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3a4e079a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3a4e079a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3a4e079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3a4e079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3a4e079a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3a4e079a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3a4e079a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a4e079a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3a4e079aa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3a4e079aa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3a4e079a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3a4e079a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3a4e079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3a4e079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a4e079a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a4e079a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a4e079a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a4e079a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3a4e079a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3a4e079a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3a4e079a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3a4e079a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3a4e079a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3a4e079a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3a4e079a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3a4e079a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3a4e079aa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3a4e079a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3a4e079aa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3a4e079aa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3a4e079aa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3a4e079a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3a4e079aa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3a4e079a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3a4e079aa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3a4e079a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3a4e079aa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3a4e079aa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3a4e079aa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3a4e079a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3a4e079aa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3a4e079aa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a4e079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a4e079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3a4e079aa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3a4e079aa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3a4e079aa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3a4e079aa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3a4e079aa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3a4e079aa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3a4e079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3a4e079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3a4e079aa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3a4e079a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3a4e079a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3a4e079a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a4e079a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a4e079a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3a4e079a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3a4e079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3a4e079a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3a4e079a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Overview </a:t>
            </a:r>
            <a:endParaRPr sz="2400"/>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is which I am going to analyze is the sales data which contains all the transactions, purchases, quantity and price of different products which are sold to different customers from 1st December, 2010 to 9th December, 2011.</a:t>
            </a:r>
            <a:endParaRPr/>
          </a:p>
          <a:p>
            <a:pPr indent="0" lvl="0" marL="0" rtl="0" algn="l">
              <a:spcBef>
                <a:spcPts val="1600"/>
              </a:spcBef>
              <a:spcAft>
                <a:spcPts val="0"/>
              </a:spcAft>
              <a:buNone/>
            </a:pPr>
            <a:r>
              <a:rPr lang="en"/>
              <a:t>The description suggests that the sales transactions are a combination of both wholesale and retail customers. I will give a brief overview about this in later part of the slides.</a:t>
            </a:r>
            <a:endParaRPr/>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1700" y="316025"/>
            <a:ext cx="8520600" cy="425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the above two visualisations we can analyze that quantities sold and sales amount from December, 2010 to November, 2011 first decreases little bit and then increases drastically.</a:t>
            </a:r>
            <a:endParaRPr/>
          </a:p>
          <a:p>
            <a:pPr indent="-342900" lvl="0" marL="457200" rtl="0" algn="l">
              <a:spcBef>
                <a:spcPts val="0"/>
              </a:spcBef>
              <a:spcAft>
                <a:spcPts val="0"/>
              </a:spcAft>
              <a:buSzPts val="1800"/>
              <a:buChar char="●"/>
            </a:pPr>
            <a:r>
              <a:rPr lang="en"/>
              <a:t>Peak months for the higher number of quantities sold and sales amount is September, October, and November 2011.</a:t>
            </a:r>
            <a:endParaRPr/>
          </a:p>
          <a:p>
            <a:pPr indent="-342900" lvl="0" marL="457200" rtl="0" algn="l">
              <a:spcBef>
                <a:spcPts val="0"/>
              </a:spcBef>
              <a:spcAft>
                <a:spcPts val="0"/>
              </a:spcAft>
              <a:buSzPts val="1800"/>
              <a:buChar char="●"/>
            </a:pPr>
            <a:r>
              <a:rPr lang="en"/>
              <a:t>November 2011 is the peak month for the highest number of sales.   </a:t>
            </a:r>
            <a:endParaRPr/>
          </a:p>
          <a:p>
            <a:pPr indent="-342900" lvl="0" marL="457200" rtl="0" algn="l">
              <a:spcBef>
                <a:spcPts val="0"/>
              </a:spcBef>
              <a:spcAft>
                <a:spcPts val="0"/>
              </a:spcAft>
              <a:buSzPts val="1800"/>
              <a:buChar char="●"/>
            </a:pPr>
            <a:r>
              <a:rPr lang="en"/>
              <a:t>We can prioritize the increase of stock products for the month of September, October and November, so that it can avoid the out of stock situations in these months. </a:t>
            </a:r>
            <a:endParaRPr/>
          </a:p>
          <a:p>
            <a:pPr indent="-342900" lvl="0" marL="457200" rtl="0" algn="l">
              <a:spcBef>
                <a:spcPts val="0"/>
              </a:spcBef>
              <a:spcAft>
                <a:spcPts val="0"/>
              </a:spcAft>
              <a:buSzPts val="1800"/>
              <a:buChar char="●"/>
            </a:pPr>
            <a:r>
              <a:rPr lang="en"/>
              <a:t>Almost 36.4% of total sales comes from in these three months.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281200" y="309925"/>
            <a:ext cx="3604200" cy="432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visualization as shown in figure shows the total sales by different countries and we can clearly see the United Kingdom is dominating the sales in all months.</a:t>
            </a:r>
            <a:endParaRPr/>
          </a:p>
          <a:p>
            <a:pPr indent="-342900" lvl="0" marL="457200" rtl="0" algn="l">
              <a:spcBef>
                <a:spcPts val="0"/>
              </a:spcBef>
              <a:spcAft>
                <a:spcPts val="0"/>
              </a:spcAft>
              <a:buSzPts val="1800"/>
              <a:buChar char="●"/>
            </a:pPr>
            <a:r>
              <a:rPr lang="en"/>
              <a:t>It seems that it’s the stores home market.</a:t>
            </a:r>
            <a:endParaRPr/>
          </a:p>
          <a:p>
            <a:pPr indent="-342900" lvl="0" marL="457200" rtl="0" algn="l">
              <a:spcBef>
                <a:spcPts val="0"/>
              </a:spcBef>
              <a:spcAft>
                <a:spcPts val="0"/>
              </a:spcAft>
              <a:buSzPts val="1800"/>
              <a:buChar char="●"/>
            </a:pPr>
            <a:r>
              <a:rPr lang="en"/>
              <a:t>Other than UK, sales is mostly coming from neighbouring countries like Netherlands and Germany.</a:t>
            </a:r>
            <a:endParaRPr/>
          </a:p>
        </p:txBody>
      </p:sp>
      <p:pic>
        <p:nvPicPr>
          <p:cNvPr id="118" name="Google Shape;118;p23"/>
          <p:cNvPicPr preferRelativeResize="0"/>
          <p:nvPr/>
        </p:nvPicPr>
        <p:blipFill>
          <a:blip r:embed="rId3">
            <a:alphaModFix/>
          </a:blip>
          <a:stretch>
            <a:fillRect/>
          </a:stretch>
        </p:blipFill>
        <p:spPr>
          <a:xfrm>
            <a:off x="4054750" y="309925"/>
            <a:ext cx="4951925" cy="4327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36825"/>
            <a:ext cx="8520600" cy="6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of Transactions</a:t>
            </a:r>
            <a:endParaRPr/>
          </a:p>
        </p:txBody>
      </p:sp>
      <p:sp>
        <p:nvSpPr>
          <p:cNvPr id="124" name="Google Shape;124;p24"/>
          <p:cNvSpPr txBox="1"/>
          <p:nvPr>
            <p:ph idx="1" type="body"/>
          </p:nvPr>
        </p:nvSpPr>
        <p:spPr>
          <a:xfrm>
            <a:off x="754875" y="1272925"/>
            <a:ext cx="75561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4"/>
          <p:cNvPicPr preferRelativeResize="0"/>
          <p:nvPr/>
        </p:nvPicPr>
        <p:blipFill>
          <a:blip r:embed="rId3">
            <a:alphaModFix/>
          </a:blip>
          <a:stretch>
            <a:fillRect/>
          </a:stretch>
        </p:blipFill>
        <p:spPr>
          <a:xfrm>
            <a:off x="496725" y="988125"/>
            <a:ext cx="8402199" cy="358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555025" y="236850"/>
            <a:ext cx="8059400" cy="445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311700" y="316025"/>
            <a:ext cx="8520600" cy="425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Above two visualisations shows that transaction status of successful and cancelled transactions.</a:t>
            </a:r>
            <a:endParaRPr/>
          </a:p>
          <a:p>
            <a:pPr indent="-342900" lvl="0" marL="457200" rtl="0" algn="l">
              <a:spcBef>
                <a:spcPts val="0"/>
              </a:spcBef>
              <a:spcAft>
                <a:spcPts val="0"/>
              </a:spcAft>
              <a:buSzPts val="1800"/>
              <a:buChar char="●"/>
            </a:pPr>
            <a:r>
              <a:rPr lang="en"/>
              <a:t>Negative values of quantity sold implies that it’s a cancelled transaction.</a:t>
            </a:r>
            <a:endParaRPr/>
          </a:p>
          <a:p>
            <a:pPr indent="-342900" lvl="0" marL="457200" rtl="0" algn="l">
              <a:spcBef>
                <a:spcPts val="0"/>
              </a:spcBef>
              <a:spcAft>
                <a:spcPts val="0"/>
              </a:spcAft>
              <a:buSzPts val="1800"/>
              <a:buChar char="●"/>
            </a:pPr>
            <a:r>
              <a:rPr lang="en"/>
              <a:t>We can clearly see that number of cancelled transactions is little bit higher compared to successful transactions almost 14.8% of transactions is being cancelled it implies that every 6th transaction is cancelled.</a:t>
            </a:r>
            <a:endParaRPr/>
          </a:p>
          <a:p>
            <a:pPr indent="-342900" lvl="0" marL="457200" rtl="0" algn="l">
              <a:spcBef>
                <a:spcPts val="0"/>
              </a:spcBef>
              <a:spcAft>
                <a:spcPts val="0"/>
              </a:spcAft>
              <a:buSzPts val="1800"/>
              <a:buChar char="●"/>
            </a:pPr>
            <a:r>
              <a:rPr lang="en"/>
              <a:t>We should have to take a feedback from the customers why they cancelling the orders. </a:t>
            </a:r>
            <a:endParaRPr/>
          </a:p>
          <a:p>
            <a:pPr indent="-342900" lvl="0" marL="457200" rtl="0" algn="l">
              <a:spcBef>
                <a:spcPts val="0"/>
              </a:spcBef>
              <a:spcAft>
                <a:spcPts val="0"/>
              </a:spcAft>
              <a:buSzPts val="1800"/>
              <a:buChar char="●"/>
            </a:pPr>
            <a:r>
              <a:rPr lang="en"/>
              <a:t>On the sales amounts side almost 8.4% of total sales amounts have been cancelled.</a:t>
            </a:r>
            <a:endParaRPr/>
          </a:p>
          <a:p>
            <a:pPr indent="-342900" lvl="0" marL="457200" rtl="0" algn="l">
              <a:spcBef>
                <a:spcPts val="0"/>
              </a:spcBef>
              <a:spcAft>
                <a:spcPts val="0"/>
              </a:spcAft>
              <a:buSzPts val="1800"/>
              <a:buChar char="●"/>
            </a:pPr>
            <a:r>
              <a:rPr lang="en"/>
              <a:t>The most cancelled product that affects our sale is ‘PAPER CRAFT, LITTLE BIRDIE’, we should take a look of this product and should take action according to that on the top cancelled products.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193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Retail and Wholesale Customer Analysis</a:t>
            </a:r>
            <a:endParaRPr sz="2400"/>
          </a:p>
        </p:txBody>
      </p:sp>
      <p:sp>
        <p:nvSpPr>
          <p:cNvPr id="141" name="Google Shape;141;p27"/>
          <p:cNvSpPr txBox="1"/>
          <p:nvPr>
            <p:ph idx="1" type="body"/>
          </p:nvPr>
        </p:nvSpPr>
        <p:spPr>
          <a:xfrm>
            <a:off x="1457950" y="1798375"/>
            <a:ext cx="5239500" cy="255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7"/>
          <p:cNvPicPr preferRelativeResize="0"/>
          <p:nvPr/>
        </p:nvPicPr>
        <p:blipFill>
          <a:blip r:embed="rId3">
            <a:alphaModFix/>
          </a:blip>
          <a:stretch>
            <a:fillRect/>
          </a:stretch>
        </p:blipFill>
        <p:spPr>
          <a:xfrm>
            <a:off x="495850" y="799275"/>
            <a:ext cx="7822550" cy="410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idx="1" type="body"/>
          </p:nvPr>
        </p:nvSpPr>
        <p:spPr>
          <a:xfrm>
            <a:off x="311700" y="316025"/>
            <a:ext cx="8520600" cy="425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above visualizations I compare the distributions of items for the two groups, one for with no customer Id and the other with Customer Id.</a:t>
            </a:r>
            <a:endParaRPr/>
          </a:p>
          <a:p>
            <a:pPr indent="-342900" lvl="0" marL="457200" rtl="0" algn="l">
              <a:spcBef>
                <a:spcPts val="0"/>
              </a:spcBef>
              <a:spcAft>
                <a:spcPts val="0"/>
              </a:spcAft>
              <a:buSzPts val="1800"/>
              <a:buChar char="●"/>
            </a:pPr>
            <a:r>
              <a:rPr lang="en"/>
              <a:t>The visualisation confirms my assumption that group without customer Id tends to have fewer items than with Customer Id group because it is clearly visible that customers with no customer Id are buying in less quantity as compare to the customers with customer Id.</a:t>
            </a:r>
            <a:endParaRPr/>
          </a:p>
          <a:p>
            <a:pPr indent="-342900" lvl="0" marL="457200" rtl="0" algn="l">
              <a:spcBef>
                <a:spcPts val="0"/>
              </a:spcBef>
              <a:spcAft>
                <a:spcPts val="0"/>
              </a:spcAft>
              <a:buSzPts val="1800"/>
              <a:buChar char="●"/>
            </a:pPr>
            <a:r>
              <a:rPr lang="en"/>
              <a:t>Group that have lot more transactions with low number of items are retailers while the group that makes transactions with large number of items are wholesalers.</a:t>
            </a:r>
            <a:endParaRPr/>
          </a:p>
          <a:p>
            <a:pPr indent="-342900" lvl="0" marL="457200" rtl="0" algn="l">
              <a:spcBef>
                <a:spcPts val="0"/>
              </a:spcBef>
              <a:spcAft>
                <a:spcPts val="0"/>
              </a:spcAft>
              <a:buSzPts val="1800"/>
              <a:buChar char="●"/>
            </a:pPr>
            <a:r>
              <a:rPr lang="en"/>
              <a:t>From the above two visualizations the top one is of retailers and the bottom one is for wholesalers.</a:t>
            </a:r>
            <a:endParaRPr/>
          </a:p>
          <a:p>
            <a:pPr indent="-342900" lvl="0" marL="457200" rtl="0" algn="l">
              <a:spcBef>
                <a:spcPts val="0"/>
              </a:spcBef>
              <a:spcAft>
                <a:spcPts val="0"/>
              </a:spcAft>
              <a:buSzPts val="1800"/>
              <a:buChar char="●"/>
            </a:pPr>
            <a:r>
              <a:rPr lang="en"/>
              <a:t>Let’s now see in the below visualizations the total number of transactions and sales amount for these two groups.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idx="2" type="body"/>
          </p:nvPr>
        </p:nvSpPr>
        <p:spPr>
          <a:xfrm>
            <a:off x="6268400" y="1517150"/>
            <a:ext cx="2508000" cy="1953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sz="1400"/>
          </a:p>
        </p:txBody>
      </p:sp>
      <p:sp>
        <p:nvSpPr>
          <p:cNvPr id="153" name="Google Shape;153;p29"/>
          <p:cNvSpPr txBox="1"/>
          <p:nvPr>
            <p:ph idx="1" type="subTitle"/>
          </p:nvPr>
        </p:nvSpPr>
        <p:spPr>
          <a:xfrm>
            <a:off x="309925" y="377425"/>
            <a:ext cx="4045200" cy="39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As we can clearly see in the visualization as shown retail business is quite small as compared to the wholesale business.</a:t>
            </a:r>
            <a:endParaRPr sz="1800"/>
          </a:p>
          <a:p>
            <a:pPr indent="-342900" lvl="0" marL="457200" rtl="0" algn="l">
              <a:spcBef>
                <a:spcPts val="0"/>
              </a:spcBef>
              <a:spcAft>
                <a:spcPts val="0"/>
              </a:spcAft>
              <a:buSzPts val="1800"/>
              <a:buChar char="●"/>
            </a:pPr>
            <a:r>
              <a:rPr lang="en" sz="1800"/>
              <a:t>Almost 16% of the total business is from retailers while the rest of from wholesalers.</a:t>
            </a:r>
            <a:endParaRPr sz="1800"/>
          </a:p>
          <a:p>
            <a:pPr indent="-342900" lvl="0" marL="457200" rtl="0" algn="l">
              <a:spcBef>
                <a:spcPts val="0"/>
              </a:spcBef>
              <a:spcAft>
                <a:spcPts val="0"/>
              </a:spcAft>
              <a:buSzPts val="1800"/>
              <a:buChar char="●"/>
            </a:pPr>
            <a:r>
              <a:rPr lang="en" sz="1800"/>
              <a:t>This visualizations implies that focus should be on the wholesale side of the business to maximize the sales amount.</a:t>
            </a:r>
            <a:endParaRPr sz="1800"/>
          </a:p>
        </p:txBody>
      </p:sp>
      <p:pic>
        <p:nvPicPr>
          <p:cNvPr id="154" name="Google Shape;154;p29"/>
          <p:cNvPicPr preferRelativeResize="0"/>
          <p:nvPr/>
        </p:nvPicPr>
        <p:blipFill>
          <a:blip r:embed="rId3">
            <a:alphaModFix/>
          </a:blip>
          <a:stretch>
            <a:fillRect/>
          </a:stretch>
        </p:blipFill>
        <p:spPr>
          <a:xfrm>
            <a:off x="4714250" y="247913"/>
            <a:ext cx="4292425" cy="4647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idx="1" type="subTitle"/>
          </p:nvPr>
        </p:nvSpPr>
        <p:spPr>
          <a:xfrm>
            <a:off x="265500" y="518050"/>
            <a:ext cx="4045200" cy="418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As we can see total sales is dominated by wholesalers over all period of time.</a:t>
            </a:r>
            <a:endParaRPr sz="1800"/>
          </a:p>
          <a:p>
            <a:pPr indent="-342900" lvl="0" marL="457200" rtl="0" algn="l">
              <a:spcBef>
                <a:spcPts val="0"/>
              </a:spcBef>
              <a:spcAft>
                <a:spcPts val="0"/>
              </a:spcAft>
              <a:buSzPts val="1800"/>
              <a:buChar char="●"/>
            </a:pPr>
            <a:r>
              <a:rPr lang="en" sz="1800"/>
              <a:t>Peak startinseason for both type of customers.</a:t>
            </a:r>
            <a:endParaRPr sz="1800"/>
          </a:p>
          <a:p>
            <a:pPr indent="-342900" lvl="0" marL="457200" rtl="0" algn="l">
              <a:spcBef>
                <a:spcPts val="0"/>
              </a:spcBef>
              <a:spcAft>
                <a:spcPts val="0"/>
              </a:spcAft>
              <a:buSzPts val="1800"/>
              <a:buChar char="●"/>
            </a:pPr>
            <a:r>
              <a:rPr lang="en" sz="1800"/>
              <a:t>We cannot say much about the sales in the month of December 2011 because we only have 9 days of data for December  2011. </a:t>
            </a:r>
            <a:endParaRPr sz="1800"/>
          </a:p>
        </p:txBody>
      </p:sp>
      <p:sp>
        <p:nvSpPr>
          <p:cNvPr id="160" name="Google Shape;160;p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30"/>
          <p:cNvPicPr preferRelativeResize="0"/>
          <p:nvPr/>
        </p:nvPicPr>
        <p:blipFill>
          <a:blip r:embed="rId3">
            <a:alphaModFix/>
          </a:blip>
          <a:stretch>
            <a:fillRect/>
          </a:stretch>
        </p:blipFill>
        <p:spPr>
          <a:xfrm>
            <a:off x="4572000" y="281225"/>
            <a:ext cx="4538275" cy="4536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61400" y="3160100"/>
            <a:ext cx="8520600" cy="162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sz="1400">
                <a:solidFill>
                  <a:srgbClr val="666666"/>
                </a:solidFill>
              </a:rPr>
              <a:t>The above visualizations reveal couple of insights: UK sales heavily dominates in wholesale, almost 85% of total sales comes from UK, sales is mostly coming from neighbouring countries and from rest of the countries it’s very less.</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In retail business sales is also coming almost from the UK.</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Above two points implies that marketing actions should be focussed and prioritize in the UK market.</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Now the focus on the UK sales let’s further analyze the UK sales.</a:t>
            </a:r>
            <a:endParaRPr sz="1400">
              <a:solidFill>
                <a:srgbClr val="666666"/>
              </a:solidFill>
            </a:endParaRPr>
          </a:p>
        </p:txBody>
      </p:sp>
      <p:pic>
        <p:nvPicPr>
          <p:cNvPr id="167" name="Google Shape;167;p31"/>
          <p:cNvPicPr preferRelativeResize="0"/>
          <p:nvPr/>
        </p:nvPicPr>
        <p:blipFill>
          <a:blip r:embed="rId3">
            <a:alphaModFix/>
          </a:blip>
          <a:stretch>
            <a:fillRect/>
          </a:stretch>
        </p:blipFill>
        <p:spPr>
          <a:xfrm>
            <a:off x="309600" y="244225"/>
            <a:ext cx="8460251" cy="277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70300"/>
            <a:ext cx="8520600" cy="5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Description of Data Files</a:t>
            </a:r>
            <a:endParaRPr sz="2400"/>
          </a:p>
        </p:txBody>
      </p:sp>
      <p:sp>
        <p:nvSpPr>
          <p:cNvPr id="61" name="Google Shape;61;p14"/>
          <p:cNvSpPr txBox="1"/>
          <p:nvPr>
            <p:ph idx="1" type="body"/>
          </p:nvPr>
        </p:nvSpPr>
        <p:spPr>
          <a:xfrm>
            <a:off x="251175" y="583550"/>
            <a:ext cx="8684700" cy="44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Sales_data.xlsx:</a:t>
            </a:r>
            <a:endParaRPr b="1"/>
          </a:p>
          <a:p>
            <a:pPr indent="0" lvl="0" marL="0" rtl="0" algn="l">
              <a:spcBef>
                <a:spcPts val="1600"/>
              </a:spcBef>
              <a:spcAft>
                <a:spcPts val="0"/>
              </a:spcAft>
              <a:buNone/>
            </a:pPr>
            <a:r>
              <a:rPr b="1" lang="en" sz="1400"/>
              <a:t>transaction id :</a:t>
            </a:r>
            <a:r>
              <a:rPr lang="en" sz="1400"/>
              <a:t> a 6-digit integer to unniquely identify each transaction. A prefix of 'c' in the transaction id indicates a cancelled transaction.                                 </a:t>
            </a:r>
            <a:endParaRPr sz="1400"/>
          </a:p>
          <a:p>
            <a:pPr indent="0" lvl="0" marL="0" rtl="0" algn="l">
              <a:spcBef>
                <a:spcPts val="1600"/>
              </a:spcBef>
              <a:spcAft>
                <a:spcPts val="0"/>
              </a:spcAft>
              <a:buNone/>
            </a:pPr>
            <a:r>
              <a:rPr b="1" lang="en" sz="1400"/>
              <a:t>product id</a:t>
            </a:r>
            <a:r>
              <a:rPr lang="en" sz="1400"/>
              <a:t> </a:t>
            </a:r>
            <a:r>
              <a:rPr b="1" lang="en" sz="1400"/>
              <a:t>:</a:t>
            </a:r>
            <a:r>
              <a:rPr lang="en" sz="1400"/>
              <a:t> Unique identifier of the item sold.</a:t>
            </a:r>
            <a:endParaRPr sz="1400"/>
          </a:p>
          <a:p>
            <a:pPr indent="0" lvl="0" marL="0" rtl="0" algn="l">
              <a:spcBef>
                <a:spcPts val="1600"/>
              </a:spcBef>
              <a:spcAft>
                <a:spcPts val="0"/>
              </a:spcAft>
              <a:buClr>
                <a:schemeClr val="dk1"/>
              </a:buClr>
              <a:buSzPts val="1100"/>
              <a:buFont typeface="Arial"/>
              <a:buNone/>
            </a:pPr>
            <a:r>
              <a:rPr b="1" lang="en" sz="1400"/>
              <a:t>product description :</a:t>
            </a:r>
            <a:r>
              <a:rPr lang="en" sz="1400"/>
              <a:t> Name of the product being sold.</a:t>
            </a:r>
            <a:endParaRPr sz="1400"/>
          </a:p>
          <a:p>
            <a:pPr indent="0" lvl="0" marL="0" rtl="0" algn="l">
              <a:spcBef>
                <a:spcPts val="1600"/>
              </a:spcBef>
              <a:spcAft>
                <a:spcPts val="0"/>
              </a:spcAft>
              <a:buClr>
                <a:schemeClr val="dk1"/>
              </a:buClr>
              <a:buSzPts val="1100"/>
              <a:buFont typeface="Arial"/>
              <a:buNone/>
            </a:pPr>
            <a:r>
              <a:rPr b="1" lang="en" sz="1400"/>
              <a:t>quantity sold :</a:t>
            </a:r>
            <a:r>
              <a:rPr lang="en" sz="1400"/>
              <a:t> quantity of the item sold.		</a:t>
            </a:r>
            <a:endParaRPr sz="1400"/>
          </a:p>
          <a:p>
            <a:pPr indent="0" lvl="0" marL="0" rtl="0" algn="l">
              <a:spcBef>
                <a:spcPts val="1600"/>
              </a:spcBef>
              <a:spcAft>
                <a:spcPts val="0"/>
              </a:spcAft>
              <a:buClr>
                <a:schemeClr val="dk1"/>
              </a:buClr>
              <a:buSzPts val="1100"/>
              <a:buFont typeface="Arial"/>
              <a:buNone/>
            </a:pPr>
            <a:r>
              <a:rPr b="1" lang="en" sz="1400"/>
              <a:t>transaction timestamp : </a:t>
            </a:r>
            <a:r>
              <a:rPr lang="en" sz="1400"/>
              <a:t>the time at which transaction happened. This column can be used to join this table with the date.xlsx to obtain attributes of timestamp. 	</a:t>
            </a:r>
            <a:endParaRPr sz="1400"/>
          </a:p>
          <a:p>
            <a:pPr indent="0" lvl="0" marL="0" rtl="0" algn="l">
              <a:spcBef>
                <a:spcPts val="1600"/>
              </a:spcBef>
              <a:spcAft>
                <a:spcPts val="0"/>
              </a:spcAft>
              <a:buClr>
                <a:schemeClr val="dk1"/>
              </a:buClr>
              <a:buSzPts val="1100"/>
              <a:buFont typeface="Arial"/>
              <a:buNone/>
            </a:pPr>
            <a:r>
              <a:rPr b="1" lang="en" sz="1400"/>
              <a:t>unit price :</a:t>
            </a:r>
            <a:r>
              <a:rPr lang="en" sz="1400"/>
              <a:t> per piece price of the item sold.</a:t>
            </a:r>
            <a:endParaRPr sz="1400"/>
          </a:p>
          <a:p>
            <a:pPr indent="0" lvl="0" marL="0" rtl="0" algn="l">
              <a:spcBef>
                <a:spcPts val="1600"/>
              </a:spcBef>
              <a:spcAft>
                <a:spcPts val="0"/>
              </a:spcAft>
              <a:buClr>
                <a:schemeClr val="dk1"/>
              </a:buClr>
              <a:buSzPts val="1100"/>
              <a:buFont typeface="Arial"/>
              <a:buNone/>
            </a:pPr>
            <a:r>
              <a:rPr b="1" lang="en" sz="1400"/>
              <a:t>customer id  :</a:t>
            </a:r>
            <a:r>
              <a:rPr lang="en" sz="1400"/>
              <a:t> Unique identifier of the customer who made the purchase.</a:t>
            </a:r>
            <a:endParaRPr sz="1400"/>
          </a:p>
          <a:p>
            <a:pPr indent="0" lvl="0" marL="0" rtl="0" algn="l">
              <a:spcBef>
                <a:spcPts val="1600"/>
              </a:spcBef>
              <a:spcAft>
                <a:spcPts val="0"/>
              </a:spcAft>
              <a:buClr>
                <a:schemeClr val="dk1"/>
              </a:buClr>
              <a:buSzPts val="1100"/>
              <a:buFont typeface="Arial"/>
              <a:buNone/>
            </a:pPr>
            <a:r>
              <a:rPr b="1" lang="en" sz="1400"/>
              <a:t>transaction country </a:t>
            </a:r>
            <a:r>
              <a:rPr lang="en" sz="1400"/>
              <a:t>: The country where product was sold.</a:t>
            </a:r>
            <a:endParaRPr sz="14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idx="1" type="subTitle"/>
          </p:nvPr>
        </p:nvSpPr>
        <p:spPr>
          <a:xfrm>
            <a:off x="265500" y="414450"/>
            <a:ext cx="4045200" cy="362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This chart shows the top 5 buyers or customers of UK sales.</a:t>
            </a:r>
            <a:endParaRPr sz="1800"/>
          </a:p>
          <a:p>
            <a:pPr indent="-342900" lvl="0" marL="457200" rtl="0" algn="l">
              <a:spcBef>
                <a:spcPts val="0"/>
              </a:spcBef>
              <a:spcAft>
                <a:spcPts val="0"/>
              </a:spcAft>
              <a:buSzPts val="1800"/>
              <a:buChar char="●"/>
            </a:pPr>
            <a:r>
              <a:rPr lang="en" sz="1800"/>
              <a:t>Customer with ID 17450 is the top most buyer and have some increased spending in September and October 2011.</a:t>
            </a:r>
            <a:endParaRPr sz="1800"/>
          </a:p>
          <a:p>
            <a:pPr indent="-342900" lvl="0" marL="457200" rtl="0" algn="l">
              <a:spcBef>
                <a:spcPts val="0"/>
              </a:spcBef>
              <a:spcAft>
                <a:spcPts val="0"/>
              </a:spcAft>
              <a:buSzPts val="1800"/>
              <a:buChar char="●"/>
            </a:pPr>
            <a:r>
              <a:rPr lang="en" sz="1800"/>
              <a:t>We can give some discounts and free gifts to these customers to so that they will remain loyal customers in the future and increase our sales.  </a:t>
            </a:r>
            <a:endParaRPr sz="1800"/>
          </a:p>
        </p:txBody>
      </p:sp>
      <p:sp>
        <p:nvSpPr>
          <p:cNvPr id="173" name="Google Shape;173;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32"/>
          <p:cNvPicPr preferRelativeResize="0"/>
          <p:nvPr/>
        </p:nvPicPr>
        <p:blipFill>
          <a:blip r:embed="rId3">
            <a:alphaModFix/>
          </a:blip>
          <a:stretch>
            <a:fillRect/>
          </a:stretch>
        </p:blipFill>
        <p:spPr>
          <a:xfrm>
            <a:off x="4572000" y="74000"/>
            <a:ext cx="4572000" cy="498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idx="1" type="subTitle"/>
          </p:nvPr>
        </p:nvSpPr>
        <p:spPr>
          <a:xfrm>
            <a:off x="265500" y="444050"/>
            <a:ext cx="4045200" cy="42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This visualization also reveal amazing fact that whole UK wholesale growth is not coming from the top buyers but also from increasing number of different new customers.</a:t>
            </a:r>
            <a:endParaRPr sz="1800"/>
          </a:p>
          <a:p>
            <a:pPr indent="-342900" lvl="0" marL="457200" rtl="0" algn="l">
              <a:spcBef>
                <a:spcPts val="0"/>
              </a:spcBef>
              <a:spcAft>
                <a:spcPts val="0"/>
              </a:spcAft>
              <a:buSzPts val="1800"/>
              <a:buChar char="●"/>
            </a:pPr>
            <a:r>
              <a:rPr lang="en" sz="1800"/>
              <a:t>As we can see that addition of new customers increasing in the month of September, October and November 2011.</a:t>
            </a:r>
            <a:endParaRPr sz="1800"/>
          </a:p>
          <a:p>
            <a:pPr indent="-342900" lvl="0" marL="457200" rtl="0" algn="l">
              <a:spcBef>
                <a:spcPts val="0"/>
              </a:spcBef>
              <a:spcAft>
                <a:spcPts val="0"/>
              </a:spcAft>
              <a:buSzPts val="1800"/>
              <a:buChar char="●"/>
            </a:pPr>
            <a:r>
              <a:rPr lang="en" sz="1800"/>
              <a:t>This information is really a beneficial insight for the sales purposes.</a:t>
            </a:r>
            <a:endParaRPr sz="1800"/>
          </a:p>
        </p:txBody>
      </p:sp>
      <p:sp>
        <p:nvSpPr>
          <p:cNvPr id="180" name="Google Shape;180;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33"/>
          <p:cNvPicPr preferRelativeResize="0"/>
          <p:nvPr/>
        </p:nvPicPr>
        <p:blipFill>
          <a:blip r:embed="rId3">
            <a:alphaModFix/>
          </a:blip>
          <a:stretch>
            <a:fillRect/>
          </a:stretch>
        </p:blipFill>
        <p:spPr>
          <a:xfrm>
            <a:off x="4615575" y="98550"/>
            <a:ext cx="4484850" cy="4941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idx="1" type="subTitle"/>
          </p:nvPr>
        </p:nvSpPr>
        <p:spPr>
          <a:xfrm>
            <a:off x="265500" y="177625"/>
            <a:ext cx="4045200" cy="456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This chart shows the total sales by days.</a:t>
            </a:r>
            <a:endParaRPr sz="1800"/>
          </a:p>
          <a:p>
            <a:pPr indent="-342900" lvl="0" marL="457200" rtl="0" algn="l">
              <a:spcBef>
                <a:spcPts val="0"/>
              </a:spcBef>
              <a:spcAft>
                <a:spcPts val="0"/>
              </a:spcAft>
              <a:buSzPts val="1800"/>
              <a:buChar char="●"/>
            </a:pPr>
            <a:r>
              <a:rPr lang="en" sz="1800"/>
              <a:t>From the chart we can analyze most of the sales happened on Thursday followed by Tuesday.</a:t>
            </a:r>
            <a:endParaRPr sz="1800"/>
          </a:p>
          <a:p>
            <a:pPr indent="-342900" lvl="0" marL="457200" rtl="0" algn="l">
              <a:spcBef>
                <a:spcPts val="0"/>
              </a:spcBef>
              <a:spcAft>
                <a:spcPts val="0"/>
              </a:spcAft>
              <a:buSzPts val="1800"/>
              <a:buChar char="●"/>
            </a:pPr>
            <a:r>
              <a:rPr lang="en" sz="1800"/>
              <a:t>This is a good insightful information.</a:t>
            </a:r>
            <a:endParaRPr sz="1800"/>
          </a:p>
          <a:p>
            <a:pPr indent="-342900" lvl="0" marL="457200" rtl="0" algn="l">
              <a:spcBef>
                <a:spcPts val="0"/>
              </a:spcBef>
              <a:spcAft>
                <a:spcPts val="0"/>
              </a:spcAft>
              <a:buSzPts val="1800"/>
              <a:buChar char="●"/>
            </a:pPr>
            <a:r>
              <a:rPr lang="en" sz="1800"/>
              <a:t>We can prioritize this day so that our servers don’t get down because of high number of sales on this day. </a:t>
            </a:r>
            <a:endParaRPr sz="1800"/>
          </a:p>
        </p:txBody>
      </p:sp>
      <p:sp>
        <p:nvSpPr>
          <p:cNvPr id="187" name="Google Shape;187;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34"/>
          <p:cNvPicPr preferRelativeResize="0"/>
          <p:nvPr/>
        </p:nvPicPr>
        <p:blipFill>
          <a:blip r:embed="rId3">
            <a:alphaModFix/>
          </a:blip>
          <a:stretch>
            <a:fillRect/>
          </a:stretch>
        </p:blipFill>
        <p:spPr>
          <a:xfrm>
            <a:off x="4572000" y="118400"/>
            <a:ext cx="4516075" cy="4877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idx="1" type="subTitle"/>
          </p:nvPr>
        </p:nvSpPr>
        <p:spPr>
          <a:xfrm>
            <a:off x="265500" y="303425"/>
            <a:ext cx="4226700" cy="4558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This chart further reveals at which time most of the sales happened.</a:t>
            </a:r>
            <a:endParaRPr/>
          </a:p>
          <a:p>
            <a:pPr indent="-361950" lvl="0" marL="457200" rtl="0" algn="l">
              <a:spcBef>
                <a:spcPts val="0"/>
              </a:spcBef>
              <a:spcAft>
                <a:spcPts val="0"/>
              </a:spcAft>
              <a:buSzPts val="2100"/>
              <a:buChar char="●"/>
            </a:pPr>
            <a:r>
              <a:rPr lang="en"/>
              <a:t>As we can see that the most crowded hour is at 12 afternoon with almost 1.36M of sales and continues to be crowded until 3pm. At 11 and 10 there is also a larger amount of sales. </a:t>
            </a:r>
            <a:endParaRPr/>
          </a:p>
          <a:p>
            <a:pPr indent="0" lvl="0" marL="0" rtl="0" algn="l">
              <a:spcBef>
                <a:spcPts val="0"/>
              </a:spcBef>
              <a:spcAft>
                <a:spcPts val="0"/>
              </a:spcAft>
              <a:buNone/>
            </a:pPr>
            <a:r>
              <a:rPr lang="en"/>
              <a:t> </a:t>
            </a:r>
            <a:endParaRPr/>
          </a:p>
        </p:txBody>
      </p:sp>
      <p:sp>
        <p:nvSpPr>
          <p:cNvPr id="194" name="Google Shape;194;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35"/>
          <p:cNvPicPr preferRelativeResize="0"/>
          <p:nvPr/>
        </p:nvPicPr>
        <p:blipFill>
          <a:blip r:embed="rId3">
            <a:alphaModFix/>
          </a:blip>
          <a:stretch>
            <a:fillRect/>
          </a:stretch>
        </p:blipFill>
        <p:spPr>
          <a:xfrm>
            <a:off x="4625450" y="88800"/>
            <a:ext cx="4455224" cy="4899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32100" y="144775"/>
            <a:ext cx="40452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Product level Analysis</a:t>
            </a:r>
            <a:endParaRPr sz="2400"/>
          </a:p>
        </p:txBody>
      </p:sp>
      <p:sp>
        <p:nvSpPr>
          <p:cNvPr id="201" name="Google Shape;201;p3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At the beginning of the slides I show that there are some products which have multiple product descriptions with same product Id. </a:t>
            </a:r>
            <a:endParaRPr sz="1400"/>
          </a:p>
          <a:p>
            <a:pPr indent="-317500" lvl="0" marL="457200" rtl="0" algn="l">
              <a:spcBef>
                <a:spcPts val="0"/>
              </a:spcBef>
              <a:spcAft>
                <a:spcPts val="0"/>
              </a:spcAft>
              <a:buSzPts val="1400"/>
              <a:buChar char="●"/>
            </a:pPr>
            <a:r>
              <a:rPr lang="en" sz="1400"/>
              <a:t>There are total of 3958 products with unique product Id but have 4197 products description  </a:t>
            </a:r>
            <a:endParaRPr sz="1400"/>
          </a:p>
        </p:txBody>
      </p:sp>
      <p:pic>
        <p:nvPicPr>
          <p:cNvPr id="202" name="Google Shape;202;p36"/>
          <p:cNvPicPr preferRelativeResize="0"/>
          <p:nvPr/>
        </p:nvPicPr>
        <p:blipFill>
          <a:blip r:embed="rId3">
            <a:alphaModFix/>
          </a:blip>
          <a:stretch>
            <a:fillRect/>
          </a:stretch>
        </p:blipFill>
        <p:spPr>
          <a:xfrm>
            <a:off x="4655050" y="214625"/>
            <a:ext cx="4455225" cy="4529225"/>
          </a:xfrm>
          <a:prstGeom prst="rect">
            <a:avLst/>
          </a:prstGeom>
          <a:noFill/>
          <a:ln>
            <a:noFill/>
          </a:ln>
        </p:spPr>
      </p:pic>
      <p:sp>
        <p:nvSpPr>
          <p:cNvPr id="203" name="Google Shape;203;p36"/>
          <p:cNvSpPr txBox="1"/>
          <p:nvPr>
            <p:ph idx="1" type="subTitle"/>
          </p:nvPr>
        </p:nvSpPr>
        <p:spPr>
          <a:xfrm>
            <a:off x="148025" y="611025"/>
            <a:ext cx="4314600" cy="4447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At the beginning of the slides I show that there are some products which have multiple product descriptions with same product Id. </a:t>
            </a:r>
            <a:endParaRPr sz="1800"/>
          </a:p>
          <a:p>
            <a:pPr indent="-342900" lvl="0" marL="457200" rtl="0" algn="l">
              <a:lnSpc>
                <a:spcPct val="115000"/>
              </a:lnSpc>
              <a:spcBef>
                <a:spcPts val="0"/>
              </a:spcBef>
              <a:spcAft>
                <a:spcPts val="0"/>
              </a:spcAft>
              <a:buSzPts val="1800"/>
              <a:buChar char="●"/>
            </a:pPr>
            <a:r>
              <a:rPr lang="en" sz="1800"/>
              <a:t>There are total of 3958 products with unique product Id but have 4197 products description.</a:t>
            </a:r>
            <a:endParaRPr sz="1800"/>
          </a:p>
          <a:p>
            <a:pPr indent="-342900" lvl="0" marL="457200" rtl="0" algn="l">
              <a:lnSpc>
                <a:spcPct val="115000"/>
              </a:lnSpc>
              <a:spcBef>
                <a:spcPts val="0"/>
              </a:spcBef>
              <a:spcAft>
                <a:spcPts val="0"/>
              </a:spcAft>
              <a:buSzPts val="1800"/>
              <a:buChar char="●"/>
            </a:pPr>
            <a:r>
              <a:rPr lang="en" sz="1800"/>
              <a:t>We can see variations in product descriptions, some of product description showing ‘wrongly coded 2343’ which doesn’t make any sense and don’t affect our sales because it priced zero.</a:t>
            </a:r>
            <a:endParaRPr sz="1800"/>
          </a:p>
          <a:p>
            <a:pPr indent="-342900" lvl="0" marL="457200" rtl="0" algn="l">
              <a:lnSpc>
                <a:spcPct val="115000"/>
              </a:lnSpc>
              <a:spcBef>
                <a:spcPts val="0"/>
              </a:spcBef>
              <a:spcAft>
                <a:spcPts val="0"/>
              </a:spcAft>
              <a:buSzPts val="1800"/>
              <a:buChar char="●"/>
            </a:pPr>
            <a:r>
              <a:rPr lang="en" sz="1800"/>
              <a:t>I will clean these product names.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7300" y="337675"/>
            <a:ext cx="4045200" cy="85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Relationship between product id and description</a:t>
            </a:r>
            <a:endParaRPr sz="2400"/>
          </a:p>
        </p:txBody>
      </p:sp>
      <p:sp>
        <p:nvSpPr>
          <p:cNvPr id="209" name="Google Shape;209;p37"/>
          <p:cNvSpPr txBox="1"/>
          <p:nvPr>
            <p:ph idx="1" type="subTitle"/>
          </p:nvPr>
        </p:nvSpPr>
        <p:spPr>
          <a:xfrm>
            <a:off x="265500" y="1262275"/>
            <a:ext cx="4045200" cy="33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As we can see the from the metric that there is a character in suffix in some of the product ids which is for the same product but with different color variation like 15056BL for black and 15056N for Natural. It seems that variations are handles by suffixes.</a:t>
            </a:r>
            <a:endParaRPr sz="1800"/>
          </a:p>
          <a:p>
            <a:pPr indent="-361950" lvl="0" marL="457200" rtl="0" algn="l">
              <a:spcBef>
                <a:spcPts val="0"/>
              </a:spcBef>
              <a:spcAft>
                <a:spcPts val="0"/>
              </a:spcAft>
              <a:buSzPts val="2100"/>
              <a:buChar char="●"/>
            </a:pPr>
            <a:r>
              <a:rPr lang="en" sz="1800"/>
              <a:t>However this relationship is not consistent</a:t>
            </a:r>
            <a:r>
              <a:rPr lang="en"/>
              <a:t>.</a:t>
            </a:r>
            <a:endParaRPr/>
          </a:p>
        </p:txBody>
      </p:sp>
      <p:sp>
        <p:nvSpPr>
          <p:cNvPr id="210" name="Google Shape;210;p3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7"/>
          <p:cNvPicPr preferRelativeResize="0"/>
          <p:nvPr/>
        </p:nvPicPr>
        <p:blipFill>
          <a:blip r:embed="rId3">
            <a:alphaModFix/>
          </a:blip>
          <a:stretch>
            <a:fillRect/>
          </a:stretch>
        </p:blipFill>
        <p:spPr>
          <a:xfrm>
            <a:off x="4699450" y="96200"/>
            <a:ext cx="4307225" cy="4921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idx="1" type="subTitle"/>
          </p:nvPr>
        </p:nvSpPr>
        <p:spPr>
          <a:xfrm>
            <a:off x="228500" y="414450"/>
            <a:ext cx="4045200" cy="4089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There is also some random and awkward descriptions there which is shown in the figure like ‘?’, ‘missing’ and many more like that doesn’t make any sense. </a:t>
            </a:r>
            <a:endParaRPr/>
          </a:p>
          <a:p>
            <a:pPr indent="-361950" lvl="0" marL="457200" rtl="0" algn="l">
              <a:spcBef>
                <a:spcPts val="0"/>
              </a:spcBef>
              <a:spcAft>
                <a:spcPts val="0"/>
              </a:spcAft>
              <a:buSzPts val="2100"/>
              <a:buChar char="●"/>
            </a:pPr>
            <a:r>
              <a:rPr lang="en"/>
              <a:t>I have to simply clean this product descriptions.</a:t>
            </a:r>
            <a:endParaRPr/>
          </a:p>
        </p:txBody>
      </p:sp>
      <p:pic>
        <p:nvPicPr>
          <p:cNvPr id="217" name="Google Shape;217;p38"/>
          <p:cNvPicPr preferRelativeResize="0"/>
          <p:nvPr/>
        </p:nvPicPr>
        <p:blipFill>
          <a:blip r:embed="rId3">
            <a:alphaModFix/>
          </a:blip>
          <a:stretch>
            <a:fillRect/>
          </a:stretch>
        </p:blipFill>
        <p:spPr>
          <a:xfrm>
            <a:off x="4669850" y="189400"/>
            <a:ext cx="3900175" cy="4672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265500" y="189200"/>
            <a:ext cx="4045200" cy="95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Top Sold Products</a:t>
            </a:r>
            <a:endParaRPr sz="2400"/>
          </a:p>
        </p:txBody>
      </p:sp>
      <p:sp>
        <p:nvSpPr>
          <p:cNvPr id="223" name="Google Shape;223;p39"/>
          <p:cNvSpPr txBox="1"/>
          <p:nvPr>
            <p:ph idx="1" type="subTitle"/>
          </p:nvPr>
        </p:nvSpPr>
        <p:spPr>
          <a:xfrm>
            <a:off x="125800" y="1299300"/>
            <a:ext cx="4359000" cy="351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This table shows the top 15 sold products with their product Id.</a:t>
            </a:r>
            <a:endParaRPr sz="1800"/>
          </a:p>
          <a:p>
            <a:pPr indent="-342900" lvl="0" marL="457200" rtl="0" algn="l">
              <a:spcBef>
                <a:spcPts val="0"/>
              </a:spcBef>
              <a:spcAft>
                <a:spcPts val="0"/>
              </a:spcAft>
              <a:buSzPts val="1800"/>
              <a:buChar char="●"/>
            </a:pPr>
            <a:r>
              <a:rPr lang="en" sz="1800"/>
              <a:t>We can see from the figure that some of the top products aren’t really products at all like ‘DOTCOM POSTAGE’ which is not a real revenue.</a:t>
            </a:r>
            <a:endParaRPr sz="1800"/>
          </a:p>
          <a:p>
            <a:pPr indent="-342900" lvl="0" marL="457200" rtl="0" algn="l">
              <a:spcBef>
                <a:spcPts val="0"/>
              </a:spcBef>
              <a:spcAft>
                <a:spcPts val="0"/>
              </a:spcAft>
              <a:buSzPts val="1800"/>
              <a:buChar char="●"/>
            </a:pPr>
            <a:r>
              <a:rPr lang="en" sz="1800"/>
              <a:t>I will simply exclude those items from my visualizations.</a:t>
            </a:r>
            <a:endParaRPr sz="1800"/>
          </a:p>
          <a:p>
            <a:pPr indent="-342900" lvl="0" marL="457200" rtl="0" algn="l">
              <a:spcBef>
                <a:spcPts val="0"/>
              </a:spcBef>
              <a:spcAft>
                <a:spcPts val="0"/>
              </a:spcAft>
              <a:buSzPts val="1800"/>
              <a:buChar char="●"/>
            </a:pPr>
            <a:r>
              <a:rPr lang="en" sz="1800"/>
              <a:t>In next slide I clean these products and then made visualizations.</a:t>
            </a:r>
            <a:endParaRPr sz="1800"/>
          </a:p>
        </p:txBody>
      </p:sp>
      <p:sp>
        <p:nvSpPr>
          <p:cNvPr id="224" name="Google Shape;224;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25" name="Google Shape;225;p39"/>
          <p:cNvPicPr preferRelativeResize="0"/>
          <p:nvPr/>
        </p:nvPicPr>
        <p:blipFill>
          <a:blip r:embed="rId3">
            <a:alphaModFix/>
          </a:blip>
          <a:stretch>
            <a:fillRect/>
          </a:stretch>
        </p:blipFill>
        <p:spPr>
          <a:xfrm>
            <a:off x="4669850" y="310825"/>
            <a:ext cx="4424249" cy="4581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458850" y="445025"/>
            <a:ext cx="807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Sold Products by Wholesaler and Retailer</a:t>
            </a:r>
            <a:endParaRPr/>
          </a:p>
        </p:txBody>
      </p:sp>
      <p:pic>
        <p:nvPicPr>
          <p:cNvPr id="231" name="Google Shape;231;p40"/>
          <p:cNvPicPr preferRelativeResize="0"/>
          <p:nvPr/>
        </p:nvPicPr>
        <p:blipFill>
          <a:blip r:embed="rId3">
            <a:alphaModFix/>
          </a:blip>
          <a:stretch>
            <a:fillRect/>
          </a:stretch>
        </p:blipFill>
        <p:spPr>
          <a:xfrm>
            <a:off x="458850" y="1073100"/>
            <a:ext cx="8074175" cy="3863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237" name="Google Shape;237;p41"/>
          <p:cNvSpPr txBox="1"/>
          <p:nvPr>
            <p:ph idx="1" type="body"/>
          </p:nvPr>
        </p:nvSpPr>
        <p:spPr>
          <a:xfrm>
            <a:off x="311700" y="1152475"/>
            <a:ext cx="8520600" cy="38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all analyzing the data and making relevant visualizations I think that company’s performance is improving over time especially in the month of September, October and November 2011 considering the sales. I can’t say about sales for December 2011 because only 9 days of data of that month I have.</a:t>
            </a:r>
            <a:endParaRPr/>
          </a:p>
          <a:p>
            <a:pPr indent="-342900" lvl="0" marL="457200" rtl="0" algn="l">
              <a:spcBef>
                <a:spcPts val="0"/>
              </a:spcBef>
              <a:spcAft>
                <a:spcPts val="0"/>
              </a:spcAft>
              <a:buSzPts val="1800"/>
              <a:buChar char="●"/>
            </a:pPr>
            <a:r>
              <a:rPr lang="en"/>
              <a:t> 90% of the unique customers are from United Kingdom.</a:t>
            </a:r>
            <a:endParaRPr/>
          </a:p>
          <a:p>
            <a:pPr indent="-342900" lvl="0" marL="457200" rtl="0" algn="l">
              <a:spcBef>
                <a:spcPts val="0"/>
              </a:spcBef>
              <a:spcAft>
                <a:spcPts val="0"/>
              </a:spcAft>
              <a:buSzPts val="1800"/>
              <a:buChar char="●"/>
            </a:pPr>
            <a:r>
              <a:rPr lang="en"/>
              <a:t>36.4% of total sales comes from September, October and November 2011. </a:t>
            </a:r>
            <a:endParaRPr/>
          </a:p>
          <a:p>
            <a:pPr indent="-342900" lvl="0" marL="457200" rtl="0" algn="l">
              <a:spcBef>
                <a:spcPts val="0"/>
              </a:spcBef>
              <a:spcAft>
                <a:spcPts val="0"/>
              </a:spcAft>
              <a:buSzPts val="1800"/>
              <a:buChar char="●"/>
            </a:pPr>
            <a:r>
              <a:rPr lang="en"/>
              <a:t>PAPER CRAFT, LITTLE BIRDIE’ is the most cancelled product.</a:t>
            </a:r>
            <a:endParaRPr/>
          </a:p>
          <a:p>
            <a:pPr indent="-342900" lvl="0" marL="457200" rtl="0" algn="l">
              <a:spcBef>
                <a:spcPts val="0"/>
              </a:spcBef>
              <a:spcAft>
                <a:spcPts val="0"/>
              </a:spcAft>
              <a:buSzPts val="1800"/>
              <a:buChar char="●"/>
            </a:pPr>
            <a:r>
              <a:rPr lang="en"/>
              <a:t>Mostly Wholesale customers which are from UK typically buy from us.</a:t>
            </a:r>
            <a:endParaRPr/>
          </a:p>
          <a:p>
            <a:pPr indent="-342900" lvl="0" marL="457200" rtl="0" algn="l">
              <a:spcBef>
                <a:spcPts val="0"/>
              </a:spcBef>
              <a:spcAft>
                <a:spcPts val="0"/>
              </a:spcAft>
              <a:buSzPts val="1800"/>
              <a:buChar char="●"/>
            </a:pPr>
            <a:r>
              <a:rPr lang="en"/>
              <a:t>We can build customer loyalty by providing free gifts and high discounts to our regular customers and new customers we can provide some vouchers, free coupons and some value deals.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316025"/>
            <a:ext cx="8520600" cy="4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date.xlsx:</a:t>
            </a:r>
            <a:endParaRPr b="1"/>
          </a:p>
          <a:p>
            <a:pPr indent="0" lvl="0" marL="0" rtl="0" algn="l">
              <a:spcBef>
                <a:spcPts val="1600"/>
              </a:spcBef>
              <a:spcAft>
                <a:spcPts val="0"/>
              </a:spcAft>
              <a:buClr>
                <a:schemeClr val="dk1"/>
              </a:buClr>
              <a:buSzPts val="1100"/>
              <a:buFont typeface="Arial"/>
              <a:buNone/>
            </a:pPr>
            <a:r>
              <a:rPr lang="en" sz="1400"/>
              <a:t>        </a:t>
            </a:r>
            <a:r>
              <a:rPr b="1" lang="en" sz="1400"/>
              <a:t>timestamp :</a:t>
            </a:r>
            <a:r>
              <a:rPr lang="en" sz="1400"/>
              <a:t> time at which the transaction happened	</a:t>
            </a:r>
            <a:endParaRPr sz="1400"/>
          </a:p>
          <a:p>
            <a:pPr indent="0" lvl="0" marL="0" rtl="0" algn="l">
              <a:spcBef>
                <a:spcPts val="1600"/>
              </a:spcBef>
              <a:spcAft>
                <a:spcPts val="0"/>
              </a:spcAft>
              <a:buClr>
                <a:schemeClr val="dk1"/>
              </a:buClr>
              <a:buSzPts val="1100"/>
              <a:buFont typeface="Arial"/>
              <a:buNone/>
            </a:pPr>
            <a:r>
              <a:rPr lang="en" sz="1400"/>
              <a:t>	</a:t>
            </a:r>
            <a:r>
              <a:rPr b="1" lang="en" sz="1400"/>
              <a:t>date : </a:t>
            </a:r>
            <a:r>
              <a:rPr lang="en" sz="1400"/>
              <a:t>Only the date part of the timestamp</a:t>
            </a:r>
            <a:endParaRPr sz="1400"/>
          </a:p>
          <a:p>
            <a:pPr indent="0" lvl="0" marL="0" rtl="0" algn="l">
              <a:spcBef>
                <a:spcPts val="1600"/>
              </a:spcBef>
              <a:spcAft>
                <a:spcPts val="0"/>
              </a:spcAft>
              <a:buClr>
                <a:schemeClr val="dk1"/>
              </a:buClr>
              <a:buSzPts val="1100"/>
              <a:buFont typeface="Arial"/>
              <a:buNone/>
            </a:pPr>
            <a:r>
              <a:rPr lang="en" sz="1400"/>
              <a:t>	</a:t>
            </a:r>
            <a:r>
              <a:rPr b="1" lang="en" sz="1400"/>
              <a:t>day_name :</a:t>
            </a:r>
            <a:r>
              <a:rPr lang="en" sz="1400"/>
              <a:t> Day name of the timestamp</a:t>
            </a:r>
            <a:endParaRPr sz="1400"/>
          </a:p>
          <a:p>
            <a:pPr indent="0" lvl="0" marL="0" rtl="0" algn="l">
              <a:spcBef>
                <a:spcPts val="1600"/>
              </a:spcBef>
              <a:spcAft>
                <a:spcPts val="0"/>
              </a:spcAft>
              <a:buClr>
                <a:schemeClr val="dk1"/>
              </a:buClr>
              <a:buSzPts val="1100"/>
              <a:buFont typeface="Arial"/>
              <a:buNone/>
            </a:pPr>
            <a:r>
              <a:rPr lang="en" sz="1400"/>
              <a:t>	</a:t>
            </a:r>
            <a:r>
              <a:rPr b="1" lang="en" sz="1400"/>
              <a:t>day_of_month :</a:t>
            </a:r>
            <a:r>
              <a:rPr lang="en" sz="1400"/>
              <a:t> Day number of the month	</a:t>
            </a:r>
            <a:endParaRPr sz="1400"/>
          </a:p>
          <a:p>
            <a:pPr indent="0" lvl="0" marL="0" rtl="0" algn="l">
              <a:spcBef>
                <a:spcPts val="1600"/>
              </a:spcBef>
              <a:spcAft>
                <a:spcPts val="0"/>
              </a:spcAft>
              <a:buClr>
                <a:schemeClr val="dk1"/>
              </a:buClr>
              <a:buSzPts val="1100"/>
              <a:buFont typeface="Arial"/>
              <a:buNone/>
            </a:pPr>
            <a:r>
              <a:rPr lang="en" sz="1400"/>
              <a:t>	</a:t>
            </a:r>
            <a:r>
              <a:rPr b="1" lang="en" sz="1400"/>
              <a:t>month_of_year :</a:t>
            </a:r>
            <a:r>
              <a:rPr lang="en" sz="1400"/>
              <a:t> month name of timestamp</a:t>
            </a:r>
            <a:endParaRPr sz="1400"/>
          </a:p>
          <a:p>
            <a:pPr indent="0" lvl="0" marL="0" rtl="0" algn="l">
              <a:spcBef>
                <a:spcPts val="1600"/>
              </a:spcBef>
              <a:spcAft>
                <a:spcPts val="0"/>
              </a:spcAft>
              <a:buClr>
                <a:schemeClr val="dk1"/>
              </a:buClr>
              <a:buSzPts val="1100"/>
              <a:buFont typeface="Arial"/>
              <a:buNone/>
            </a:pPr>
            <a:r>
              <a:rPr lang="en" sz="1400"/>
              <a:t>	</a:t>
            </a:r>
            <a:r>
              <a:rPr b="1" lang="en" sz="1400"/>
              <a:t>time_of_day(hh:mm:ss) :</a:t>
            </a:r>
            <a:r>
              <a:rPr lang="en" sz="1400"/>
              <a:t> time of timestamp</a:t>
            </a:r>
            <a:endParaRPr sz="1400"/>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idx="1" type="body"/>
          </p:nvPr>
        </p:nvSpPr>
        <p:spPr>
          <a:xfrm>
            <a:off x="311700" y="547650"/>
            <a:ext cx="8520600" cy="402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a relationship between some product Id and product decription, for the same product but with different color we have a character in suffixes of product ids like ‘BL’ for black, ‘N’ for natural,etc however this relationship is not consistent. </a:t>
            </a:r>
            <a:endParaRPr/>
          </a:p>
          <a:p>
            <a:pPr indent="-342900" lvl="0" marL="457200" rtl="0" algn="l">
              <a:spcBef>
                <a:spcPts val="0"/>
              </a:spcBef>
              <a:spcAft>
                <a:spcPts val="0"/>
              </a:spcAft>
              <a:buSzPts val="1800"/>
              <a:buChar char="●"/>
            </a:pPr>
            <a:r>
              <a:rPr lang="en"/>
              <a:t>I have to clean various blank product descriptions.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118400"/>
            <a:ext cx="85206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Initiatives to be taken based on the data</a:t>
            </a:r>
            <a:endParaRPr/>
          </a:p>
        </p:txBody>
      </p:sp>
      <p:sp>
        <p:nvSpPr>
          <p:cNvPr id="248" name="Google Shape;248;p43"/>
          <p:cNvSpPr txBox="1"/>
          <p:nvPr>
            <p:ph idx="1" type="body"/>
          </p:nvPr>
        </p:nvSpPr>
        <p:spPr>
          <a:xfrm>
            <a:off x="311700" y="633225"/>
            <a:ext cx="8520600" cy="45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take a proper overview of top cancelled products why it has been cancelled so many times, fix the issues with cancelled products, if any so that it doesn’t decrease the growth of our sales.</a:t>
            </a:r>
            <a:endParaRPr/>
          </a:p>
          <a:p>
            <a:pPr indent="-342900" lvl="0" marL="457200" rtl="0" algn="l">
              <a:spcBef>
                <a:spcPts val="0"/>
              </a:spcBef>
              <a:spcAft>
                <a:spcPts val="0"/>
              </a:spcAft>
              <a:buSzPts val="1800"/>
              <a:buChar char="●"/>
            </a:pPr>
            <a:r>
              <a:rPr lang="en"/>
              <a:t>Business optimization should be focussed on the wholesale side of the business to maximize the impact on sales.</a:t>
            </a:r>
            <a:endParaRPr/>
          </a:p>
          <a:p>
            <a:pPr indent="-342900" lvl="0" marL="457200" rtl="0" algn="l">
              <a:spcBef>
                <a:spcPts val="0"/>
              </a:spcBef>
              <a:spcAft>
                <a:spcPts val="0"/>
              </a:spcAft>
              <a:buSzPts val="1800"/>
              <a:buChar char="●"/>
            </a:pPr>
            <a:r>
              <a:rPr lang="en"/>
              <a:t>Marketing actions should be focussed on the UK market since sales is coming almost exclusively from the UK.</a:t>
            </a:r>
            <a:endParaRPr/>
          </a:p>
          <a:p>
            <a:pPr indent="-342900" lvl="0" marL="457200" rtl="0" algn="l">
              <a:spcBef>
                <a:spcPts val="0"/>
              </a:spcBef>
              <a:spcAft>
                <a:spcPts val="0"/>
              </a:spcAft>
              <a:buSzPts val="1800"/>
              <a:buChar char="●"/>
            </a:pPr>
            <a:r>
              <a:rPr lang="en"/>
              <a:t>We should Influence new customers by providing some discounts and coupons.</a:t>
            </a:r>
            <a:endParaRPr/>
          </a:p>
          <a:p>
            <a:pPr indent="-342900" lvl="0" marL="457200" rtl="0" algn="l">
              <a:spcBef>
                <a:spcPts val="0"/>
              </a:spcBef>
              <a:spcAft>
                <a:spcPts val="0"/>
              </a:spcAft>
              <a:buSzPts val="1800"/>
              <a:buChar char="●"/>
            </a:pPr>
            <a:r>
              <a:rPr lang="en"/>
              <a:t>We should give free gifts and complimentary incentives to regular customers. </a:t>
            </a:r>
            <a:endParaRPr/>
          </a:p>
          <a:p>
            <a:pPr indent="-342900" lvl="0" marL="457200" rtl="0" algn="l">
              <a:spcBef>
                <a:spcPts val="0"/>
              </a:spcBef>
              <a:spcAft>
                <a:spcPts val="0"/>
              </a:spcAft>
              <a:buSzPts val="1800"/>
              <a:buChar char="●"/>
            </a:pPr>
            <a:r>
              <a:rPr lang="en"/>
              <a:t>We should increase the stock of products with the most sales to avoid out of stock situations.</a:t>
            </a:r>
            <a:endParaRPr/>
          </a:p>
          <a:p>
            <a:pPr indent="-342900" lvl="0" marL="457200" rtl="0" algn="l">
              <a:spcBef>
                <a:spcPts val="0"/>
              </a:spcBef>
              <a:spcAft>
                <a:spcPts val="0"/>
              </a:spcAft>
              <a:buSzPts val="1800"/>
              <a:buChar char="●"/>
            </a:pPr>
            <a:r>
              <a:rPr lang="en"/>
              <a:t>Increase the computing resources or the number of staff depend on the type of business on Thursday especially at 12 afternoon.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4"/>
          <p:cNvSpPr txBox="1"/>
          <p:nvPr>
            <p:ph idx="1" type="body"/>
          </p:nvPr>
        </p:nvSpPr>
        <p:spPr>
          <a:xfrm>
            <a:off x="311700" y="656625"/>
            <a:ext cx="8520600" cy="3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4800"/>
              <a:t>Thank You</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tool</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 will be using </a:t>
            </a:r>
            <a:r>
              <a:rPr b="1" lang="en" sz="1400"/>
              <a:t>Power BI</a:t>
            </a:r>
            <a:r>
              <a:rPr lang="en" sz="1400"/>
              <a:t> for data visualization and manipulation which help me to analyze and make visualizations on the data. </a:t>
            </a:r>
            <a:r>
              <a:rPr lang="en" sz="1400">
                <a:solidFill>
                  <a:srgbClr val="666666"/>
                </a:solidFill>
              </a:rPr>
              <a:t>Power BI</a:t>
            </a:r>
            <a:r>
              <a:rPr lang="en" sz="1400">
                <a:solidFill>
                  <a:srgbClr val="666666"/>
                </a:solidFill>
                <a:highlight>
                  <a:srgbClr val="FFFFFF"/>
                </a:highlight>
              </a:rPr>
              <a:t> lets you easily connect to your data sources, visualize and discover what’s important and insights of data.</a:t>
            </a:r>
            <a:endParaRPr sz="1400">
              <a:solidFill>
                <a:srgbClr val="666666"/>
              </a:solidFill>
              <a:highlight>
                <a:srgbClr val="FFFFFF"/>
              </a:highlight>
            </a:endParaRPr>
          </a:p>
          <a:p>
            <a:pPr indent="0" lvl="0" marL="0" rtl="0" algn="l">
              <a:spcBef>
                <a:spcPts val="1600"/>
              </a:spcBef>
              <a:spcAft>
                <a:spcPts val="0"/>
              </a:spcAft>
              <a:buNone/>
            </a:pPr>
            <a:r>
              <a:rPr lang="en" sz="1400">
                <a:solidFill>
                  <a:srgbClr val="666666"/>
                </a:solidFill>
                <a:highlight>
                  <a:srgbClr val="FFFFFF"/>
                </a:highlight>
              </a:rPr>
              <a:t>I upload both the excel files on Power BI and then read and process the data and analyse the insights of data.</a:t>
            </a:r>
            <a:endParaRPr sz="1400">
              <a:solidFill>
                <a:srgbClr val="666666"/>
              </a:solidFill>
              <a:highlight>
                <a:srgbClr val="FFFFFF"/>
              </a:highlight>
            </a:endParaRPr>
          </a:p>
          <a:p>
            <a:pPr indent="0" lvl="0" marL="0" rtl="0" algn="l">
              <a:spcBef>
                <a:spcPts val="1600"/>
              </a:spcBef>
              <a:spcAft>
                <a:spcPts val="0"/>
              </a:spcAft>
              <a:buNone/>
            </a:pPr>
            <a:r>
              <a:rPr lang="en" sz="1400">
                <a:solidFill>
                  <a:srgbClr val="666666"/>
                </a:solidFill>
                <a:highlight>
                  <a:srgbClr val="FFFFFF"/>
                </a:highlight>
              </a:rPr>
              <a:t>Let’s take overview of 20 rows of sales_data table.</a:t>
            </a:r>
            <a:endParaRPr sz="1400">
              <a:solidFill>
                <a:srgbClr val="666666"/>
              </a:solidFill>
              <a:highlight>
                <a:srgbClr val="FFFFFF"/>
              </a:highlight>
            </a:endParaRPr>
          </a:p>
          <a:p>
            <a:pPr indent="0" lvl="0" marL="0" rtl="0" algn="l">
              <a:spcBef>
                <a:spcPts val="1600"/>
              </a:spcBef>
              <a:spcAft>
                <a:spcPts val="1600"/>
              </a:spcAft>
              <a:buNone/>
            </a:pPr>
            <a:r>
              <a:rPr b="1" lang="en" sz="1400">
                <a:solidFill>
                  <a:srgbClr val="666666"/>
                </a:solidFill>
                <a:highlight>
                  <a:srgbClr val="FFFFFF"/>
                </a:highlight>
              </a:rPr>
              <a:t>NOTE :</a:t>
            </a:r>
            <a:r>
              <a:rPr lang="en" sz="1400">
                <a:solidFill>
                  <a:srgbClr val="666666"/>
                </a:solidFill>
                <a:highlight>
                  <a:srgbClr val="FFFFFF"/>
                </a:highlight>
              </a:rPr>
              <a:t> I am not going to use date table because I can extract all date related fields like day, month name and all other fields from the timestamp field in sales table.</a:t>
            </a:r>
            <a:endParaRPr sz="1400">
              <a:solidFill>
                <a:srgbClr val="666666"/>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Power BI</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chosen Power BI for visualisation and analysis of data. Power BI is business intelligence tool which is perfectly suitable for the business sales type data. It provides very interactive visualizations which helps to find and highlight important trends for the sales data and insights.</a:t>
            </a:r>
            <a:endParaRPr/>
          </a:p>
          <a:p>
            <a:pPr indent="0" lvl="0" marL="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316025"/>
            <a:ext cx="8520600" cy="4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4" name="Google Shape;84;p18"/>
          <p:cNvPicPr preferRelativeResize="0"/>
          <p:nvPr/>
        </p:nvPicPr>
        <p:blipFill>
          <a:blip r:embed="rId3">
            <a:alphaModFix/>
          </a:blip>
          <a:stretch>
            <a:fillRect/>
          </a:stretch>
        </p:blipFill>
        <p:spPr>
          <a:xfrm>
            <a:off x="475725" y="316025"/>
            <a:ext cx="8116526" cy="4362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39525" y="222025"/>
            <a:ext cx="4045200" cy="63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Aggregation of data</a:t>
            </a:r>
            <a:endParaRPr sz="2400"/>
          </a:p>
        </p:txBody>
      </p:sp>
      <p:sp>
        <p:nvSpPr>
          <p:cNvPr id="90" name="Google Shape;90;p19"/>
          <p:cNvSpPr txBox="1"/>
          <p:nvPr>
            <p:ph idx="2" type="body"/>
          </p:nvPr>
        </p:nvSpPr>
        <p:spPr>
          <a:xfrm>
            <a:off x="4572000" y="222025"/>
            <a:ext cx="4523400" cy="4521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91" name="Google Shape;91;p19"/>
          <p:cNvSpPr txBox="1"/>
          <p:nvPr>
            <p:ph idx="1" type="subTitle"/>
          </p:nvPr>
        </p:nvSpPr>
        <p:spPr>
          <a:xfrm>
            <a:off x="206300" y="947300"/>
            <a:ext cx="4045200" cy="371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As we can clearly see that only 25900 out of 541909 transactions are unique i.e almost 4.7%.It seems that mostly customers are wholesalers.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Most interestingly out of 541909 transactions 135080 i.e almost 25% have no Customer Id. They can be retail customers or unregistered retail customers.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Number of unique products description is also little larger than unique products Id, it means same product Id have multiple descriptions. It can be possible because of name corrections or having missing description with product Id.</a:t>
            </a:r>
            <a:endParaRPr sz="1400"/>
          </a:p>
        </p:txBody>
      </p:sp>
      <p:pic>
        <p:nvPicPr>
          <p:cNvPr id="92" name="Google Shape;92;p19"/>
          <p:cNvPicPr preferRelativeResize="0"/>
          <p:nvPr/>
        </p:nvPicPr>
        <p:blipFill>
          <a:blip r:embed="rId3">
            <a:alphaModFix/>
          </a:blip>
          <a:stretch>
            <a:fillRect/>
          </a:stretch>
        </p:blipFill>
        <p:spPr>
          <a:xfrm>
            <a:off x="4572000" y="96200"/>
            <a:ext cx="4523401" cy="472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198875" y="281225"/>
            <a:ext cx="4045200" cy="109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Distribution of customers by Country</a:t>
            </a:r>
            <a:endParaRPr sz="2400"/>
          </a:p>
        </p:txBody>
      </p:sp>
      <p:sp>
        <p:nvSpPr>
          <p:cNvPr id="98" name="Google Shape;98;p20"/>
          <p:cNvSpPr txBox="1"/>
          <p:nvPr>
            <p:ph idx="1" type="subTitle"/>
          </p:nvPr>
        </p:nvSpPr>
        <p:spPr>
          <a:xfrm>
            <a:off x="198875" y="1465350"/>
            <a:ext cx="4256400" cy="314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Based on the visualisation as shown we can see that the country with the most number of distinct customers are from United Kingdom with 3951 customers and then followed by other countries.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Almost 90% percent of the total unique customers are from United Kingdom.</a:t>
            </a:r>
            <a:endParaRPr sz="1400"/>
          </a:p>
        </p:txBody>
      </p:sp>
      <p:sp>
        <p:nvSpPr>
          <p:cNvPr id="99" name="Google Shape;99;p2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4610650" y="81400"/>
            <a:ext cx="4477426" cy="465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36800"/>
            <a:ext cx="85206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of Sales And Quantities</a:t>
            </a:r>
            <a:endParaRPr/>
          </a:p>
        </p:txBody>
      </p:sp>
      <p:sp>
        <p:nvSpPr>
          <p:cNvPr id="106" name="Google Shape;106;p21"/>
          <p:cNvSpPr txBox="1"/>
          <p:nvPr>
            <p:ph idx="1" type="body"/>
          </p:nvPr>
        </p:nvSpPr>
        <p:spPr>
          <a:xfrm>
            <a:off x="1665150" y="1435750"/>
            <a:ext cx="5631900" cy="252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21"/>
          <p:cNvPicPr preferRelativeResize="0"/>
          <p:nvPr/>
        </p:nvPicPr>
        <p:blipFill>
          <a:blip r:embed="rId3">
            <a:alphaModFix/>
          </a:blip>
          <a:stretch>
            <a:fillRect/>
          </a:stretch>
        </p:blipFill>
        <p:spPr>
          <a:xfrm>
            <a:off x="177625" y="1073100"/>
            <a:ext cx="8654675" cy="346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