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5" r:id="rId36"/>
    <p:sldId id="29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EBE9-A3E2-43C4-A842-62C5043DC25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03C5-6C57-4096-A209-FE0AEC06A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97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EBE9-A3E2-43C4-A842-62C5043DC25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03C5-6C57-4096-A209-FE0AEC06A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03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EBE9-A3E2-43C4-A842-62C5043DC25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03C5-6C57-4096-A209-FE0AEC06AA5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0450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EBE9-A3E2-43C4-A842-62C5043DC25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03C5-6C57-4096-A209-FE0AEC06A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178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EBE9-A3E2-43C4-A842-62C5043DC25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03C5-6C57-4096-A209-FE0AEC06AA5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9973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EBE9-A3E2-43C4-A842-62C5043DC25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03C5-6C57-4096-A209-FE0AEC06A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783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EBE9-A3E2-43C4-A842-62C5043DC25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03C5-6C57-4096-A209-FE0AEC06A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869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EBE9-A3E2-43C4-A842-62C5043DC25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03C5-6C57-4096-A209-FE0AEC06A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1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EBE9-A3E2-43C4-A842-62C5043DC25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03C5-6C57-4096-A209-FE0AEC06A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54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EBE9-A3E2-43C4-A842-62C5043DC25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03C5-6C57-4096-A209-FE0AEC06A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04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EBE9-A3E2-43C4-A842-62C5043DC25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03C5-6C57-4096-A209-FE0AEC06A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4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EBE9-A3E2-43C4-A842-62C5043DC25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03C5-6C57-4096-A209-FE0AEC06A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73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EBE9-A3E2-43C4-A842-62C5043DC25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03C5-6C57-4096-A209-FE0AEC06A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11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EBE9-A3E2-43C4-A842-62C5043DC25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03C5-6C57-4096-A209-FE0AEC06A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6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EBE9-A3E2-43C4-A842-62C5043DC25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03C5-6C57-4096-A209-FE0AEC06A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20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AEBE9-A3E2-43C4-A842-62C5043DC25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03C5-6C57-4096-A209-FE0AEC06A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73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AEBE9-A3E2-43C4-A842-62C5043DC25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6803C5-6C57-4096-A209-FE0AEC06A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15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1B724-D386-E302-170D-CC74503BE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89" y="68826"/>
            <a:ext cx="12005187" cy="6715432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MCA – 3A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 – Coffee Shop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Guide – Dr. Ashwin Dobariya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-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Viraj Jethva – 92400584040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Harshit Varsani – 92400584039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Yash Nageshree – 92400584185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8CA3CC-45E6-74AB-F0D0-BFBEDC4C9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935" y="36871"/>
            <a:ext cx="4192851" cy="139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88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A36C-F09A-5C0D-47D0-C1D992561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16" y="124644"/>
            <a:ext cx="12032226" cy="6649782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Admin Module Algorithm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 clicks Admin Login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Enter fixed credentials: username, Password Click “Login”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login valid - go to Admin Panel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 can perform: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Item - insert into SQLite table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Item - update name/price in SQLite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Item - remove item from SQLite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items are shown in ListView with click-to-edit support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153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3A1DD-7DD2-9C8A-A894-9A5364B04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16" y="114812"/>
            <a:ext cx="12032226" cy="6669446"/>
          </a:xfrm>
        </p:spPr>
        <p:txBody>
          <a:bodyPr/>
          <a:lstStyle/>
          <a:p>
            <a:r>
              <a:rPr lang="en-US" b="1" u="dbl" dirty="0">
                <a:latin typeface="Times New Roman" panose="02020603050405020304" pitchFamily="18" charset="0"/>
                <a:ea typeface="Bitstream Vera Sans"/>
                <a:cs typeface="Times New Roman" panose="02020603050405020304" pitchFamily="18" charset="0"/>
              </a:rPr>
              <a:t>Flow Chart: -</a:t>
            </a:r>
            <a:endParaRPr lang="en-IN" dirty="0">
              <a:latin typeface="Times New Roman" panose="02020603050405020304" pitchFamily="18" charset="0"/>
              <a:ea typeface="Bitstream Vera Sans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Flowchart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                                                            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16C757-1AA8-F0CA-03C4-42A4D3456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809" y="114811"/>
            <a:ext cx="3182578" cy="660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25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8E67F-77CC-BEC5-F42C-5E50B7624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48" y="114811"/>
            <a:ext cx="12032225" cy="6639949"/>
          </a:xfrm>
        </p:spPr>
        <p:txBody>
          <a:bodyPr/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Flowchart: - 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B5EAB-8A54-EF62-1C3D-598192380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097" y="103240"/>
            <a:ext cx="3285819" cy="657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0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C55F7-8044-7218-0424-36B7A78B0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80" y="144308"/>
            <a:ext cx="12012562" cy="6620286"/>
          </a:xfrm>
        </p:spPr>
        <p:txBody>
          <a:bodyPr/>
          <a:lstStyle/>
          <a:p>
            <a:r>
              <a:rPr lang="en-US" b="1" u="dbl" dirty="0">
                <a:effectLst/>
                <a:latin typeface="Times New Roman" panose="02020603050405020304" pitchFamily="18" charset="0"/>
                <a:ea typeface="Bitstream Vera Sans"/>
                <a:cs typeface="Times New Roman" panose="02020603050405020304" pitchFamily="18" charset="0"/>
              </a:rPr>
              <a:t>Sequence Diagram: -</a:t>
            </a:r>
            <a:endParaRPr lang="en-IN" dirty="0">
              <a:effectLst/>
              <a:latin typeface="Times New Roman" panose="02020603050405020304" pitchFamily="18" charset="0"/>
              <a:ea typeface="Bitstream Vera Sans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F2DFF-9504-B64B-80AC-404BD3048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402" y="164109"/>
            <a:ext cx="6739707" cy="652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33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6E52-F778-EF7D-F59E-7FC13F5C7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15" y="114812"/>
            <a:ext cx="12012561" cy="6669446"/>
          </a:xfrm>
        </p:spPr>
        <p:txBody>
          <a:bodyPr/>
          <a:lstStyle/>
          <a:p>
            <a:r>
              <a:rPr lang="en-US" b="1" u="dbl" dirty="0">
                <a:effectLst/>
                <a:latin typeface="Times New Roman" panose="02020603050405020304" pitchFamily="18" charset="0"/>
                <a:ea typeface="Bitstream Vera Sans"/>
                <a:cs typeface="Times New Roman" panose="02020603050405020304" pitchFamily="18" charset="0"/>
              </a:rPr>
              <a:t>Use Case Diagram: -</a:t>
            </a:r>
            <a:endParaRPr lang="en-IN" dirty="0">
              <a:effectLst/>
              <a:latin typeface="Times New Roman" panose="02020603050405020304" pitchFamily="18" charset="0"/>
              <a:ea typeface="Bitstream Vera Sans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F149F-675A-720F-EA5F-C106E8DBD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206" y="73742"/>
            <a:ext cx="7285703" cy="658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71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EB422-2FF7-85B9-0602-8D7DE05A1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" y="117987"/>
            <a:ext cx="12024852" cy="6636774"/>
          </a:xfrm>
        </p:spPr>
        <p:txBody>
          <a:bodyPr/>
          <a:lstStyle/>
          <a:p>
            <a:r>
              <a:rPr lang="en-US" b="1" u="dbl" dirty="0">
                <a:effectLst/>
                <a:latin typeface="Times New Roman" panose="02020603050405020304" pitchFamily="18" charset="0"/>
                <a:ea typeface="Bitstream Vera Sans"/>
                <a:cs typeface="Times New Roman" panose="02020603050405020304" pitchFamily="18" charset="0"/>
              </a:rPr>
              <a:t>Class Diagram: -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799760-AF77-CDDE-7A3E-A58B3F728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143" y="117987"/>
            <a:ext cx="7216351" cy="648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80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A5624-21D0-71C1-6458-D166148E3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22" y="98322"/>
            <a:ext cx="12005187" cy="6759677"/>
          </a:xfrm>
        </p:spPr>
        <p:txBody>
          <a:bodyPr/>
          <a:lstStyle/>
          <a:p>
            <a:r>
              <a:rPr lang="en-US" b="1" u="dbl" dirty="0">
                <a:effectLst/>
                <a:latin typeface="Times New Roman" panose="02020603050405020304" pitchFamily="18" charset="0"/>
                <a:ea typeface="Bitstream Vera Sans"/>
                <a:cs typeface="Times New Roman" panose="02020603050405020304" pitchFamily="18" charset="0"/>
              </a:rPr>
              <a:t>State Diagram: -</a:t>
            </a:r>
            <a:endParaRPr lang="en-IN" dirty="0">
              <a:effectLst/>
              <a:latin typeface="Times New Roman" panose="02020603050405020304" pitchFamily="18" charset="0"/>
              <a:ea typeface="Bitstream Vera Sans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8D9EC-3671-EF93-AA93-A5C70A536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82" y="862012"/>
            <a:ext cx="115443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9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37867-7E96-C6C6-7F22-2C9E4C41A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0" y="117986"/>
            <a:ext cx="12015020" cy="6626943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b="1" u="dbl" dirty="0">
                <a:effectLst/>
                <a:latin typeface="Times New Roman" panose="02020603050405020304" pitchFamily="18" charset="0"/>
                <a:ea typeface="Bitstream Vera Sans"/>
                <a:cs typeface="Times New Roman" panose="02020603050405020304" pitchFamily="18" charset="0"/>
              </a:rPr>
              <a:t>Data Flow Diagram: -</a:t>
            </a:r>
            <a:endParaRPr lang="en-IN" dirty="0">
              <a:effectLst/>
              <a:latin typeface="Times New Roman" panose="02020603050405020304" pitchFamily="18" charset="0"/>
              <a:ea typeface="Bitstream Vera Sans"/>
              <a:cs typeface="Times New Roman" panose="02020603050405020304" pitchFamily="18" charset="0"/>
            </a:endParaRPr>
          </a:p>
          <a:p>
            <a:pPr marL="457200" marR="0"/>
            <a:r>
              <a:rPr lang="en-US" b="1" dirty="0">
                <a:effectLst/>
                <a:latin typeface="Times New Roman" panose="02020603050405020304" pitchFamily="18" charset="0"/>
                <a:ea typeface="Bitstream Vera Sans"/>
                <a:cs typeface="Times New Roman" panose="02020603050405020304" pitchFamily="18" charset="0"/>
              </a:rPr>
              <a:t>(Zero Level)</a:t>
            </a:r>
            <a:endParaRPr lang="en-IN" dirty="0">
              <a:effectLst/>
              <a:latin typeface="Times New Roman" panose="02020603050405020304" pitchFamily="18" charset="0"/>
              <a:ea typeface="Bitstream Vera Sans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74B756-1ECD-593E-66C0-A9B83DFD3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98" y="2050178"/>
            <a:ext cx="10705935" cy="14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27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D9C4B-CAE8-F932-6449-643A65B66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48" y="114813"/>
            <a:ext cx="12012561" cy="6630116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b="1" u="dbl" dirty="0">
                <a:effectLst/>
                <a:latin typeface="Times New Roman" panose="02020603050405020304" pitchFamily="18" charset="0"/>
                <a:ea typeface="Bitstream Vera Sans"/>
                <a:cs typeface="Times New Roman" panose="02020603050405020304" pitchFamily="18" charset="0"/>
              </a:rPr>
              <a:t>Data Flow Diagram: -</a:t>
            </a:r>
            <a:endParaRPr lang="en-IN" dirty="0">
              <a:effectLst/>
              <a:latin typeface="Times New Roman" panose="02020603050405020304" pitchFamily="18" charset="0"/>
              <a:ea typeface="Bitstream Vera Sans"/>
              <a:cs typeface="Times New Roman" panose="02020603050405020304" pitchFamily="18" charset="0"/>
            </a:endParaRPr>
          </a:p>
          <a:p>
            <a:pPr marL="457200" marR="0"/>
            <a:r>
              <a:rPr lang="en-US" b="1" dirty="0">
                <a:effectLst/>
                <a:latin typeface="Times New Roman" panose="02020603050405020304" pitchFamily="18" charset="0"/>
                <a:ea typeface="Bitstream Vera Sans"/>
                <a:cs typeface="Times New Roman" panose="02020603050405020304" pitchFamily="18" charset="0"/>
              </a:rPr>
              <a:t>(First Level)</a:t>
            </a:r>
            <a:endParaRPr lang="en-IN" dirty="0">
              <a:effectLst/>
              <a:latin typeface="Times New Roman" panose="02020603050405020304" pitchFamily="18" charset="0"/>
              <a:ea typeface="Bitstream Vera Sans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79BBE-4DCB-A039-12F6-DD9345978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193" y="0"/>
            <a:ext cx="5855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03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92B4F-6108-F22E-00ED-2BA0BBCD1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55" y="98323"/>
            <a:ext cx="11965858" cy="6646606"/>
          </a:xfrm>
        </p:spPr>
        <p:txBody>
          <a:bodyPr/>
          <a:lstStyle/>
          <a:p>
            <a:r>
              <a:rPr lang="en-US" b="1" u="dbl" dirty="0">
                <a:effectLst/>
                <a:latin typeface="Times New Roman" panose="02020603050405020304" pitchFamily="18" charset="0"/>
                <a:ea typeface="Bitstream Vera Sans"/>
                <a:cs typeface="Times New Roman" panose="02020603050405020304" pitchFamily="18" charset="0"/>
              </a:rPr>
              <a:t>Activity Diagram: -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88655-D6C0-D936-EC1E-AAF411A08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777" y="149152"/>
            <a:ext cx="8075203" cy="654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9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C4825-7892-FA99-DD26-AD9D7B8A1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12" y="104980"/>
            <a:ext cx="11992897" cy="6669446"/>
          </a:xfrm>
        </p:spPr>
        <p:txBody>
          <a:bodyPr/>
          <a:lstStyle/>
          <a:p>
            <a:pPr marL="285750" indent="-285750" algn="just"/>
            <a:r>
              <a:rPr lang="en-US" b="1" u="dbl" dirty="0">
                <a:latin typeface="Times New Roman" panose="02020603050405020304" pitchFamily="18" charset="0"/>
                <a:ea typeface="Bitstream Vera Sans"/>
                <a:cs typeface="Times New Roman" panose="02020603050405020304" pitchFamily="18" charset="0"/>
              </a:rPr>
              <a:t>Project Details: -</a:t>
            </a:r>
          </a:p>
          <a:p>
            <a:pPr algn="just"/>
            <a:endParaRPr lang="en-IN" dirty="0">
              <a:latin typeface="Times New Roman" panose="02020603050405020304" pitchFamily="18" charset="0"/>
              <a:ea typeface="Bitstream Vera Sans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b="1" u="dbl" dirty="0">
                <a:latin typeface="Times New Roman" panose="02020603050405020304" pitchFamily="18" charset="0"/>
                <a:ea typeface="Bitstream Vera Sans"/>
                <a:cs typeface="Times New Roman" panose="02020603050405020304" pitchFamily="18" charset="0"/>
              </a:rPr>
              <a:t>Synopsis: -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 mobile-based Coffee Ordering System developed using Android Studio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(Java + XML) and SQLite Database. It is designed to allow: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to log in, view a coffee menu, select items, adjust quantity using +/– buttons, and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their bill.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Admins to securely log in and manage (add/update/delete) menu items stored in a 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database.</a:t>
            </a:r>
          </a:p>
          <a:p>
            <a:pPr marL="0" marR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b="1" u="dbl" dirty="0">
              <a:latin typeface="Times New Roman" panose="02020603050405020304" pitchFamily="18" charset="0"/>
              <a:ea typeface="Bitstream Vera San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163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9DFB3-5632-8E5F-929D-D85FD137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17" y="94277"/>
            <a:ext cx="12110883" cy="6669446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 Design: -</a:t>
            </a:r>
          </a:p>
          <a:p>
            <a:r>
              <a:rPr lang="en-IN" dirty="0"/>
              <a:t>Table Name: users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Table Name: menu_item</a:t>
            </a:r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488D08-E6C0-C6A3-049A-26C0EC0D5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881611"/>
              </p:ext>
            </p:extLst>
          </p:nvPr>
        </p:nvGraphicFramePr>
        <p:xfrm>
          <a:off x="491614" y="1229031"/>
          <a:ext cx="6676101" cy="2300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367">
                  <a:extLst>
                    <a:ext uri="{9D8B030D-6E8A-4147-A177-3AD203B41FA5}">
                      <a16:colId xmlns:a16="http://schemas.microsoft.com/office/drawing/2014/main" val="243178953"/>
                    </a:ext>
                  </a:extLst>
                </a:gridCol>
                <a:gridCol w="2225367">
                  <a:extLst>
                    <a:ext uri="{9D8B030D-6E8A-4147-A177-3AD203B41FA5}">
                      <a16:colId xmlns:a16="http://schemas.microsoft.com/office/drawing/2014/main" val="1652542167"/>
                    </a:ext>
                  </a:extLst>
                </a:gridCol>
                <a:gridCol w="2225367">
                  <a:extLst>
                    <a:ext uri="{9D8B030D-6E8A-4147-A177-3AD203B41FA5}">
                      <a16:colId xmlns:a16="http://schemas.microsoft.com/office/drawing/2014/main" val="3800538371"/>
                    </a:ext>
                  </a:extLst>
                </a:gridCol>
              </a:tblGrid>
              <a:tr h="698236"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990600" algn="l"/>
                        </a:tabLs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Attribute Name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buNone/>
                        <a:tabLst>
                          <a:tab pos="990600" algn="l"/>
                        </a:tabLs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990600" algn="l"/>
                        </a:tabLs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Datatype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buNone/>
                        <a:tabLst>
                          <a:tab pos="990600" algn="l"/>
                        </a:tabLs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990600" algn="l"/>
                        </a:tabLs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Constraints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buNone/>
                        <a:tabLst>
                          <a:tab pos="990600" algn="l"/>
                        </a:tabLs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1427664"/>
                  </a:ext>
                </a:extLst>
              </a:tr>
              <a:tr h="588612"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990600" algn="l"/>
                        </a:tabLs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Id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buNone/>
                        <a:tabLst>
                          <a:tab pos="990600" algn="l"/>
                        </a:tabLs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990600" algn="l"/>
                        </a:tabLs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Int 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990600" algn="l"/>
                        </a:tabLs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Primary Key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buNone/>
                        <a:tabLst>
                          <a:tab pos="990600" algn="l"/>
                        </a:tabLs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8559619"/>
                  </a:ext>
                </a:extLst>
              </a:tr>
              <a:tr h="337967"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990600" algn="l"/>
                        </a:tabLs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Name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990600" algn="l"/>
                        </a:tabLs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Varchar (10)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990600" algn="l"/>
                        </a:tabLs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-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8970059"/>
                  </a:ext>
                </a:extLst>
              </a:tr>
              <a:tr h="337967"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990600" algn="l"/>
                        </a:tabLs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Email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990600" algn="l"/>
                        </a:tabLs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Varchar (10)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990600" algn="l"/>
                        </a:tabLs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-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8940186"/>
                  </a:ext>
                </a:extLst>
              </a:tr>
              <a:tr h="337967"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990600" algn="l"/>
                        </a:tabLs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Password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990600" algn="l"/>
                        </a:tabLs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Int </a:t>
                      </a:r>
                      <a:endParaRPr lang="en-IN" sz="1200" dirty="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990600" algn="l"/>
                        </a:tabLs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-</a:t>
                      </a:r>
                      <a:endParaRPr lang="en-IN" sz="1200" dirty="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282559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41C3CD-66FF-8224-FCFA-1129587FA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844989"/>
              </p:ext>
            </p:extLst>
          </p:nvPr>
        </p:nvGraphicFramePr>
        <p:xfrm>
          <a:off x="491614" y="4369569"/>
          <a:ext cx="6607275" cy="2139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425">
                  <a:extLst>
                    <a:ext uri="{9D8B030D-6E8A-4147-A177-3AD203B41FA5}">
                      <a16:colId xmlns:a16="http://schemas.microsoft.com/office/drawing/2014/main" val="3304473253"/>
                    </a:ext>
                  </a:extLst>
                </a:gridCol>
                <a:gridCol w="2202425">
                  <a:extLst>
                    <a:ext uri="{9D8B030D-6E8A-4147-A177-3AD203B41FA5}">
                      <a16:colId xmlns:a16="http://schemas.microsoft.com/office/drawing/2014/main" val="248356420"/>
                    </a:ext>
                  </a:extLst>
                </a:gridCol>
                <a:gridCol w="2202425">
                  <a:extLst>
                    <a:ext uri="{9D8B030D-6E8A-4147-A177-3AD203B41FA5}">
                      <a16:colId xmlns:a16="http://schemas.microsoft.com/office/drawing/2014/main" val="3727995760"/>
                    </a:ext>
                  </a:extLst>
                </a:gridCol>
              </a:tblGrid>
              <a:tr h="519016"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990600" algn="l"/>
                        </a:tabLs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Attribute Name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  <a:p>
                      <a:pPr marL="914400" marR="0" algn="just">
                        <a:buNone/>
                        <a:tabLst>
                          <a:tab pos="877570" algn="l"/>
                        </a:tabLs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990600" algn="l"/>
                        </a:tabLs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Datatype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buNone/>
                        <a:tabLst>
                          <a:tab pos="877570" algn="l"/>
                        </a:tabLs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990600" algn="l"/>
                        </a:tabLs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Constraints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buNone/>
                        <a:tabLst>
                          <a:tab pos="877570" algn="l"/>
                        </a:tabLs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2287894"/>
                  </a:ext>
                </a:extLst>
              </a:tr>
              <a:tr h="519016"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877570" algn="l"/>
                        </a:tabLs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Id 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877570" algn="l"/>
                        </a:tabLs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Int 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990600" algn="l"/>
                        </a:tabLs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Primary Key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buNone/>
                        <a:tabLst>
                          <a:tab pos="877570" algn="l"/>
                        </a:tabLs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9961929"/>
                  </a:ext>
                </a:extLst>
              </a:tr>
              <a:tr h="367118"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877570" algn="l"/>
                        </a:tabLs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Category_id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877570" algn="l"/>
                        </a:tabLs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Int 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877570" algn="l"/>
                        </a:tabLs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-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9390402"/>
                  </a:ext>
                </a:extLst>
              </a:tr>
              <a:tr h="367118"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877570" algn="l"/>
                        </a:tabLs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Name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877570" algn="l"/>
                        </a:tabLs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Varchar (20)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877570" algn="l"/>
                        </a:tabLs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-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1081067"/>
                  </a:ext>
                </a:extLst>
              </a:tr>
              <a:tr h="367118"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877570" algn="l"/>
                        </a:tabLs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Price 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877570" algn="l"/>
                        </a:tabLst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int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877570" algn="l"/>
                        </a:tabLs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-</a:t>
                      </a:r>
                      <a:endParaRPr lang="en-IN" sz="1200" dirty="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8436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490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CA8C0-5709-F2E3-B9BA-7DD17385E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" y="0"/>
            <a:ext cx="12034684" cy="6858000"/>
          </a:xfrm>
        </p:spPr>
        <p:txBody>
          <a:bodyPr/>
          <a:lstStyle/>
          <a:p>
            <a:r>
              <a:rPr lang="en-IN" dirty="0"/>
              <a:t>Table Name: orders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Table Name: category_table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FA728B-0131-BCDD-AFFC-0767B395D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109312"/>
              </p:ext>
            </p:extLst>
          </p:nvPr>
        </p:nvGraphicFramePr>
        <p:xfrm>
          <a:off x="530942" y="619433"/>
          <a:ext cx="6872748" cy="26448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0328">
                  <a:extLst>
                    <a:ext uri="{9D8B030D-6E8A-4147-A177-3AD203B41FA5}">
                      <a16:colId xmlns:a16="http://schemas.microsoft.com/office/drawing/2014/main" val="3551978011"/>
                    </a:ext>
                  </a:extLst>
                </a:gridCol>
                <a:gridCol w="2291210">
                  <a:extLst>
                    <a:ext uri="{9D8B030D-6E8A-4147-A177-3AD203B41FA5}">
                      <a16:colId xmlns:a16="http://schemas.microsoft.com/office/drawing/2014/main" val="2155048862"/>
                    </a:ext>
                  </a:extLst>
                </a:gridCol>
                <a:gridCol w="2291210">
                  <a:extLst>
                    <a:ext uri="{9D8B030D-6E8A-4147-A177-3AD203B41FA5}">
                      <a16:colId xmlns:a16="http://schemas.microsoft.com/office/drawing/2014/main" val="3310098203"/>
                    </a:ext>
                  </a:extLst>
                </a:gridCol>
              </a:tblGrid>
              <a:tr h="762083"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990600" algn="l"/>
                        </a:tabLst>
                      </a:pPr>
                      <a:r>
                        <a:rPr lang="en-IN" sz="1600">
                          <a:effectLst/>
                        </a:rPr>
                        <a:t>Attribute Name</a:t>
                      </a:r>
                      <a:endParaRPr lang="en-IN" sz="1200">
                        <a:effectLst/>
                      </a:endParaRPr>
                    </a:p>
                    <a:p>
                      <a:pPr marL="0" marR="0" algn="just">
                        <a:buNone/>
                        <a:tabLst>
                          <a:tab pos="877570" algn="l"/>
                        </a:tabLst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990600" algn="l"/>
                        </a:tabLst>
                      </a:pPr>
                      <a:r>
                        <a:rPr lang="en-IN" sz="1600">
                          <a:effectLst/>
                        </a:rPr>
                        <a:t>Datatype</a:t>
                      </a:r>
                      <a:endParaRPr lang="en-IN" sz="1200">
                        <a:effectLst/>
                      </a:endParaRPr>
                    </a:p>
                    <a:p>
                      <a:pPr marL="0" marR="0" algn="just">
                        <a:buNone/>
                        <a:tabLst>
                          <a:tab pos="877570" algn="l"/>
                        </a:tabLst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990600" algn="l"/>
                        </a:tabLst>
                      </a:pPr>
                      <a:r>
                        <a:rPr lang="en-IN" sz="1600">
                          <a:effectLst/>
                        </a:rPr>
                        <a:t>Constraints</a:t>
                      </a:r>
                      <a:endParaRPr lang="en-IN" sz="1200">
                        <a:effectLst/>
                      </a:endParaRPr>
                    </a:p>
                    <a:p>
                      <a:pPr marL="0" marR="0" algn="just">
                        <a:buNone/>
                        <a:tabLst>
                          <a:tab pos="877570" algn="l"/>
                        </a:tabLst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5862251"/>
                  </a:ext>
                </a:extLst>
              </a:tr>
              <a:tr h="762083"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877570" algn="l"/>
                        </a:tabLst>
                      </a:pPr>
                      <a:r>
                        <a:rPr lang="en-IN" sz="1800" dirty="0">
                          <a:effectLst/>
                        </a:rPr>
                        <a:t>Id </a:t>
                      </a:r>
                      <a:endParaRPr lang="en-IN" sz="1200" dirty="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877570" algn="l"/>
                        </a:tabLst>
                      </a:pPr>
                      <a:r>
                        <a:rPr lang="en-IN" sz="1800">
                          <a:effectLst/>
                        </a:rPr>
                        <a:t>Int 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990600" algn="l"/>
                        </a:tabLst>
                      </a:pPr>
                      <a:r>
                        <a:rPr lang="en-IN" sz="1600">
                          <a:effectLst/>
                        </a:rPr>
                        <a:t>Primary Key</a:t>
                      </a:r>
                      <a:endParaRPr lang="en-IN" sz="1200">
                        <a:effectLst/>
                      </a:endParaRPr>
                    </a:p>
                    <a:p>
                      <a:pPr marL="0" marR="0" algn="just">
                        <a:buNone/>
                        <a:tabLst>
                          <a:tab pos="877570" algn="l"/>
                        </a:tabLst>
                      </a:pPr>
                      <a:r>
                        <a:rPr lang="en-IN" sz="1800">
                          <a:effectLst/>
                        </a:rPr>
                        <a:t> 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8356596"/>
                  </a:ext>
                </a:extLst>
              </a:tr>
              <a:tr h="403455"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877570" algn="l"/>
                        </a:tabLst>
                      </a:pPr>
                      <a:r>
                        <a:rPr lang="en-US" sz="1600">
                          <a:effectLst/>
                        </a:rPr>
                        <a:t>User_id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877570" algn="l"/>
                        </a:tabLst>
                      </a:pPr>
                      <a:r>
                        <a:rPr lang="en-US" sz="1600" dirty="0">
                          <a:effectLst/>
                        </a:rPr>
                        <a:t>int </a:t>
                      </a:r>
                      <a:endParaRPr lang="en-IN" sz="1200" dirty="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877570" algn="l"/>
                        </a:tabLs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7030644"/>
                  </a:ext>
                </a:extLst>
              </a:tr>
              <a:tr h="358628"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877570" algn="l"/>
                        </a:tabLst>
                      </a:pPr>
                      <a:r>
                        <a:rPr lang="en-US" sz="1600">
                          <a:effectLst/>
                        </a:rPr>
                        <a:t>Item name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877570" algn="l"/>
                        </a:tabLst>
                      </a:pPr>
                      <a:r>
                        <a:rPr lang="en-US" sz="1600">
                          <a:effectLst/>
                        </a:rPr>
                        <a:t>Varchar (100)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877570" algn="l"/>
                        </a:tabLs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8445419"/>
                  </a:ext>
                </a:extLst>
              </a:tr>
              <a:tr h="358628"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877570" algn="l"/>
                        </a:tabLst>
                      </a:pPr>
                      <a:r>
                        <a:rPr lang="en-US" sz="1600">
                          <a:effectLst/>
                        </a:rPr>
                        <a:t>Quantity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877570" algn="l"/>
                        </a:tabLst>
                      </a:pPr>
                      <a:r>
                        <a:rPr lang="en-US" sz="1600">
                          <a:effectLst/>
                        </a:rPr>
                        <a:t>Int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877570" algn="l"/>
                        </a:tabLst>
                      </a:pPr>
                      <a:r>
                        <a:rPr lang="en-US" sz="1600" dirty="0">
                          <a:effectLst/>
                        </a:rPr>
                        <a:t>-</a:t>
                      </a:r>
                      <a:endParaRPr lang="en-IN" sz="1200" dirty="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446329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F011BD7-57BE-D314-2C2D-6E63E6EF8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498952"/>
              </p:ext>
            </p:extLst>
          </p:nvPr>
        </p:nvGraphicFramePr>
        <p:xfrm>
          <a:off x="530942" y="4090223"/>
          <a:ext cx="6872748" cy="2556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916">
                  <a:extLst>
                    <a:ext uri="{9D8B030D-6E8A-4147-A177-3AD203B41FA5}">
                      <a16:colId xmlns:a16="http://schemas.microsoft.com/office/drawing/2014/main" val="4094120380"/>
                    </a:ext>
                  </a:extLst>
                </a:gridCol>
                <a:gridCol w="2290916">
                  <a:extLst>
                    <a:ext uri="{9D8B030D-6E8A-4147-A177-3AD203B41FA5}">
                      <a16:colId xmlns:a16="http://schemas.microsoft.com/office/drawing/2014/main" val="3645102817"/>
                    </a:ext>
                  </a:extLst>
                </a:gridCol>
                <a:gridCol w="2290916">
                  <a:extLst>
                    <a:ext uri="{9D8B030D-6E8A-4147-A177-3AD203B41FA5}">
                      <a16:colId xmlns:a16="http://schemas.microsoft.com/office/drawing/2014/main" val="1978844595"/>
                    </a:ext>
                  </a:extLst>
                </a:gridCol>
              </a:tblGrid>
              <a:tr h="1059964"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990600" algn="l"/>
                        </a:tabLs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Attribute Name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  <a:p>
                      <a:pPr marL="0" marR="0" algn="r">
                        <a:buNone/>
                        <a:tabLst>
                          <a:tab pos="87757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990600" algn="l"/>
                        </a:tabLs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Datatype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  <a:p>
                      <a:pPr marL="0" marR="0" algn="r">
                        <a:buNone/>
                        <a:tabLst>
                          <a:tab pos="87757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990600" algn="l"/>
                        </a:tabLst>
                      </a:pPr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Constraints</a:t>
                      </a:r>
                      <a:endParaRPr lang="en-IN" sz="1200" dirty="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  <a:p>
                      <a:pPr marL="0" marR="0" algn="r">
                        <a:buNone/>
                        <a:tabLst>
                          <a:tab pos="87757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0706025"/>
                  </a:ext>
                </a:extLst>
              </a:tr>
              <a:tr h="74821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217184"/>
                  </a:ext>
                </a:extLst>
              </a:tr>
              <a:tr h="74821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379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156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F7A0F-0BFC-3CAB-9E9E-4F1849F2E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" y="98323"/>
            <a:ext cx="12034684" cy="6656438"/>
          </a:xfrm>
        </p:spPr>
        <p:txBody>
          <a:bodyPr/>
          <a:lstStyle/>
          <a:p>
            <a:r>
              <a:rPr lang="en-US" dirty="0"/>
              <a:t>Table Name: </a:t>
            </a:r>
            <a:r>
              <a:rPr lang="en-US" dirty="0" err="1"/>
              <a:t>order_status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Table Name: admin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4CBB56-3EBB-1631-8056-70BFBD571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394998"/>
              </p:ext>
            </p:extLst>
          </p:nvPr>
        </p:nvGraphicFramePr>
        <p:xfrm>
          <a:off x="481783" y="727586"/>
          <a:ext cx="6607275" cy="2701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425">
                  <a:extLst>
                    <a:ext uri="{9D8B030D-6E8A-4147-A177-3AD203B41FA5}">
                      <a16:colId xmlns:a16="http://schemas.microsoft.com/office/drawing/2014/main" val="303425095"/>
                    </a:ext>
                  </a:extLst>
                </a:gridCol>
                <a:gridCol w="2202425">
                  <a:extLst>
                    <a:ext uri="{9D8B030D-6E8A-4147-A177-3AD203B41FA5}">
                      <a16:colId xmlns:a16="http://schemas.microsoft.com/office/drawing/2014/main" val="1344029823"/>
                    </a:ext>
                  </a:extLst>
                </a:gridCol>
                <a:gridCol w="2202425">
                  <a:extLst>
                    <a:ext uri="{9D8B030D-6E8A-4147-A177-3AD203B41FA5}">
                      <a16:colId xmlns:a16="http://schemas.microsoft.com/office/drawing/2014/main" val="352433250"/>
                    </a:ext>
                  </a:extLst>
                </a:gridCol>
              </a:tblGrid>
              <a:tr h="709089"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990600" algn="l"/>
                        </a:tabLs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Attribute Name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buNone/>
                        <a:tabLst>
                          <a:tab pos="117221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990600" algn="l"/>
                        </a:tabLs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Datatype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buNone/>
                        <a:tabLst>
                          <a:tab pos="117221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buNone/>
                        <a:tabLst>
                          <a:tab pos="990600" algn="l"/>
                        </a:tabLst>
                      </a:pPr>
                      <a:r>
                        <a:rPr lang="en-IN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Constraints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buNone/>
                        <a:tabLst>
                          <a:tab pos="117221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594341"/>
                  </a:ext>
                </a:extLst>
              </a:tr>
              <a:tr h="498081">
                <a:tc>
                  <a:txBody>
                    <a:bodyPr/>
                    <a:lstStyle/>
                    <a:p>
                      <a:pPr marL="0" marR="0">
                        <a:buNone/>
                        <a:tabLst>
                          <a:tab pos="117221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Id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  <a:tabLst>
                          <a:tab pos="117221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int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  <a:tabLst>
                          <a:tab pos="117221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Primary Key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9432601"/>
                  </a:ext>
                </a:extLst>
              </a:tr>
              <a:tr h="498081">
                <a:tc>
                  <a:txBody>
                    <a:bodyPr/>
                    <a:lstStyle/>
                    <a:p>
                      <a:pPr marL="0" marR="0">
                        <a:buNone/>
                        <a:tabLst>
                          <a:tab pos="117221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User_id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  <a:tabLst>
                          <a:tab pos="117221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int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  <a:tabLst>
                          <a:tab pos="117221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-</a:t>
                      </a:r>
                      <a:endParaRPr lang="en-IN" sz="1200" dirty="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478918"/>
                  </a:ext>
                </a:extLst>
              </a:tr>
              <a:tr h="498081">
                <a:tc>
                  <a:txBody>
                    <a:bodyPr/>
                    <a:lstStyle/>
                    <a:p>
                      <a:pPr marL="0" marR="0">
                        <a:buNone/>
                        <a:tabLst>
                          <a:tab pos="117221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total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  <a:tabLst>
                          <a:tab pos="117221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int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  <a:tabLst>
                          <a:tab pos="117221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-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5088668"/>
                  </a:ext>
                </a:extLst>
              </a:tr>
              <a:tr h="498081">
                <a:tc>
                  <a:txBody>
                    <a:bodyPr/>
                    <a:lstStyle/>
                    <a:p>
                      <a:pPr marL="0" marR="0">
                        <a:buNone/>
                        <a:tabLst>
                          <a:tab pos="117221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status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  <a:tabLst>
                          <a:tab pos="117221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Varchar (10)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  <a:tabLst>
                          <a:tab pos="117221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-</a:t>
                      </a:r>
                      <a:endParaRPr lang="en-IN" sz="1200" dirty="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190264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A8EB72-6A0E-1A27-8C64-D9BA508F1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066639"/>
              </p:ext>
            </p:extLst>
          </p:nvPr>
        </p:nvGraphicFramePr>
        <p:xfrm>
          <a:off x="481784" y="4247535"/>
          <a:ext cx="6508953" cy="2408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651">
                  <a:extLst>
                    <a:ext uri="{9D8B030D-6E8A-4147-A177-3AD203B41FA5}">
                      <a16:colId xmlns:a16="http://schemas.microsoft.com/office/drawing/2014/main" val="317526711"/>
                    </a:ext>
                  </a:extLst>
                </a:gridCol>
                <a:gridCol w="2169651">
                  <a:extLst>
                    <a:ext uri="{9D8B030D-6E8A-4147-A177-3AD203B41FA5}">
                      <a16:colId xmlns:a16="http://schemas.microsoft.com/office/drawing/2014/main" val="1031564153"/>
                    </a:ext>
                  </a:extLst>
                </a:gridCol>
                <a:gridCol w="2169651">
                  <a:extLst>
                    <a:ext uri="{9D8B030D-6E8A-4147-A177-3AD203B41FA5}">
                      <a16:colId xmlns:a16="http://schemas.microsoft.com/office/drawing/2014/main" val="3381424700"/>
                    </a:ext>
                  </a:extLst>
                </a:gridCol>
              </a:tblGrid>
              <a:tr h="602226">
                <a:tc>
                  <a:txBody>
                    <a:bodyPr/>
                    <a:lstStyle/>
                    <a:p>
                      <a:r>
                        <a:rPr lang="en-US" dirty="0"/>
                        <a:t>Attribute 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Constraints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18431"/>
                  </a:ext>
                </a:extLst>
              </a:tr>
              <a:tr h="60222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144003"/>
                  </a:ext>
                </a:extLst>
              </a:tr>
              <a:tr h="602226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356205"/>
                  </a:ext>
                </a:extLst>
              </a:tr>
              <a:tr h="602226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525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685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506CA-439C-FD60-A4BD-0675DE01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5" y="78658"/>
            <a:ext cx="12005187" cy="6685936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ea typeface="Bitstream Vera Sans"/>
                <a:cs typeface="Times New Roman" panose="02020603050405020304" pitchFamily="18" charset="0"/>
              </a:rPr>
              <a:t>Screen Design:</a:t>
            </a:r>
            <a:endParaRPr lang="en-IN" dirty="0">
              <a:latin typeface="Times New Roman" panose="02020603050405020304" pitchFamily="18" charset="0"/>
              <a:ea typeface="Bitstream Vera Sans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Login: -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8AE70-ACC1-8BC8-546F-2A01FA41A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434" y="78658"/>
            <a:ext cx="2973675" cy="667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71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7D3D-AE4E-476F-85C2-66CB134BF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87" y="127818"/>
            <a:ext cx="11956026" cy="664660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Splash Screen: 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FFE99E-0F02-70ED-7C77-28DFC00A0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617" y="105696"/>
            <a:ext cx="2962132" cy="664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09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FE1EC-82EA-8CBA-3DC6-672F0EA16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87" y="98322"/>
            <a:ext cx="11926529" cy="6617109"/>
          </a:xfrm>
        </p:spPr>
        <p:txBody>
          <a:bodyPr/>
          <a:lstStyle/>
          <a:p>
            <a:r>
              <a:rPr lang="en-US" dirty="0"/>
              <a:t>3)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Registration: -</a:t>
            </a:r>
          </a:p>
          <a:p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4F191-DB70-8495-EB61-C606E644E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527" y="98322"/>
            <a:ext cx="2951583" cy="663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86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B3432-E79A-7BAB-72CE-8AAD3A177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19" y="98322"/>
            <a:ext cx="11906865" cy="659744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Item: -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DDC3E-B0BC-1FA1-94F0-DEEB5537B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889" y="162233"/>
            <a:ext cx="2940222" cy="659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58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59F1-8CF0-284B-9DB5-2AAB2C022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1" y="137652"/>
            <a:ext cx="11877367" cy="663677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Detail: -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90F004-1796-7F59-0C2A-42D02709D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166" y="54078"/>
            <a:ext cx="2994995" cy="672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72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3335D-6061-AFB4-EFB9-E81DCF753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89" y="88490"/>
            <a:ext cx="12005187" cy="666627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Cart: -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311D11-30C7-2EED-8877-4BB6392EC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552" y="103239"/>
            <a:ext cx="2970895" cy="666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55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4DD22-B5BB-FDD4-7DF6-72349B6B5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41" y="124644"/>
            <a:ext cx="11914239" cy="663995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Out menu: -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67B9DE-8646-9A59-3D2A-1364CA917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74" y="124644"/>
            <a:ext cx="2959165" cy="663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4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12013-614C-91FC-6A9C-C5CE3437E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" y="68826"/>
            <a:ext cx="12034684" cy="6715432"/>
          </a:xfrm>
        </p:spPr>
        <p:txBody>
          <a:bodyPr/>
          <a:lstStyle/>
          <a:p>
            <a:r>
              <a:rPr lang="en-US" b="1" u="dbl" dirty="0">
                <a:latin typeface="Times New Roman" panose="02020603050405020304" pitchFamily="18" charset="0"/>
                <a:ea typeface="Bitstream Vera Sans"/>
                <a:cs typeface="Times New Roman" panose="02020603050405020304" pitchFamily="18" charset="0"/>
              </a:rPr>
              <a:t>Project Description:</a:t>
            </a:r>
            <a:endParaRPr lang="en-IN" dirty="0">
              <a:latin typeface="Times New Roman" panose="02020603050405020304" pitchFamily="18" charset="0"/>
              <a:ea typeface="Bitstream Vera Sans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Coffee Shop Project is a simple and user-friendly system designed to make the process of ordering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managing coffee easier for both customers and the shop owner. Customers can view the menu,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items, increase or decrease quantities using (+/–) buttons, and place their orders quickly.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automatically generates the bill, showing all ordered items with their prices and total amount.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side, the admin can easily add, update, or delete coffee items from the menu, making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smooth and flexible.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126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A57F5-3BD7-858D-9EE7-D0F3D931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0" y="117986"/>
            <a:ext cx="11956026" cy="665643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Payment: 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F3281-BB3F-7E94-7C13-E6122C0A4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829" y="117986"/>
            <a:ext cx="3003759" cy="67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02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01F0B-2A24-58D9-6741-9C8AB389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48" y="134477"/>
            <a:ext cx="11953568" cy="662028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9)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Conformation: -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8904FE-9C9F-CDB5-B18A-40946BAFD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74" y="134477"/>
            <a:ext cx="2950401" cy="662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1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2E465-D258-B2EE-EF1B-B4146A01B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" y="117987"/>
            <a:ext cx="12034684" cy="663677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10)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login: -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1836A-65A2-2F54-AECF-5284998C4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120" y="66367"/>
            <a:ext cx="3003759" cy="674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86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A0C90-1A7F-4875-80F3-712B9163A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12" y="114812"/>
            <a:ext cx="12002729" cy="67431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11)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Dashboard: 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850B6-8086-1C3B-5643-5AACA88F7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387" y="70865"/>
            <a:ext cx="2993177" cy="671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87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49A9-7706-8442-697F-EED0358C1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12" y="124644"/>
            <a:ext cx="11992897" cy="6649782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item Page: -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2AA050-6231-8D0A-47D3-640B212C4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227" y="124644"/>
            <a:ext cx="2963546" cy="664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81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407CF-E725-C899-2409-AFD293A9E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05" y="104978"/>
            <a:ext cx="11904407" cy="6659615"/>
          </a:xfrm>
        </p:spPr>
        <p:txBody>
          <a:bodyPr/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Coffee Shop app project allows users to browse different coffee items, add them to a cart,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make orders easily. It demonstrates basic app functionalities like user login, admin login,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connection, item management, and a smooth user interface. Overall, the project shows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an online ordering system works in a small business, providing convenience to customers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helping shop owners manage orders efficiently.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794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936C-AF25-8225-E86D-B2CF9529F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7639" y="2330246"/>
            <a:ext cx="4768646" cy="2172928"/>
          </a:xfrm>
        </p:spPr>
        <p:txBody>
          <a:bodyPr/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Rounded MT Bold" panose="020F0704030504030204" pitchFamily="34" charset="0"/>
              </a:rPr>
              <a:t>THANK YOU</a:t>
            </a:r>
            <a:br>
              <a:rPr lang="en-IN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Rounded MT Bold" panose="020F070403050403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669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40AA-9598-8BD9-AC5A-CBA56E6BE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48" y="104980"/>
            <a:ext cx="12032225" cy="6669446"/>
          </a:xfrm>
        </p:spPr>
        <p:txBody>
          <a:bodyPr/>
          <a:lstStyle/>
          <a:p>
            <a:r>
              <a:rPr lang="en-US" sz="2000" b="1" u="dbl" dirty="0">
                <a:latin typeface="Times New Roman" panose="02020603050405020304" pitchFamily="18" charset="0"/>
                <a:ea typeface="Bitstream Vera Sans"/>
                <a:cs typeface="Times New Roman" panose="02020603050405020304" pitchFamily="18" charset="0"/>
              </a:rPr>
              <a:t>Description of Each Module in Detail: - </a:t>
            </a:r>
          </a:p>
          <a:p>
            <a:pPr marL="0" lv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MainActivity (Home Page)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buttons for User Login and Admin Login.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Navigates to respective login pages.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UserLoginActivity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with any username &amp; Password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Navigated to the menu page after validation.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AdminLoginActivity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with any username &amp; Password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Navigates to the Admin Panel if login is valid.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/>
          </a:p>
          <a:p>
            <a:endParaRPr lang="en-IN" dirty="0">
              <a:latin typeface="Times New Roman" panose="02020603050405020304" pitchFamily="18" charset="0"/>
              <a:ea typeface="Bitstream Vera Sans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6081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C639F-78FD-A32D-13A0-2B40484FA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15" y="104980"/>
            <a:ext cx="12032227" cy="6669446"/>
          </a:xfrm>
        </p:spPr>
        <p:txBody>
          <a:bodyPr/>
          <a:lstStyle/>
          <a:p>
            <a:pPr marL="0" lv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AdminPanelActivity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new item (name, price)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existing items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items from list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ListView to show all items.</a:t>
            </a:r>
          </a:p>
          <a:p>
            <a:pPr marL="0" lv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MenuActivity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item has: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 name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and − buttons to change quantity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Cart button shows total bill.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/>
          </a:p>
          <a:p>
            <a:pPr lvl="0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533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28835-1845-44ED-41D1-A4271D794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16" y="95148"/>
            <a:ext cx="12032226" cy="66891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PaymentActivity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selected items with quantities and total cost.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 DatabaseHelper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the SQLite database.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 operations (Create, Read, Update, Delete) for menu items.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by both Admin and User parts.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2640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7ACB5-0B5E-D765-6DD9-1B333EFE0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52" y="188554"/>
            <a:ext cx="11992896" cy="6669446"/>
          </a:xfrm>
        </p:spPr>
        <p:txBody>
          <a:bodyPr/>
          <a:lstStyle/>
          <a:p>
            <a:r>
              <a:rPr lang="en-US" b="1" u="dbl" dirty="0">
                <a:latin typeface="Times New Roman" panose="02020603050405020304" pitchFamily="18" charset="0"/>
                <a:ea typeface="Bitstream Vera Sans"/>
                <a:cs typeface="Times New Roman" panose="02020603050405020304" pitchFamily="18" charset="0"/>
              </a:rPr>
              <a:t>Technical Description: -</a:t>
            </a: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u="dbl" dirty="0">
              <a:latin typeface="Times New Roman" panose="02020603050405020304" pitchFamily="18" charset="0"/>
              <a:ea typeface="Bitstream Vera Sans"/>
              <a:cs typeface="Times New Roman" panose="02020603050405020304" pitchFamily="18" charset="0"/>
            </a:endParaRPr>
          </a:p>
          <a:p>
            <a:endParaRPr lang="en-US" b="1" u="dbl" dirty="0">
              <a:latin typeface="Times New Roman" panose="02020603050405020304" pitchFamily="18" charset="0"/>
              <a:ea typeface="Bitstream Vera Sans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ea typeface="Bitstream Vera Sans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5650EA-05D7-0900-F549-C44273009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609832"/>
              </p:ext>
            </p:extLst>
          </p:nvPr>
        </p:nvGraphicFramePr>
        <p:xfrm>
          <a:off x="294966" y="1474838"/>
          <a:ext cx="9458634" cy="3470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9317">
                  <a:extLst>
                    <a:ext uri="{9D8B030D-6E8A-4147-A177-3AD203B41FA5}">
                      <a16:colId xmlns:a16="http://schemas.microsoft.com/office/drawing/2014/main" val="1754417112"/>
                    </a:ext>
                  </a:extLst>
                </a:gridCol>
                <a:gridCol w="4729317">
                  <a:extLst>
                    <a:ext uri="{9D8B030D-6E8A-4147-A177-3AD203B41FA5}">
                      <a16:colId xmlns:a16="http://schemas.microsoft.com/office/drawing/2014/main" val="165710195"/>
                    </a:ext>
                  </a:extLst>
                </a:gridCol>
              </a:tblGrid>
              <a:tr h="47557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Component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Specification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9007030"/>
                  </a:ext>
                </a:extLst>
              </a:tr>
              <a:tr h="47557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 b="0" dirty="0">
                          <a:effectLst/>
                          <a:latin typeface="Nimbus Roman No9 L"/>
                          <a:ea typeface="Bitstream Vera Sans"/>
                          <a:cs typeface="Times New Roman" panose="02020603050405020304" pitchFamily="18" charset="0"/>
                        </a:rPr>
                        <a:t>Android Device</a:t>
                      </a:r>
                      <a:endParaRPr lang="en-IN" sz="1200" dirty="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Minimum Android Version: </a:t>
                      </a: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5.1 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9759502"/>
                  </a:ext>
                </a:extLst>
              </a:tr>
              <a:tr h="47557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Recommended RAM</a:t>
                      </a: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2 GB or more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3580876"/>
                  </a:ext>
                </a:extLst>
              </a:tr>
              <a:tr h="47557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Screen Size: </a:t>
                      </a: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5 inches or more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 (for UI clarity)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0804614"/>
                  </a:ext>
                </a:extLst>
              </a:tr>
              <a:tr h="617321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 b="0" dirty="0">
                          <a:effectLst/>
                          <a:latin typeface="Nimbus Roman No9 L"/>
                          <a:ea typeface="Bitstream Vera Sans"/>
                          <a:cs typeface="Times New Roman" panose="02020603050405020304" pitchFamily="18" charset="0"/>
                        </a:rPr>
                        <a:t>Computer/Laptop</a:t>
                      </a:r>
                      <a:endParaRPr lang="en-IN" sz="1200" dirty="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Minimum </a:t>
                      </a: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4 GB RAM</a:t>
                      </a: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i3 Processor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7812590"/>
                  </a:ext>
                </a:extLst>
              </a:tr>
              <a:tr h="47557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Disk Space: </a:t>
                      </a: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at least 2 GB free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 for project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2907222"/>
                  </a:ext>
                </a:extLst>
              </a:tr>
              <a:tr h="47557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USB Cable	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To run the app on a physical Android device</a:t>
                      </a:r>
                      <a:endParaRPr lang="en-IN" sz="1200" dirty="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9098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44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3C0D6-86FC-C7C8-0077-01A25AB96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80" y="114812"/>
            <a:ext cx="12022394" cy="6659614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621F81-EC72-E14E-F8BA-1D0D411C7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795786"/>
              </p:ext>
            </p:extLst>
          </p:nvPr>
        </p:nvGraphicFramePr>
        <p:xfrm>
          <a:off x="619432" y="924232"/>
          <a:ext cx="7983794" cy="2979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1897">
                  <a:extLst>
                    <a:ext uri="{9D8B030D-6E8A-4147-A177-3AD203B41FA5}">
                      <a16:colId xmlns:a16="http://schemas.microsoft.com/office/drawing/2014/main" val="1844126966"/>
                    </a:ext>
                  </a:extLst>
                </a:gridCol>
                <a:gridCol w="3991897">
                  <a:extLst>
                    <a:ext uri="{9D8B030D-6E8A-4147-A177-3AD203B41FA5}">
                      <a16:colId xmlns:a16="http://schemas.microsoft.com/office/drawing/2014/main" val="995809255"/>
                    </a:ext>
                  </a:extLst>
                </a:gridCol>
              </a:tblGrid>
              <a:tr h="49652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Software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        Purpose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0049261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Android Studio         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IDE to build the app using Java and XML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8124065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Java JDK 8 or above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Required to compile Java code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7300841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SQLite (built-in)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To store and manage menu items locally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10800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Gradle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Build tool used by Android Studio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6708099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Android Emulator</a:t>
                      </a:r>
                      <a:endParaRPr lang="en-IN" sz="120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Bitstream Vera Sans"/>
                          <a:cs typeface="Times New Roman" panose="02020603050405020304" pitchFamily="18" charset="0"/>
                        </a:rPr>
                        <a:t>To test the app without a real device</a:t>
                      </a:r>
                      <a:endParaRPr lang="en-IN" sz="1200" dirty="0">
                        <a:effectLst/>
                        <a:latin typeface="Nimbus Roman No9 L"/>
                        <a:ea typeface="Bitstream Vera San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2935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08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95E9C-70EB-73C5-2F36-CE7F5B164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44" y="114812"/>
            <a:ext cx="11992897" cy="6649781"/>
          </a:xfrm>
        </p:spPr>
        <p:txBody>
          <a:bodyPr>
            <a:normAutofit lnSpcReduction="10000"/>
          </a:bodyPr>
          <a:lstStyle/>
          <a:p>
            <a:r>
              <a:rPr lang="en-US" b="1" u="dbl" dirty="0">
                <a:effectLst/>
                <a:latin typeface="Times New Roman" panose="02020603050405020304" pitchFamily="18" charset="0"/>
                <a:ea typeface="Bitstream Vera Sans"/>
                <a:cs typeface="Times New Roman" panose="02020603050405020304" pitchFamily="18" charset="0"/>
              </a:rPr>
              <a:t>Algorithms: -</a:t>
            </a:r>
            <a:endParaRPr lang="en-IN" dirty="0">
              <a:effectLst/>
              <a:latin typeface="Times New Roman" panose="02020603050405020304" pitchFamily="18" charset="0"/>
              <a:ea typeface="Bitstream Vera Sans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User Module Algorithm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 the app, Display homepage with User Login and Admin Login buttons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clicks User Login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Enter any username, Password Click “Login”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 menu screen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items from SQLite database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item in menu: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name, price, and quantity counter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clicks + button – increase quantity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clicks – button – decrease quantity (if &gt; 0)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"Go to Cart" click: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only selected items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total price = sum of (item price × quantity)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selects Cash or UPI (optional future scope)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9: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on Confirm Payment – Display “Payment Successful” toast/message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10: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57815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1117</Words>
  <Application>Microsoft Office PowerPoint</Application>
  <PresentationFormat>Widescreen</PresentationFormat>
  <Paragraphs>282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Arial Rounded MT Bold</vt:lpstr>
      <vt:lpstr>Nimbus Roman No9 L</vt:lpstr>
      <vt:lpstr>Symbol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virajjethva570@gmail.com</dc:creator>
  <cp:lastModifiedBy>virajjethva570@gmail.com</cp:lastModifiedBy>
  <cp:revision>54</cp:revision>
  <dcterms:created xsi:type="dcterms:W3CDTF">2025-08-19T16:09:51Z</dcterms:created>
  <dcterms:modified xsi:type="dcterms:W3CDTF">2025-08-20T08:58:32Z</dcterms:modified>
</cp:coreProperties>
</file>