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bHfWn/ayoM7TLEG1jAqMQU1l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aa64a4699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aa64a469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aa64a469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1aa64a469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aa64a46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aa64a469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68ffb13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368ffb1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 rot="-4995211">
            <a:off x="675639" y="775849"/>
            <a:ext cx="2987899" cy="2987899"/>
          </a:xfrm>
          <a:prstGeom prst="arc">
            <a:avLst>
              <a:gd fmla="val 14455503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892818" y="1370171"/>
            <a:ext cx="50855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entury Gothic"/>
              <a:buNone/>
            </a:pPr>
            <a:r>
              <a:rPr lang="en-US" sz="5100"/>
              <a:t>Sensing and Instrumentation Project</a:t>
            </a:r>
            <a:endParaRPr sz="51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892818" y="3849845"/>
            <a:ext cx="5085580" cy="188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Jan – May 2022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lls of blueprints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33250" r="0" t="0"/>
          <a:stretch/>
        </p:blipFill>
        <p:spPr>
          <a:xfrm>
            <a:off x="6521381" y="773723"/>
            <a:ext cx="5194998" cy="5194998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2" name="Google Shape;112;p1"/>
          <p:cNvSpPr/>
          <p:nvPr/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aa64a4699_2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26" name="Google Shape;226;g11aa64a4699_2_19"/>
          <p:cNvSpPr txBox="1"/>
          <p:nvPr/>
        </p:nvSpPr>
        <p:spPr>
          <a:xfrm>
            <a:off x="930600" y="1193900"/>
            <a:ext cx="10330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Traffic control integrated with the car gps for its non-stop movement.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Real time data of each car based on the RFID tag.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Accident detection system.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aa64a4699_2_19"/>
          <p:cNvSpPr txBox="1"/>
          <p:nvPr/>
        </p:nvSpPr>
        <p:spPr>
          <a:xfrm>
            <a:off x="894875" y="4035325"/>
            <a:ext cx="941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Software and Hardware to be used: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LabVIEW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aa64a4699_2_1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1aa64a4699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4" name="Google Shape;234;g11aa64a4699_2_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1aa64a4699_2_1"/>
          <p:cNvSpPr txBox="1"/>
          <p:nvPr>
            <p:ph idx="1" type="body"/>
          </p:nvPr>
        </p:nvSpPr>
        <p:spPr>
          <a:xfrm>
            <a:off x="827475" y="1838251"/>
            <a:ext cx="105156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L. F. P. de Oliveira, L. T. Manera and P. D. G. D. Luz, "Development of a Smart Traffic Light Control System With Real-Time Monitoring," in IEEE Internet of Things Journal, vol. 8, no. 5, pp. 3384-3393, 1 March1, 2021, doi: 10.1109/JIOT.2020.3022392.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57016" lvl="0" marL="228600" rtl="0" algn="l"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M. Rodriguez et al., "A Gradient-Based Approach for Coordinating Smart Vehicles and Traffic Lights at Intersections," in IEEE Control Systems Letters, vol. 5, no. 6, pp. 2144-2149, Dec. 2021, doi: 10.1109/LCSYS.2020.3047332.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S. Faye and C. Chaudet, "Characterizing the Topology of an Urban Wireless Sensor Network for Road Traffic Management," in IEEE Transactions on Vehicular Technology, vol. 65, no. 7, pp. 5720-5725, July 2016, doi: 10.1109/TVT.2015.2465811.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G. L. Hamza-Lup, K. A. Hua, M. Le and R. Peng, "Dynamic Plan Generation and Real-Time Management Techniques for Traffic Evacuation," in IEEE Transactions on Intelligent Transportation Systems, vol. 9, no. 4, pp. 615-624, Dec. 2008, doi: 10.1109/TITS.2008.2006738.</a:t>
            </a:r>
            <a:br>
              <a:rPr lang="en-US" sz="2000"/>
            </a:br>
            <a:br>
              <a:rPr lang="en-US" sz="2000"/>
            </a:br>
            <a:br>
              <a:rPr lang="en-US"/>
            </a:br>
            <a:endParaRPr/>
          </a:p>
        </p:txBody>
      </p:sp>
      <p:sp>
        <p:nvSpPr>
          <p:cNvPr id="236" name="Google Shape;236;g11aa64a4699_2_1"/>
          <p:cNvSpPr/>
          <p:nvPr/>
        </p:nvSpPr>
        <p:spPr>
          <a:xfrm flipH="1" rot="-5400000">
            <a:off x="555710" y="2183223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 flipH="1">
            <a:off x="848239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 flipH="1">
            <a:off x="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 flipH="1">
            <a:off x="4619910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0"/>
          <p:cNvCxnSpPr/>
          <p:nvPr/>
        </p:nvCxnSpPr>
        <p:spPr>
          <a:xfrm>
            <a:off x="11785759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0"/>
          <p:cNvSpPr/>
          <p:nvPr/>
        </p:nvSpPr>
        <p:spPr>
          <a:xfrm flipH="1" rot="5400000">
            <a:off x="6568884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644561" y="2744662"/>
            <a:ext cx="658970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 Gothic"/>
              <a:buNone/>
            </a:pPr>
            <a:r>
              <a:rPr lang="en-US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11005549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flipH="1" rot="1790889">
            <a:off x="715850" y="795372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>
            <p:ph type="title"/>
          </p:nvPr>
        </p:nvSpPr>
        <p:spPr>
          <a:xfrm>
            <a:off x="7474281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795270" y="2094571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team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Solution overview</a:t>
            </a:r>
            <a:endParaRPr/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to be implemented</a:t>
            </a:r>
            <a:endParaRPr/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Sensors to be used 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 rot="-853893">
            <a:off x="8175088" y="457951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/>
              <a:t>Team no: 10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838200" y="2769393"/>
            <a:ext cx="10515600" cy="1971675"/>
            <a:chOff x="0" y="943768"/>
            <a:chExt cx="10515600" cy="1971675"/>
          </a:xfrm>
        </p:grpSpPr>
        <p:sp>
          <p:nvSpPr>
            <p:cNvPr id="131" name="Google Shape;131;p3"/>
            <p:cNvSpPr/>
            <p:nvPr/>
          </p:nvSpPr>
          <p:spPr>
            <a:xfrm>
              <a:off x="0" y="943768"/>
              <a:ext cx="3286125" cy="1971675"/>
            </a:xfrm>
            <a:prstGeom prst="rect">
              <a:avLst/>
            </a:prstGeom>
            <a:solidFill>
              <a:srgbClr val="EE735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0" y="943768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B. Srinidhi (EC20B1042)</a:t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614737" y="943768"/>
              <a:ext cx="3286125" cy="1971675"/>
            </a:xfrm>
            <a:prstGeom prst="rect">
              <a:avLst/>
            </a:prstGeom>
            <a:solidFill>
              <a:srgbClr val="EE735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3614737" y="943768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Ravish Desh Anand (EC20B1052)</a:t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229475" y="943768"/>
              <a:ext cx="3286125" cy="1971675"/>
            </a:xfrm>
            <a:prstGeom prst="rect">
              <a:avLst/>
            </a:prstGeom>
            <a:solidFill>
              <a:srgbClr val="EE735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7229475" y="943768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8575" lIns="148575" spcFirstLastPara="1" rIns="148575" wrap="square" tIns="14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Century Gothic"/>
                <a:buNone/>
              </a:pPr>
              <a:r>
                <a:rPr b="0" i="0" lang="en-US" sz="3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Yash Agrawal (EC20B1059)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 rot="3399763">
            <a:off x="8238324" y="1935051"/>
            <a:ext cx="2987899" cy="2987899"/>
          </a:xfrm>
          <a:prstGeom prst="arc">
            <a:avLst>
              <a:gd fmla="val 16200000" name="adj1"/>
              <a:gd fmla="val 2045469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6539250" y="599254"/>
            <a:ext cx="4920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448050" y="1967957"/>
            <a:ext cx="51030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4400">
                <a:latin typeface="Century Gothic"/>
                <a:ea typeface="Century Gothic"/>
                <a:cs typeface="Century Gothic"/>
                <a:sym typeface="Century Gothic"/>
              </a:rPr>
              <a:t>Smart Traffic Lights</a:t>
            </a:r>
            <a:endParaRPr b="1" sz="4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/>
              <a:t>		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2100"/>
              <a:t>Traffic lights that change lights according to real time data of the </a:t>
            </a:r>
            <a:r>
              <a:rPr lang="en-US" sz="2100"/>
              <a:t>vehicle</a:t>
            </a:r>
            <a:r>
              <a:rPr lang="en-US" sz="2100"/>
              <a:t> density in  junctions.</a:t>
            </a:r>
            <a:endParaRPr sz="2100"/>
          </a:p>
        </p:txBody>
      </p:sp>
      <p:pic>
        <p:nvPicPr>
          <p:cNvPr descr="Free Images : road, car, night, city, urban, travel, motion ..." id="147" name="Google Shape;147;p6"/>
          <p:cNvPicPr preferRelativeResize="0"/>
          <p:nvPr/>
        </p:nvPicPr>
        <p:blipFill rotWithShape="1">
          <a:blip r:embed="rId3">
            <a:alphaModFix/>
          </a:blip>
          <a:srcRect b="-2" l="4040" r="29208" t="0"/>
          <a:stretch/>
        </p:blipFill>
        <p:spPr>
          <a:xfrm>
            <a:off x="410898" y="335910"/>
            <a:ext cx="2897547" cy="2897547"/>
          </a:xfrm>
          <a:custGeom>
            <a:rect b="b" l="l" r="r" t="t"/>
            <a:pathLst>
              <a:path extrusionOk="0" h="2476918" w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ose-up photography of stop traffic light | Pikrepo" id="149" name="Google Shape;149;p6"/>
          <p:cNvPicPr preferRelativeResize="0"/>
          <p:nvPr/>
        </p:nvPicPr>
        <p:blipFill rotWithShape="1">
          <a:blip r:embed="rId4">
            <a:alphaModFix/>
          </a:blip>
          <a:srcRect b="2" l="8243" r="25507" t="0"/>
          <a:stretch/>
        </p:blipFill>
        <p:spPr>
          <a:xfrm>
            <a:off x="1842226" y="1967946"/>
            <a:ext cx="4186669" cy="4186669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6"/>
          <p:cNvSpPr/>
          <p:nvPr/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Solution overview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underlying idea is the detection of Vehicles using RFID tags. A Radio frequency wave will be emitted by an RFID reader module, and RFID tags will be installed in cars. When the tag detects a frequency within the reader's range, it transmits the reader's unique ID. </a:t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When the reader receives the tag id and sends it to the processor, Id is treated as a vehicle by the processor. </a:t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Similarly, each Id is counted as a separate car, and the number of vehicles is then calculated as a traffic density. IR sensors are used to determine the speed of vehicles and </a:t>
            </a:r>
            <a:r>
              <a:rPr lang="en-US" sz="2200"/>
              <a:t>subsequently estimate the number of incoming vehicles to the junction in the next few minutes.</a:t>
            </a:r>
            <a:endParaRPr sz="22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As a result, traffic signal timing is changed in accordance with the number of vehicles on the road.</a:t>
            </a:r>
            <a:endParaRPr sz="2200"/>
          </a:p>
        </p:txBody>
      </p:sp>
      <p:sp>
        <p:nvSpPr>
          <p:cNvPr id="159" name="Google Shape;159;p7"/>
          <p:cNvSpPr/>
          <p:nvPr/>
        </p:nvSpPr>
        <p:spPr>
          <a:xfrm flipH="1" rot="-5400000">
            <a:off x="555710" y="2183223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a64a4699_1_0"/>
          <p:cNvSpPr/>
          <p:nvPr/>
        </p:nvSpPr>
        <p:spPr>
          <a:xfrm>
            <a:off x="149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1aa64a4699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Features to be implemented</a:t>
            </a:r>
            <a:endParaRPr/>
          </a:p>
        </p:txBody>
      </p:sp>
      <p:sp>
        <p:nvSpPr>
          <p:cNvPr id="166" name="Google Shape;166;g11aa64a4699_1_0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1aa64a4699_1_0"/>
          <p:cNvSpPr txBox="1"/>
          <p:nvPr>
            <p:ph idx="1" type="body"/>
          </p:nvPr>
        </p:nvSpPr>
        <p:spPr>
          <a:xfrm>
            <a:off x="838200" y="1594275"/>
            <a:ext cx="75636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Car density based traffic control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Smart Pedestrian crossing system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Easy movement for emergency vehicles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Check for speeding and signal violation</a:t>
            </a:r>
            <a:endParaRPr sz="22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Multi directional traffic control.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Each and every traffic control can be connected to monitor the traffic flow and make easy movement of traffic in a smart city environment.</a:t>
            </a:r>
            <a:endParaRPr sz="2200"/>
          </a:p>
        </p:txBody>
      </p:sp>
      <p:sp>
        <p:nvSpPr>
          <p:cNvPr id="168" name="Google Shape;168;g11aa64a4699_1_0"/>
          <p:cNvSpPr/>
          <p:nvPr/>
        </p:nvSpPr>
        <p:spPr>
          <a:xfrm flipH="1" rot="-5400000">
            <a:off x="555710" y="2183223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1aa64a4699_1_0"/>
          <p:cNvSpPr txBox="1"/>
          <p:nvPr/>
        </p:nvSpPr>
        <p:spPr>
          <a:xfrm>
            <a:off x="8840913" y="6015575"/>
            <a:ext cx="24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(Seetharaman, 2020)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1aa64a4699_1_0"/>
          <p:cNvSpPr txBox="1"/>
          <p:nvPr/>
        </p:nvSpPr>
        <p:spPr>
          <a:xfrm>
            <a:off x="8875425" y="6543500"/>
            <a:ext cx="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68ffb136_1_0"/>
          <p:cNvSpPr/>
          <p:nvPr/>
        </p:nvSpPr>
        <p:spPr>
          <a:xfrm>
            <a:off x="6128125" y="141900"/>
            <a:ext cx="1152600" cy="38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</a:t>
            </a:r>
            <a:endParaRPr/>
          </a:p>
        </p:txBody>
      </p:sp>
      <p:sp>
        <p:nvSpPr>
          <p:cNvPr id="176" name="Google Shape;176;g12368ffb136_1_0"/>
          <p:cNvSpPr/>
          <p:nvPr/>
        </p:nvSpPr>
        <p:spPr>
          <a:xfrm>
            <a:off x="2690525" y="594600"/>
            <a:ext cx="12954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RFID sensors detect cars in each side</a:t>
            </a:r>
            <a:endParaRPr/>
          </a:p>
        </p:txBody>
      </p:sp>
      <p:sp>
        <p:nvSpPr>
          <p:cNvPr id="177" name="Google Shape;177;g12368ffb136_1_0"/>
          <p:cNvSpPr/>
          <p:nvPr/>
        </p:nvSpPr>
        <p:spPr>
          <a:xfrm>
            <a:off x="8847050" y="968625"/>
            <a:ext cx="16776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PIRs sense speed of the vehicle</a:t>
            </a:r>
            <a:endParaRPr/>
          </a:p>
        </p:txBody>
      </p:sp>
      <p:sp>
        <p:nvSpPr>
          <p:cNvPr id="178" name="Google Shape;178;g12368ffb136_1_0"/>
          <p:cNvSpPr/>
          <p:nvPr/>
        </p:nvSpPr>
        <p:spPr>
          <a:xfrm>
            <a:off x="1131050" y="1591300"/>
            <a:ext cx="4260300" cy="1392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this side have maximum vehicles and no emergency vehicles in next ‘t’ seconds?</a:t>
            </a:r>
            <a:endParaRPr/>
          </a:p>
        </p:txBody>
      </p:sp>
      <p:sp>
        <p:nvSpPr>
          <p:cNvPr id="179" name="Google Shape;179;g12368ffb136_1_0"/>
          <p:cNvSpPr/>
          <p:nvPr/>
        </p:nvSpPr>
        <p:spPr>
          <a:xfrm>
            <a:off x="970225" y="3569913"/>
            <a:ext cx="1295400" cy="3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 signal</a:t>
            </a:r>
            <a:endParaRPr/>
          </a:p>
        </p:txBody>
      </p:sp>
      <p:sp>
        <p:nvSpPr>
          <p:cNvPr id="180" name="Google Shape;180;g12368ffb136_1_0"/>
          <p:cNvSpPr/>
          <p:nvPr/>
        </p:nvSpPr>
        <p:spPr>
          <a:xfrm>
            <a:off x="522200" y="4347800"/>
            <a:ext cx="2627125" cy="13918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than ‘t’ seconds green and no emergency vehicle?</a:t>
            </a:r>
            <a:endParaRPr/>
          </a:p>
        </p:txBody>
      </p:sp>
      <p:sp>
        <p:nvSpPr>
          <p:cNvPr id="181" name="Google Shape;181;g12368ffb136_1_0"/>
          <p:cNvSpPr/>
          <p:nvPr/>
        </p:nvSpPr>
        <p:spPr>
          <a:xfrm>
            <a:off x="5602525" y="1892825"/>
            <a:ext cx="2203800" cy="976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Emergency </a:t>
            </a:r>
            <a:r>
              <a:rPr lang="en-US"/>
              <a:t>vehicles</a:t>
            </a:r>
            <a:r>
              <a:rPr lang="en-US"/>
              <a:t>:?</a:t>
            </a:r>
            <a:endParaRPr/>
          </a:p>
        </p:txBody>
      </p:sp>
      <p:sp>
        <p:nvSpPr>
          <p:cNvPr id="182" name="Google Shape;182;g12368ffb136_1_0"/>
          <p:cNvSpPr/>
          <p:nvPr/>
        </p:nvSpPr>
        <p:spPr>
          <a:xfrm>
            <a:off x="8632400" y="1892825"/>
            <a:ext cx="2106900" cy="976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than speed limit?</a:t>
            </a:r>
            <a:endParaRPr/>
          </a:p>
        </p:txBody>
      </p:sp>
      <p:sp>
        <p:nvSpPr>
          <p:cNvPr id="183" name="Google Shape;183;g12368ffb136_1_0"/>
          <p:cNvSpPr/>
          <p:nvPr/>
        </p:nvSpPr>
        <p:spPr>
          <a:xfrm>
            <a:off x="8707250" y="3234325"/>
            <a:ext cx="22953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 speeding tickets to vehicle based on unique RFID</a:t>
            </a:r>
            <a:endParaRPr/>
          </a:p>
        </p:txBody>
      </p:sp>
      <p:sp>
        <p:nvSpPr>
          <p:cNvPr id="184" name="Google Shape;184;g12368ffb136_1_0"/>
          <p:cNvSpPr/>
          <p:nvPr/>
        </p:nvSpPr>
        <p:spPr>
          <a:xfrm>
            <a:off x="6128125" y="4382900"/>
            <a:ext cx="1414500" cy="55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Communicate to next signal</a:t>
            </a:r>
            <a:endParaRPr/>
          </a:p>
        </p:txBody>
      </p:sp>
      <p:sp>
        <p:nvSpPr>
          <p:cNvPr id="185" name="Google Shape;185;g12368ffb136_1_0"/>
          <p:cNvSpPr/>
          <p:nvPr/>
        </p:nvSpPr>
        <p:spPr>
          <a:xfrm>
            <a:off x="3029425" y="3404625"/>
            <a:ext cx="22038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pedestrian crossings: green signal</a:t>
            </a:r>
            <a:endParaRPr/>
          </a:p>
        </p:txBody>
      </p:sp>
      <p:sp>
        <p:nvSpPr>
          <p:cNvPr id="186" name="Google Shape;186;g12368ffb136_1_0"/>
          <p:cNvSpPr/>
          <p:nvPr/>
        </p:nvSpPr>
        <p:spPr>
          <a:xfrm>
            <a:off x="679288" y="381825"/>
            <a:ext cx="1414500" cy="7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from previous signal</a:t>
            </a:r>
            <a:endParaRPr/>
          </a:p>
        </p:txBody>
      </p:sp>
      <p:cxnSp>
        <p:nvCxnSpPr>
          <p:cNvPr id="187" name="Google Shape;187;g12368ffb136_1_0"/>
          <p:cNvCxnSpPr>
            <a:endCxn id="177" idx="0"/>
          </p:cNvCxnSpPr>
          <p:nvPr/>
        </p:nvCxnSpPr>
        <p:spPr>
          <a:xfrm>
            <a:off x="6726350" y="509925"/>
            <a:ext cx="2959500" cy="45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g12368ffb136_1_0"/>
          <p:cNvCxnSpPr>
            <a:endCxn id="176" idx="0"/>
          </p:cNvCxnSpPr>
          <p:nvPr/>
        </p:nvCxnSpPr>
        <p:spPr>
          <a:xfrm flipH="1">
            <a:off x="3338225" y="526200"/>
            <a:ext cx="3355200" cy="6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g12368ffb136_1_0"/>
          <p:cNvCxnSpPr>
            <a:stCxn id="176" idx="2"/>
            <a:endCxn id="178" idx="0"/>
          </p:cNvCxnSpPr>
          <p:nvPr/>
        </p:nvCxnSpPr>
        <p:spPr>
          <a:xfrm flipH="1">
            <a:off x="3261125" y="1309500"/>
            <a:ext cx="771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g12368ffb136_1_0"/>
          <p:cNvCxnSpPr>
            <a:endCxn id="179" idx="0"/>
          </p:cNvCxnSpPr>
          <p:nvPr/>
        </p:nvCxnSpPr>
        <p:spPr>
          <a:xfrm flipH="1">
            <a:off x="1617925" y="3009513"/>
            <a:ext cx="1770000" cy="560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g12368ffb136_1_0"/>
          <p:cNvCxnSpPr>
            <a:endCxn id="180" idx="0"/>
          </p:cNvCxnSpPr>
          <p:nvPr/>
        </p:nvCxnSpPr>
        <p:spPr>
          <a:xfrm flipH="1" rot="-5400000">
            <a:off x="1556313" y="4068350"/>
            <a:ext cx="367800" cy="19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g12368ffb136_1_0"/>
          <p:cNvCxnSpPr>
            <a:stCxn id="186" idx="2"/>
            <a:endCxn id="178" idx="1"/>
          </p:cNvCxnSpPr>
          <p:nvPr/>
        </p:nvCxnSpPr>
        <p:spPr>
          <a:xfrm rot="5400000">
            <a:off x="663388" y="1564275"/>
            <a:ext cx="1190700" cy="255600"/>
          </a:xfrm>
          <a:prstGeom prst="bentConnector4">
            <a:avLst>
              <a:gd fmla="val 20768" name="adj1"/>
              <a:gd fmla="val 19311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g12368ffb136_1_0"/>
          <p:cNvSpPr txBox="1"/>
          <p:nvPr/>
        </p:nvSpPr>
        <p:spPr>
          <a:xfrm>
            <a:off x="1835775" y="2979125"/>
            <a:ext cx="7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4" name="Google Shape;194;g12368ffb136_1_0"/>
          <p:cNvCxnSpPr>
            <a:stCxn id="179" idx="3"/>
            <a:endCxn id="185" idx="1"/>
          </p:cNvCxnSpPr>
          <p:nvPr/>
        </p:nvCxnSpPr>
        <p:spPr>
          <a:xfrm>
            <a:off x="2265625" y="3762063"/>
            <a:ext cx="7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12368ffb136_1_0"/>
          <p:cNvCxnSpPr>
            <a:stCxn id="180" idx="2"/>
          </p:cNvCxnSpPr>
          <p:nvPr/>
        </p:nvCxnSpPr>
        <p:spPr>
          <a:xfrm flipH="1" rot="5400000">
            <a:off x="5163" y="3909075"/>
            <a:ext cx="3354900" cy="306300"/>
          </a:xfrm>
          <a:prstGeom prst="bentConnector5">
            <a:avLst>
              <a:gd fmla="val -7098" name="adj1"/>
              <a:gd fmla="val 506591" name="adj2"/>
              <a:gd fmla="val 7074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g12368ffb136_1_0"/>
          <p:cNvSpPr txBox="1"/>
          <p:nvPr/>
        </p:nvSpPr>
        <p:spPr>
          <a:xfrm>
            <a:off x="522200" y="5577600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7" name="Google Shape;197;g12368ffb136_1_0"/>
          <p:cNvCxnSpPr>
            <a:endCxn id="181" idx="0"/>
          </p:cNvCxnSpPr>
          <p:nvPr/>
        </p:nvCxnSpPr>
        <p:spPr>
          <a:xfrm>
            <a:off x="3338125" y="1309625"/>
            <a:ext cx="3366300" cy="58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g12368ffb136_1_0"/>
          <p:cNvCxnSpPr>
            <a:stCxn id="181" idx="2"/>
            <a:endCxn id="184" idx="0"/>
          </p:cNvCxnSpPr>
          <p:nvPr/>
        </p:nvCxnSpPr>
        <p:spPr>
          <a:xfrm flipH="1" rot="-5400000">
            <a:off x="6013075" y="3560375"/>
            <a:ext cx="1513800" cy="131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g12368ffb136_1_0"/>
          <p:cNvCxnSpPr>
            <a:stCxn id="177" idx="2"/>
            <a:endCxn id="182" idx="0"/>
          </p:cNvCxnSpPr>
          <p:nvPr/>
        </p:nvCxnSpPr>
        <p:spPr>
          <a:xfrm flipH="1" rot="-5400000">
            <a:off x="9503450" y="1709925"/>
            <a:ext cx="3654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g12368ffb136_1_0"/>
          <p:cNvCxnSpPr/>
          <p:nvPr/>
        </p:nvCxnSpPr>
        <p:spPr>
          <a:xfrm flipH="1">
            <a:off x="9685700" y="2894425"/>
            <a:ext cx="9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g12368ffb136_1_0"/>
          <p:cNvSpPr txBox="1"/>
          <p:nvPr/>
        </p:nvSpPr>
        <p:spPr>
          <a:xfrm>
            <a:off x="6704425" y="2910500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2368ffb136_1_0"/>
          <p:cNvSpPr txBox="1"/>
          <p:nvPr/>
        </p:nvSpPr>
        <p:spPr>
          <a:xfrm>
            <a:off x="9792775" y="2864275"/>
            <a:ext cx="5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Yes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368ffb136_1_0"/>
          <p:cNvSpPr txBox="1"/>
          <p:nvPr/>
        </p:nvSpPr>
        <p:spPr>
          <a:xfrm>
            <a:off x="6549950" y="5477550"/>
            <a:ext cx="519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latin typeface="Century Gothic"/>
                <a:ea typeface="Century Gothic"/>
                <a:cs typeface="Century Gothic"/>
                <a:sym typeface="Century Gothic"/>
              </a:rPr>
              <a:t>Proposed Solution: Flowchart</a:t>
            </a:r>
            <a:endParaRPr b="1"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4" name="Google Shape;204;g12368ffb136_1_0"/>
          <p:cNvCxnSpPr/>
          <p:nvPr/>
        </p:nvCxnSpPr>
        <p:spPr>
          <a:xfrm>
            <a:off x="1824625" y="4228450"/>
            <a:ext cx="4303500" cy="53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838200" y="1611775"/>
            <a:ext cx="10515600" cy="4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RFID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RFID reader is a device used to gather information from an RFID tag, which is used to track</a:t>
            </a:r>
            <a:r>
              <a:rPr lang="en-US" sz="12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individual objects. Radio waves are used to transfer data from the tag to a reader.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RFID technology allows several items to be quickly scanned and enables fast identification of a particular product, even when it is surrounded by several other items.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600"/>
            </a:br>
            <a:r>
              <a:rPr lang="en-US" sz="2600"/>
              <a:t>IR Sensor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Infrared waves (with wavelengths from 0.75 to 1000 µm) can be used in many everyday applications. 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IR Sensor is an electronic device that measures and detects infrared radiation in the surrounding. 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Two types of IR sensors, Active IR sensors consists of an LED and a receiver. When an object comes close, the light emitted gets reflected and is detected by the </a:t>
            </a:r>
            <a:r>
              <a:rPr lang="en-US" sz="1600">
                <a:solidFill>
                  <a:srgbClr val="42424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receiver, thus acting as proximity sensors. Passive IR sensors, on the other hand, can be used in motion detection systems.</a:t>
            </a:r>
            <a:endParaRPr sz="2600"/>
          </a:p>
        </p:txBody>
      </p:sp>
      <p:sp>
        <p:nvSpPr>
          <p:cNvPr id="210" name="Google Shape;210;p4"/>
          <p:cNvSpPr txBox="1"/>
          <p:nvPr/>
        </p:nvSpPr>
        <p:spPr>
          <a:xfrm>
            <a:off x="4302600" y="877375"/>
            <a:ext cx="358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Sensors to be used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/>
              <a:t>Preliminary</a:t>
            </a:r>
            <a:r>
              <a:rPr lang="en-US"/>
              <a:t> Front Panel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827468" y="206173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br>
              <a:rPr lang="en-US" sz="2000"/>
            </a:br>
            <a:br>
              <a:rPr lang="en-US" sz="2000"/>
            </a:br>
            <a:br>
              <a:rPr lang="en-US"/>
            </a:br>
            <a:endParaRPr/>
          </a:p>
        </p:txBody>
      </p:sp>
      <p:sp>
        <p:nvSpPr>
          <p:cNvPr id="219" name="Google Shape;219;p8"/>
          <p:cNvSpPr/>
          <p:nvPr/>
        </p:nvSpPr>
        <p:spPr>
          <a:xfrm flipH="1" rot="-5400000">
            <a:off x="555710" y="2183223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25" y="1329825"/>
            <a:ext cx="9910275" cy="48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</cp:coreProperties>
</file>