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6" r:id="rId6"/>
    <p:sldId id="260" r:id="rId7"/>
    <p:sldId id="261" r:id="rId8"/>
    <p:sldId id="265"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riti Karn" userId="08cbf6910497ae2c" providerId="LiveId" clId="{0747ACB2-F2C7-4157-B63A-009EEE9E6AB5}"/>
    <pc:docChg chg="undo custSel modSld sldOrd">
      <pc:chgData name="Smriti Karn" userId="08cbf6910497ae2c" providerId="LiveId" clId="{0747ACB2-F2C7-4157-B63A-009EEE9E6AB5}" dt="2024-08-17T07:08:39.205" v="4" actId="20578"/>
      <pc:docMkLst>
        <pc:docMk/>
      </pc:docMkLst>
      <pc:sldChg chg="ord">
        <pc:chgData name="Smriti Karn" userId="08cbf6910497ae2c" providerId="LiveId" clId="{0747ACB2-F2C7-4157-B63A-009EEE9E6AB5}" dt="2024-08-17T07:08:39.205" v="4" actId="20578"/>
        <pc:sldMkLst>
          <pc:docMk/>
          <pc:sldMk cId="3686018476" sldId="265"/>
        </pc:sldMkLst>
      </pc:sldChg>
      <pc:sldChg chg="ord">
        <pc:chgData name="Smriti Karn" userId="08cbf6910497ae2c" providerId="LiveId" clId="{0747ACB2-F2C7-4157-B63A-009EEE9E6AB5}" dt="2024-08-17T07:07:17.421" v="1"/>
        <pc:sldMkLst>
          <pc:docMk/>
          <pc:sldMk cId="1436416567"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7F27-F62D-96CF-6C22-03DAEF994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DFDBC-42D3-4B91-3CA4-D5871CB63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642FA-169D-321D-8D96-8889D5AE1EFC}"/>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a:extLst>
              <a:ext uri="{FF2B5EF4-FFF2-40B4-BE49-F238E27FC236}">
                <a16:creationId xmlns:a16="http://schemas.microsoft.com/office/drawing/2014/main" id="{5DAAA12F-DA9E-1EF3-6AC9-07F557556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309648-1D4D-08AD-7EBA-0FA4CE67BC5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892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FC29-C507-B8F5-20EF-7E40187C30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49D727-8832-213E-7911-D06AE36DB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DD94F-FC48-251C-6EF1-8ACCB95394F3}"/>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a:extLst>
              <a:ext uri="{FF2B5EF4-FFF2-40B4-BE49-F238E27FC236}">
                <a16:creationId xmlns:a16="http://schemas.microsoft.com/office/drawing/2014/main" id="{A225971A-D141-FF23-90CE-64B376DD3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C5E7A7-0416-8ABC-1B2D-CB11354975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084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FD431-634C-8374-636D-7A5CDF358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D9BD68-E98A-E5F9-F72C-0F1B8BE37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82CB5-1A43-516D-BA5F-72426316BD5D}"/>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a:extLst>
              <a:ext uri="{FF2B5EF4-FFF2-40B4-BE49-F238E27FC236}">
                <a16:creationId xmlns:a16="http://schemas.microsoft.com/office/drawing/2014/main" id="{BBF5A48A-6E47-E055-26E4-AA1C666C9F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0FA53A-7EF2-57F7-AF6F-6A178E81D6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86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62C5-FC00-E159-2A32-414A51AAC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1B7A59-49DA-84F7-5E88-AE3ADCF36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D3CCC-EFCD-D867-8ED5-DF9C92CA4702}"/>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a:extLst>
              <a:ext uri="{FF2B5EF4-FFF2-40B4-BE49-F238E27FC236}">
                <a16:creationId xmlns:a16="http://schemas.microsoft.com/office/drawing/2014/main" id="{0B935A3B-2F73-1CAF-2C81-2AAF78063B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85EFEB-6E3D-9792-71C0-02F2C3D1E4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886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B29B-B7A4-7B70-0CC0-ECA2D67E26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F2DE05-FE52-D599-4638-FC9B1BC03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7777A8-573B-3ED8-702D-1D4FBE843FA8}"/>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a:extLst>
              <a:ext uri="{FF2B5EF4-FFF2-40B4-BE49-F238E27FC236}">
                <a16:creationId xmlns:a16="http://schemas.microsoft.com/office/drawing/2014/main" id="{9190C783-E17F-DDC5-4C18-2C9CFA92AA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569A2A-96EE-5A55-5607-C24C90F04F7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544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39A1-475C-8289-04E4-9072A0D0B2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40945-3DD8-DCBA-489F-E5570A54D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FFB7FF-177B-FE30-617C-39459EC12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A9E3D6-B43A-9865-07E4-F6B45F1D092A}"/>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6" name="Footer Placeholder 5">
            <a:extLst>
              <a:ext uri="{FF2B5EF4-FFF2-40B4-BE49-F238E27FC236}">
                <a16:creationId xmlns:a16="http://schemas.microsoft.com/office/drawing/2014/main" id="{B591D8C4-285C-1DB6-8FF1-D00EFA0B7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7AF6E6-0636-D6EB-BAFA-0067CCC2B0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26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B447-8120-4AF7-4B04-1228807F38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76FA01-8096-5DC0-0E19-9534B7D1C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6B722-0E75-6EBD-4D9F-459AF01AA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EDF65F-983F-2904-0135-F0F12570A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51BCA-227A-20E0-334D-A08C80A4C0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05A54C-B9D9-6DEA-0B5E-F31DCB40AD56}"/>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a:extLst>
              <a:ext uri="{FF2B5EF4-FFF2-40B4-BE49-F238E27FC236}">
                <a16:creationId xmlns:a16="http://schemas.microsoft.com/office/drawing/2014/main" id="{D33E1BAA-2AD9-17FD-40EE-AD6D75D598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2A88256-D730-B642-419E-B36CBE70DC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378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107A-7535-FD74-5888-F25DD6D852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E99A5-859B-FBA3-A26C-026895F65686}"/>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4" name="Footer Placeholder 3">
            <a:extLst>
              <a:ext uri="{FF2B5EF4-FFF2-40B4-BE49-F238E27FC236}">
                <a16:creationId xmlns:a16="http://schemas.microsoft.com/office/drawing/2014/main" id="{D3C5C253-3FCB-AE00-DCE7-83CD221257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100413-7369-4D4C-D6A5-49C50B59C2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377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B4B9A-749C-F53D-4A31-506824AFA781}"/>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3" name="Footer Placeholder 2">
            <a:extLst>
              <a:ext uri="{FF2B5EF4-FFF2-40B4-BE49-F238E27FC236}">
                <a16:creationId xmlns:a16="http://schemas.microsoft.com/office/drawing/2014/main" id="{05F4976B-3689-026F-5E09-8ADFC270FEE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9D6698-FD97-4966-58F5-2F884BEC80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18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E2D1-3D09-D697-8363-14175A880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EFD626-8228-7F5A-544D-D0653A70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8475DE-B724-F681-7D89-4D2F09BC4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6AE91-11A9-C840-952C-1720F086F3D6}"/>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6" name="Footer Placeholder 5">
            <a:extLst>
              <a:ext uri="{FF2B5EF4-FFF2-40B4-BE49-F238E27FC236}">
                <a16:creationId xmlns:a16="http://schemas.microsoft.com/office/drawing/2014/main" id="{00FC5050-7981-5FB5-3AD8-062521D405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9C5EF9-1B3B-990F-56B5-68982A5A600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920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107F-3743-400E-2E22-7F14D110F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5D566C-35B3-7005-A288-013AFA9E4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C0FCD7-94EC-A6BB-D76B-21ED03F80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E810C-54DB-B09D-9EBC-2EF05280B3F4}"/>
              </a:ext>
            </a:extLst>
          </p:cNvPr>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6" name="Footer Placeholder 5">
            <a:extLst>
              <a:ext uri="{FF2B5EF4-FFF2-40B4-BE49-F238E27FC236}">
                <a16:creationId xmlns:a16="http://schemas.microsoft.com/office/drawing/2014/main" id="{9EFB2222-C46D-60E9-E00D-B7CBBF9246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D45609-9518-D108-010C-65E54748CF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17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52E32-9247-9DAC-47D0-FC87AFF61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E4ED3-F4D1-8874-FCA1-119C7FF29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3B40A-E0B5-CD99-D9A7-04AEFC64E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8/17/2024</a:t>
            </a:fld>
            <a:endParaRPr lang="en-US" dirty="0"/>
          </a:p>
        </p:txBody>
      </p:sp>
      <p:sp>
        <p:nvSpPr>
          <p:cNvPr id="5" name="Footer Placeholder 4">
            <a:extLst>
              <a:ext uri="{FF2B5EF4-FFF2-40B4-BE49-F238E27FC236}">
                <a16:creationId xmlns:a16="http://schemas.microsoft.com/office/drawing/2014/main" id="{049206B2-565D-BD47-C8C1-1A23E9AEF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21AE52-89BA-EDB5-5303-BA27586F3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37175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1709-3AA8-BF2E-ECB3-F02C46A6E591}"/>
              </a:ext>
            </a:extLst>
          </p:cNvPr>
          <p:cNvSpPr>
            <a:spLocks noGrp="1"/>
          </p:cNvSpPr>
          <p:nvPr>
            <p:ph type="ctrTitle"/>
          </p:nvPr>
        </p:nvSpPr>
        <p:spPr>
          <a:xfrm>
            <a:off x="1801009" y="1431564"/>
            <a:ext cx="8791575" cy="238760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Design Implementation and verification of serial Peripheral Interface </a:t>
            </a:r>
          </a:p>
        </p:txBody>
      </p:sp>
      <p:sp>
        <p:nvSpPr>
          <p:cNvPr id="4" name="TextBox 3">
            <a:extLst>
              <a:ext uri="{FF2B5EF4-FFF2-40B4-BE49-F238E27FC236}">
                <a16:creationId xmlns:a16="http://schemas.microsoft.com/office/drawing/2014/main" id="{594CD4B6-31BF-8389-558F-659179BAE335}"/>
              </a:ext>
            </a:extLst>
          </p:cNvPr>
          <p:cNvSpPr txBox="1"/>
          <p:nvPr/>
        </p:nvSpPr>
        <p:spPr>
          <a:xfrm>
            <a:off x="8418136" y="5213023"/>
            <a:ext cx="3638746" cy="1815882"/>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Kartikesh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Wasankar</a:t>
            </a:r>
            <a:r>
              <a:rPr lang="en-IN" sz="1400" dirty="0">
                <a:latin typeface="Times New Roman" panose="02020603050405020304" pitchFamily="18" charset="0"/>
                <a:cs typeface="Times New Roman" panose="02020603050405020304" pitchFamily="18" charset="0"/>
              </a:rPr>
              <a:t>                 240340133011 </a:t>
            </a:r>
          </a:p>
          <a:p>
            <a:r>
              <a:rPr lang="en-IN" sz="1400" dirty="0">
                <a:latin typeface="Times New Roman" panose="02020603050405020304" pitchFamily="18" charset="0"/>
                <a:cs typeface="Times New Roman" panose="02020603050405020304" pitchFamily="18" charset="0"/>
              </a:rPr>
              <a:t>Deven Prajapati                        240340133016</a:t>
            </a:r>
          </a:p>
          <a:p>
            <a:r>
              <a:rPr lang="en-IN" sz="1400" dirty="0">
                <a:latin typeface="Times New Roman" panose="02020603050405020304" pitchFamily="18" charset="0"/>
                <a:cs typeface="Times New Roman" panose="02020603050405020304" pitchFamily="18" charset="0"/>
              </a:rPr>
              <a:t>Preeti </a:t>
            </a:r>
            <a:r>
              <a:rPr lang="en-IN" sz="1400" dirty="0" err="1">
                <a:latin typeface="Times New Roman" panose="02020603050405020304" pitchFamily="18" charset="0"/>
                <a:cs typeface="Times New Roman" panose="02020603050405020304" pitchFamily="18" charset="0"/>
              </a:rPr>
              <a:t>Maddhyeshya</a:t>
            </a:r>
            <a:r>
              <a:rPr lang="en-IN" sz="1400" dirty="0">
                <a:latin typeface="Times New Roman" panose="02020603050405020304" pitchFamily="18" charset="0"/>
                <a:cs typeface="Times New Roman" panose="02020603050405020304" pitchFamily="18" charset="0"/>
              </a:rPr>
              <a:t>                 240340133017</a:t>
            </a:r>
          </a:p>
          <a:p>
            <a:r>
              <a:rPr lang="en-IN" sz="1400" dirty="0">
                <a:latin typeface="Times New Roman" panose="02020603050405020304" pitchFamily="18" charset="0"/>
                <a:cs typeface="Times New Roman" panose="02020603050405020304" pitchFamily="18" charset="0"/>
              </a:rPr>
              <a:t>Smriti Karn	                             240340133021</a:t>
            </a:r>
          </a:p>
          <a:p>
            <a:r>
              <a:rPr lang="en-IN" sz="1400" dirty="0">
                <a:latin typeface="Times New Roman" panose="02020603050405020304" pitchFamily="18" charset="0"/>
                <a:cs typeface="Times New Roman" panose="02020603050405020304" pitchFamily="18" charset="0"/>
              </a:rPr>
              <a:t>Vibhu Gupta	                             240340133027</a:t>
            </a:r>
          </a:p>
          <a:p>
            <a:r>
              <a:rPr lang="en-IN" sz="1400" dirty="0">
                <a:latin typeface="Times New Roman" panose="02020603050405020304" pitchFamily="18" charset="0"/>
                <a:cs typeface="Times New Roman" panose="02020603050405020304" pitchFamily="18" charset="0"/>
              </a:rPr>
              <a:t>Yash </a:t>
            </a:r>
            <a:r>
              <a:rPr lang="en-IN" sz="1400" dirty="0" err="1">
                <a:latin typeface="Times New Roman" panose="02020603050405020304" pitchFamily="18" charset="0"/>
                <a:cs typeface="Times New Roman" panose="02020603050405020304" pitchFamily="18" charset="0"/>
              </a:rPr>
              <a:t>Dhanak</a:t>
            </a:r>
            <a:r>
              <a:rPr lang="en-IN" sz="1400" dirty="0">
                <a:latin typeface="Times New Roman" panose="02020603050405020304" pitchFamily="18" charset="0"/>
                <a:cs typeface="Times New Roman" panose="02020603050405020304" pitchFamily="18" charset="0"/>
              </a:rPr>
              <a:t>	         240340133029</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828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8104-B56F-7C43-4E0C-4CB6425890F0}"/>
              </a:ext>
            </a:extLst>
          </p:cNvPr>
          <p:cNvSpPr>
            <a:spLocks noGrp="1"/>
          </p:cNvSpPr>
          <p:nvPr>
            <p:ph type="title"/>
          </p:nvPr>
        </p:nvSpPr>
        <p:spPr>
          <a:xfrm>
            <a:off x="990584" y="273465"/>
            <a:ext cx="9905998" cy="738942"/>
          </a:xfrm>
        </p:spPr>
        <p:txBody>
          <a:bodyPr/>
          <a:lstStyle/>
          <a:p>
            <a:pPr algn="ctr"/>
            <a:r>
              <a:rPr lang="en-IN" b="1"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02E97B3-9AFB-A506-3FC5-734D5E717058}"/>
              </a:ext>
            </a:extLst>
          </p:cNvPr>
          <p:cNvSpPr>
            <a:spLocks noGrp="1"/>
          </p:cNvSpPr>
          <p:nvPr>
            <p:ph idx="1"/>
          </p:nvPr>
        </p:nvSpPr>
        <p:spPr>
          <a:xfrm>
            <a:off x="990584" y="1282045"/>
            <a:ext cx="9548583" cy="5165889"/>
          </a:xfrm>
        </p:spPr>
        <p:txBody>
          <a:bodyPr>
            <a:normAutofit fontScale="25000" lnSpcReduction="20000"/>
          </a:bodyPr>
          <a:lstStyle/>
          <a:p>
            <a:pPr marL="0" indent="0" algn="just">
              <a:buNone/>
            </a:pPr>
            <a:endParaRPr lang="en-US" sz="55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dirty="0">
                <a:latin typeface="Times New Roman" panose="02020603050405020304" pitchFamily="18" charset="0"/>
                <a:cs typeface="Times New Roman" panose="02020603050405020304" pitchFamily="18" charset="0"/>
              </a:rPr>
              <a:t>In summary, the Serial Peripheral Interface (SPI) stands out as a robust and versatile synchronous serial communication protocol, crucial for high-speed, full-duplex data transfer between a master device and one or more slave devices.</a:t>
            </a:r>
          </a:p>
          <a:p>
            <a:pPr marL="0" indent="0" algn="just">
              <a:lnSpc>
                <a:spcPct val="120000"/>
              </a:lnSpc>
              <a:buNone/>
            </a:pPr>
            <a:endParaRPr lang="en-US" sz="7200" dirty="0">
              <a:latin typeface="Times New Roman" panose="02020603050405020304" pitchFamily="18" charset="0"/>
              <a:cs typeface="Times New Roman" panose="02020603050405020304" pitchFamily="18" charset="0"/>
            </a:endParaRPr>
          </a:p>
          <a:p>
            <a:pPr algn="just">
              <a:lnSpc>
                <a:spcPct val="120000"/>
              </a:lnSpc>
            </a:pPr>
            <a:r>
              <a:rPr lang="en-US" sz="7200" b="1" dirty="0">
                <a:latin typeface="Times New Roman" panose="02020603050405020304" pitchFamily="18" charset="0"/>
                <a:cs typeface="Times New Roman" panose="02020603050405020304" pitchFamily="18" charset="0"/>
              </a:rPr>
              <a:t>High-Speed Communication</a:t>
            </a:r>
            <a:r>
              <a:rPr lang="en-US" sz="7200" dirty="0">
                <a:latin typeface="Times New Roman" panose="02020603050405020304" pitchFamily="18" charset="0"/>
                <a:cs typeface="Times New Roman" panose="02020603050405020304" pitchFamily="18" charset="0"/>
              </a:rPr>
              <a:t>: SPI’s synchronous nature, coupled with its full-duplex capability, allows for rapid and simultaneous data transmission and reception, making it suitable for high-performance applications.</a:t>
            </a:r>
          </a:p>
          <a:p>
            <a:pPr algn="just">
              <a:lnSpc>
                <a:spcPct val="120000"/>
              </a:lnSpc>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Flexibility and Versatility</a:t>
            </a:r>
            <a:r>
              <a:rPr lang="en-US" sz="7200" dirty="0">
                <a:latin typeface="Times New Roman" panose="02020603050405020304" pitchFamily="18" charset="0"/>
                <a:cs typeface="Times New Roman" panose="02020603050405020304" pitchFamily="18" charset="0"/>
              </a:rPr>
              <a:t>: The protocol supports multiple slave devices and various communication modes, defined by clock polarity (CPOL) and clock phase (CPHA), ensuring compatibility with a broad range of peripherals.</a:t>
            </a:r>
          </a:p>
          <a:p>
            <a:pPr algn="just">
              <a:lnSpc>
                <a:spcPct val="120000"/>
              </a:lnSpc>
              <a:buFont typeface="Arial" panose="020B0604020202020204" pitchFamily="34" charset="0"/>
              <a:buChar char="•"/>
            </a:pPr>
            <a:r>
              <a:rPr lang="en-US" sz="7200" b="1" dirty="0">
                <a:latin typeface="Times New Roman" panose="02020603050405020304" pitchFamily="18" charset="0"/>
                <a:cs typeface="Times New Roman" panose="02020603050405020304" pitchFamily="18" charset="0"/>
              </a:rPr>
              <a:t>Simplicity in Implementation</a:t>
            </a:r>
            <a:r>
              <a:rPr lang="en-US" sz="7200" dirty="0">
                <a:latin typeface="Times New Roman" panose="02020603050405020304" pitchFamily="18" charset="0"/>
                <a:cs typeface="Times New Roman" panose="02020603050405020304" pitchFamily="18" charset="0"/>
              </a:rPr>
              <a:t>: With its straightforward hardware requirements, including only four primary signal lines, SPI is easy to implement and integrate into embedded systems and microcontroller-based projects.</a:t>
            </a:r>
          </a:p>
          <a:p>
            <a:pPr marL="0" indent="0" algn="just">
              <a:buNone/>
            </a:pP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93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477B-D9AA-128F-7EFF-2BD3FEB2A4B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TRENDS</a:t>
            </a:r>
          </a:p>
        </p:txBody>
      </p:sp>
      <p:sp>
        <p:nvSpPr>
          <p:cNvPr id="3" name="Content Placeholder 2">
            <a:extLst>
              <a:ext uri="{FF2B5EF4-FFF2-40B4-BE49-F238E27FC236}">
                <a16:creationId xmlns:a16="http://schemas.microsoft.com/office/drawing/2014/main" id="{FB55BEA9-821A-9AA5-A7A9-092073ACF6A6}"/>
              </a:ext>
            </a:extLst>
          </p:cNvPr>
          <p:cNvSpPr>
            <a:spLocks noGrp="1"/>
          </p:cNvSpPr>
          <p:nvPr>
            <p:ph idx="1"/>
          </p:nvPr>
        </p:nvSpPr>
        <p:spPr/>
        <p:txBody>
          <a:bodyPr/>
          <a:lstStyle/>
          <a:p>
            <a:pPr algn="just"/>
            <a:r>
              <a:rPr lang="en-US" sz="1800" b="1" dirty="0">
                <a:latin typeface="Times New Roman" panose="02020603050405020304" pitchFamily="18" charset="0"/>
                <a:cs typeface="Times New Roman" panose="02020603050405020304" pitchFamily="18" charset="0"/>
              </a:rPr>
              <a:t>1. Enhanced Versions and Speed Improvements:</a:t>
            </a:r>
            <a:r>
              <a:rPr lang="en-US" sz="1800" dirty="0">
                <a:latin typeface="Times New Roman" panose="02020603050405020304" pitchFamily="18" charset="0"/>
                <a:cs typeface="Times New Roman" panose="02020603050405020304" pitchFamily="18" charset="0"/>
              </a:rPr>
              <a:t> Ongoing advancements in SPI technology are likely to focus on enhancing the protocol's speed and efficiency. Future versions of SPI may support higher clock speeds and data rates, addressing the need for faster data transfer in high-performance applications. Innovations such as advanced clocking techniques, higher data bus widths, and optimized signaling methods could significantly boost SPI performance.</a:t>
            </a:r>
          </a:p>
          <a:p>
            <a:pPr algn="just"/>
            <a:r>
              <a:rPr lang="en-US" sz="1800" b="1" dirty="0">
                <a:latin typeface="Times New Roman" panose="02020603050405020304" pitchFamily="18" charset="0"/>
                <a:cs typeface="Times New Roman" panose="02020603050405020304" pitchFamily="18" charset="0"/>
              </a:rPr>
              <a:t>2. Integration with Other Communication Protocols:</a:t>
            </a:r>
            <a:r>
              <a:rPr lang="en-US" sz="1800" dirty="0">
                <a:latin typeface="Times New Roman" panose="02020603050405020304" pitchFamily="18" charset="0"/>
                <a:cs typeface="Times New Roman" panose="02020603050405020304" pitchFamily="18" charset="0"/>
              </a:rPr>
              <a:t> As embedded systems become more complex, there is a growing need for communication protocols that can seamlessly interact with each other. Future developments in SPI may involve integrating it with other protocols, such as I²C or UART, to create hybrid solutions that leverage the strengths of multiple communication methods. This integration could simplify system design and enhance interoperability among different components.</a:t>
            </a:r>
          </a:p>
          <a:p>
            <a:pPr algn="just"/>
            <a:r>
              <a:rPr lang="en-US" sz="1800" b="1" dirty="0">
                <a:latin typeface="Times New Roman" panose="02020603050405020304" pitchFamily="18" charset="0"/>
                <a:cs typeface="Times New Roman" panose="02020603050405020304" pitchFamily="18" charset="0"/>
              </a:rPr>
              <a:t>3. Increased Connectivity and Multi-Device Support:</a:t>
            </a:r>
            <a:r>
              <a:rPr lang="en-US" sz="1800" dirty="0">
                <a:latin typeface="Times New Roman" panose="02020603050405020304" pitchFamily="18" charset="0"/>
                <a:cs typeface="Times New Roman" panose="02020603050405020304" pitchFamily="18" charset="0"/>
              </a:rPr>
              <a:t> The ability to connect multiple devices and support complex network configurations is becoming increasingly important. Advanced SPI implementations may introduce features such as multi-slave support with improved arbitration mechanisms and expanded address spaces. These advancements would enable SPI to handle larger, more intricate systems with multiple devices communicating simultaneously.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66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E469-A261-65F3-5FA6-0D101054D722}"/>
              </a:ext>
            </a:extLst>
          </p:cNvPr>
          <p:cNvSpPr>
            <a:spLocks noGrp="1"/>
          </p:cNvSpPr>
          <p:nvPr>
            <p:ph type="title"/>
          </p:nvPr>
        </p:nvSpPr>
        <p:spPr>
          <a:xfrm>
            <a:off x="390525" y="374650"/>
            <a:ext cx="10515600" cy="1325563"/>
          </a:xfrm>
        </p:spPr>
        <p:txBody>
          <a:bodyPr/>
          <a:lstStyle/>
          <a:p>
            <a:pPr algn="ctr"/>
            <a:r>
              <a:rPr lang="en-IN" b="1" dirty="0">
                <a:latin typeface="Times New Roman" panose="02020603050405020304" pitchFamily="18" charset="0"/>
                <a:cs typeface="Times New Roman" panose="02020603050405020304" pitchFamily="18" charset="0"/>
              </a:rPr>
              <a:t>References and Further Reading</a:t>
            </a:r>
          </a:p>
        </p:txBody>
      </p:sp>
      <p:sp>
        <p:nvSpPr>
          <p:cNvPr id="4" name="Rectangle 1">
            <a:extLst>
              <a:ext uri="{FF2B5EF4-FFF2-40B4-BE49-F238E27FC236}">
                <a16:creationId xmlns:a16="http://schemas.microsoft.com/office/drawing/2014/main" id="{09C96A2B-E2E8-7CDB-0462-3AB2DAA07DD0}"/>
              </a:ext>
            </a:extLst>
          </p:cNvPr>
          <p:cNvSpPr>
            <a:spLocks noGrp="1" noChangeArrowheads="1"/>
          </p:cNvSpPr>
          <p:nvPr>
            <p:ph idx="1"/>
          </p:nvPr>
        </p:nvSpPr>
        <p:spPr bwMode="auto">
          <a:xfrm>
            <a:off x="838199" y="2293135"/>
            <a:ext cx="10515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Explanation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 and describe textbooks, datasheets, academic papers, and online resources used to gather information for the presentation.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“Embedded Systems: Real-Time Operating Systems for ARM Cortex M Microcontrollers” by Jonathan Valvano.</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Datasheets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Manufacturer datasheets for SPI-compatible components like EEPROMs and sensors.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Relevant research papers on SPI advancements and applications.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Educational resources and technical articles from reputable websites and forums.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91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6F37-F2B6-7D6F-1684-56BD564C04DA}"/>
              </a:ext>
            </a:extLst>
          </p:cNvPr>
          <p:cNvSpPr>
            <a:spLocks noGrp="1"/>
          </p:cNvSpPr>
          <p:nvPr>
            <p:ph type="title"/>
          </p:nvPr>
        </p:nvSpPr>
        <p:spPr>
          <a:xfrm>
            <a:off x="1141413" y="618518"/>
            <a:ext cx="9905998" cy="861490"/>
          </a:xfrm>
        </p:spPr>
        <p:txBody>
          <a:bodyPr/>
          <a:lstStyle/>
          <a:p>
            <a:pPr algn="ctr"/>
            <a:r>
              <a:rPr lang="en-IN" dirty="0">
                <a:latin typeface="Times New Roman" panose="02020603050405020304" pitchFamily="18" charset="0"/>
                <a:cs typeface="Times New Roman" panose="02020603050405020304" pitchFamily="18" charset="0"/>
              </a:rPr>
              <a:t>INTRODUCTION OF SPI</a:t>
            </a:r>
          </a:p>
        </p:txBody>
      </p:sp>
      <p:sp>
        <p:nvSpPr>
          <p:cNvPr id="4" name="Rectangle 1">
            <a:extLst>
              <a:ext uri="{FF2B5EF4-FFF2-40B4-BE49-F238E27FC236}">
                <a16:creationId xmlns:a16="http://schemas.microsoft.com/office/drawing/2014/main" id="{F06673F0-CE2F-73A8-4D26-A41D107C9FF5}"/>
              </a:ext>
            </a:extLst>
          </p:cNvPr>
          <p:cNvSpPr>
            <a:spLocks noGrp="1" noChangeArrowheads="1"/>
          </p:cNvSpPr>
          <p:nvPr>
            <p:ph idx="1"/>
          </p:nvPr>
        </p:nvSpPr>
        <p:spPr bwMode="auto">
          <a:xfrm>
            <a:off x="1414789" y="1653610"/>
            <a:ext cx="9096097"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SPI (Serial Peripheral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synchronous serial communication protocol used for short-distance communication primarily in VLSI/embedded systems. It enables a master device to communicate with one or more slave devices using a full-duplex communication channel.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Developed by Motorola, SPI employs a clock signal generated by the master to synchronize data exchange, ensuring precise timing and alignment between the communicating devices</a:t>
            </a:r>
            <a:r>
              <a:rPr lang="en-US" sz="20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endParaRPr 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This protocol supports full-duplex communication, allowing simultaneous data transmission and reception. SPI's flexibility is further enhanced by its support for multiple slave devices, each identified by a distinct SS line. SPI operates in various modes defined by the clock polarity (CPOL) and clock phase (CPHA), which determine how data is sampled and shifted relative to the clock signal. This configurability ensures compatibility with a wide range of peripheral devices.</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69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B31-990D-204F-4255-7B5D5D84EF4F}"/>
              </a:ext>
            </a:extLst>
          </p:cNvPr>
          <p:cNvSpPr>
            <a:spLocks noGrp="1"/>
          </p:cNvSpPr>
          <p:nvPr>
            <p:ph type="title"/>
          </p:nvPr>
        </p:nvSpPr>
        <p:spPr>
          <a:xfrm>
            <a:off x="1141413" y="618518"/>
            <a:ext cx="9905998" cy="833210"/>
          </a:xfrm>
        </p:spPr>
        <p:txBody>
          <a:bodyPr/>
          <a:lstStyle/>
          <a:p>
            <a:pPr algn="ctr"/>
            <a:r>
              <a:rPr lang="en-IN" b="1" dirty="0">
                <a:latin typeface="Times New Roman" panose="02020603050405020304" pitchFamily="18" charset="0"/>
                <a:cs typeface="Times New Roman" panose="02020603050405020304" pitchFamily="18" charset="0"/>
              </a:rPr>
              <a:t>INPUT &amp; OUTPUT </a:t>
            </a:r>
          </a:p>
        </p:txBody>
      </p:sp>
      <p:sp>
        <p:nvSpPr>
          <p:cNvPr id="4" name="Rectangle 1">
            <a:extLst>
              <a:ext uri="{FF2B5EF4-FFF2-40B4-BE49-F238E27FC236}">
                <a16:creationId xmlns:a16="http://schemas.microsoft.com/office/drawing/2014/main" id="{E0BD01F2-8667-F1D6-8193-8D953209CBE2}"/>
              </a:ext>
            </a:extLst>
          </p:cNvPr>
          <p:cNvSpPr>
            <a:spLocks noGrp="1" noChangeArrowheads="1"/>
          </p:cNvSpPr>
          <p:nvPr>
            <p:ph idx="1"/>
          </p:nvPr>
        </p:nvSpPr>
        <p:spPr bwMode="auto">
          <a:xfrm>
            <a:off x="1141413" y="2083039"/>
            <a:ext cx="378880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MISO (Master In Slave Out)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MOSI (Master Out Slave In)</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SCLK (Serial Clock)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 (Slave Select)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ECFFA2-ABA2-9F96-0911-56D4B5B73C8D}"/>
              </a:ext>
            </a:extLst>
          </p:cNvPr>
          <p:cNvPicPr>
            <a:picLocks noChangeAspect="1"/>
          </p:cNvPicPr>
          <p:nvPr/>
        </p:nvPicPr>
        <p:blipFill>
          <a:blip r:embed="rId2"/>
          <a:stretch>
            <a:fillRect/>
          </a:stretch>
        </p:blipFill>
        <p:spPr>
          <a:xfrm>
            <a:off x="4930220" y="2083039"/>
            <a:ext cx="6202836" cy="3847936"/>
          </a:xfrm>
          <a:prstGeom prst="rect">
            <a:avLst/>
          </a:prstGeom>
        </p:spPr>
      </p:pic>
    </p:spTree>
    <p:extLst>
      <p:ext uri="{BB962C8B-B14F-4D97-AF65-F5344CB8AC3E}">
        <p14:creationId xmlns:p14="http://schemas.microsoft.com/office/powerpoint/2010/main" val="194314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1D84-C148-9B8D-22F6-1B3B443A801A}"/>
              </a:ext>
            </a:extLst>
          </p:cNvPr>
          <p:cNvSpPr>
            <a:spLocks noGrp="1"/>
          </p:cNvSpPr>
          <p:nvPr>
            <p:ph type="title"/>
          </p:nvPr>
        </p:nvSpPr>
        <p:spPr>
          <a:xfrm>
            <a:off x="1141413" y="618518"/>
            <a:ext cx="9905998" cy="1106587"/>
          </a:xfrm>
        </p:spPr>
        <p:txBody>
          <a:bodyPr/>
          <a:lstStyle/>
          <a:p>
            <a:pPr algn="ctr"/>
            <a:r>
              <a:rPr lang="en-IN" b="1" dirty="0">
                <a:latin typeface="Times New Roman" panose="02020603050405020304" pitchFamily="18" charset="0"/>
                <a:cs typeface="Times New Roman" panose="02020603050405020304" pitchFamily="18" charset="0"/>
              </a:rPr>
              <a:t>SPI PROTOCOL</a:t>
            </a:r>
          </a:p>
        </p:txBody>
      </p:sp>
      <p:sp>
        <p:nvSpPr>
          <p:cNvPr id="4" name="Rectangle 1">
            <a:extLst>
              <a:ext uri="{FF2B5EF4-FFF2-40B4-BE49-F238E27FC236}">
                <a16:creationId xmlns:a16="http://schemas.microsoft.com/office/drawing/2014/main" id="{39854C88-A0F4-6D96-C946-EBA51AD159F3}"/>
              </a:ext>
            </a:extLst>
          </p:cNvPr>
          <p:cNvSpPr>
            <a:spLocks noGrp="1" noChangeArrowheads="1"/>
          </p:cNvSpPr>
          <p:nvPr>
            <p:ph idx="1"/>
          </p:nvPr>
        </p:nvSpPr>
        <p:spPr bwMode="auto">
          <a:xfrm>
            <a:off x="1141414" y="2173687"/>
            <a:ext cx="39207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SPI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involves the master sending a clock signal and data while the slave responds based on the clock signal.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Timing Diagram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illustrates how data is sent and received in relation to the clock signal, including the data setup and hold times.</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6DFCA9B-36CD-1F2C-F70C-D986A81CE780}"/>
              </a:ext>
            </a:extLst>
          </p:cNvPr>
          <p:cNvPicPr>
            <a:picLocks noChangeAspect="1"/>
          </p:cNvPicPr>
          <p:nvPr/>
        </p:nvPicPr>
        <p:blipFill>
          <a:blip r:embed="rId2"/>
          <a:stretch>
            <a:fillRect/>
          </a:stretch>
        </p:blipFill>
        <p:spPr>
          <a:xfrm>
            <a:off x="5901179" y="2173687"/>
            <a:ext cx="4986780" cy="3693319"/>
          </a:xfrm>
          <a:prstGeom prst="rect">
            <a:avLst/>
          </a:prstGeom>
        </p:spPr>
      </p:pic>
    </p:spTree>
    <p:extLst>
      <p:ext uri="{BB962C8B-B14F-4D97-AF65-F5344CB8AC3E}">
        <p14:creationId xmlns:p14="http://schemas.microsoft.com/office/powerpoint/2010/main" val="284036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9DAC-B3C4-F013-2F75-05647B89ADFD}"/>
              </a:ext>
            </a:extLst>
          </p:cNvPr>
          <p:cNvSpPr>
            <a:spLocks noGrp="1"/>
          </p:cNvSpPr>
          <p:nvPr>
            <p:ph type="title"/>
          </p:nvPr>
        </p:nvSpPr>
        <p:spPr>
          <a:xfrm>
            <a:off x="657225" y="-1923"/>
            <a:ext cx="10515600" cy="1325563"/>
          </a:xfrm>
        </p:spPr>
        <p:txBody>
          <a:bodyPr/>
          <a:lstStyle/>
          <a:p>
            <a:pPr algn="ctr"/>
            <a:r>
              <a:rPr lang="en-IN" b="1" dirty="0">
                <a:latin typeface="Times New Roman" panose="02020603050405020304" pitchFamily="18" charset="0"/>
                <a:cs typeface="Times New Roman" panose="02020603050405020304" pitchFamily="18" charset="0"/>
              </a:rPr>
              <a:t>WORKING OF SPI</a:t>
            </a:r>
          </a:p>
        </p:txBody>
      </p:sp>
      <p:sp>
        <p:nvSpPr>
          <p:cNvPr id="4" name="Rectangle 1">
            <a:extLst>
              <a:ext uri="{FF2B5EF4-FFF2-40B4-BE49-F238E27FC236}">
                <a16:creationId xmlns:a16="http://schemas.microsoft.com/office/drawing/2014/main" id="{51C27857-5200-C747-2879-ACDA873F85B1}"/>
              </a:ext>
            </a:extLst>
          </p:cNvPr>
          <p:cNvSpPr>
            <a:spLocks noGrp="1" noChangeArrowheads="1"/>
          </p:cNvSpPr>
          <p:nvPr>
            <p:ph idx="1"/>
          </p:nvPr>
        </p:nvSpPr>
        <p:spPr bwMode="auto">
          <a:xfrm>
            <a:off x="838200" y="1323640"/>
            <a:ext cx="10515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Master-Slave 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device that initiates communication and controls the clock signal.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device that responds to the master’s commands.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MOSI and MISO Lines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is transmitted from the master to the slave via MOSI, and from the slave to the master via MISO.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SCLK Line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the clock pulses that synchronize the data transfer.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 Line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by the master to select which slave device to communicate with. Each slave device has its own SS line.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Clock Polarity and Phase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CPOL and CPHA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SPI supports different modes defined by the clock polarity (CPOL) and phase (CPHA), which affect how data is sampled and shifted. This flexibility allows SPI to be compatible with a wide range of devices.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41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B069-2866-84C2-B2FE-26FBC471E8E9}"/>
              </a:ext>
            </a:extLst>
          </p:cNvPr>
          <p:cNvSpPr>
            <a:spLocks noGrp="1"/>
          </p:cNvSpPr>
          <p:nvPr>
            <p:ph type="title"/>
          </p:nvPr>
        </p:nvSpPr>
        <p:spPr>
          <a:xfrm>
            <a:off x="1376313" y="329938"/>
            <a:ext cx="9614504" cy="772998"/>
          </a:xfrm>
        </p:spPr>
        <p:txBody>
          <a:bodyPr>
            <a:normAutofit/>
          </a:bodyPr>
          <a:lstStyle/>
          <a:p>
            <a:pPr algn="ctr"/>
            <a:r>
              <a:rPr lang="en-IN" sz="4000" b="1" dirty="0">
                <a:latin typeface="Times New Roman" panose="02020603050405020304" pitchFamily="18" charset="0"/>
                <a:cs typeface="Times New Roman" panose="02020603050405020304" pitchFamily="18" charset="0"/>
              </a:rPr>
              <a:t>SPI COMMUNICATION FLOW</a:t>
            </a:r>
          </a:p>
        </p:txBody>
      </p:sp>
      <p:sp>
        <p:nvSpPr>
          <p:cNvPr id="4" name="Rectangle 1">
            <a:extLst>
              <a:ext uri="{FF2B5EF4-FFF2-40B4-BE49-F238E27FC236}">
                <a16:creationId xmlns:a16="http://schemas.microsoft.com/office/drawing/2014/main" id="{C18C0FE2-B7EC-1BEC-C64F-01723A4DB23E}"/>
              </a:ext>
            </a:extLst>
          </p:cNvPr>
          <p:cNvSpPr>
            <a:spLocks noGrp="1" noChangeArrowheads="1"/>
          </p:cNvSpPr>
          <p:nvPr>
            <p:ph idx="1"/>
          </p:nvPr>
        </p:nvSpPr>
        <p:spPr bwMode="auto">
          <a:xfrm>
            <a:off x="1084819" y="1914633"/>
            <a:ext cx="36945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Master Selects Slave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Clock Pulses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Transmission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Slave Response</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Communication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54B7C20-F651-6E9F-6DBC-931AB064AE5F}"/>
              </a:ext>
            </a:extLst>
          </p:cNvPr>
          <p:cNvPicPr>
            <a:picLocks noChangeAspect="1"/>
          </p:cNvPicPr>
          <p:nvPr/>
        </p:nvPicPr>
        <p:blipFill>
          <a:blip r:embed="rId2"/>
          <a:stretch>
            <a:fillRect/>
          </a:stretch>
        </p:blipFill>
        <p:spPr>
          <a:xfrm>
            <a:off x="5288437" y="3883843"/>
            <a:ext cx="5128182" cy="2545237"/>
          </a:xfrm>
          <a:prstGeom prst="rect">
            <a:avLst/>
          </a:prstGeom>
        </p:spPr>
      </p:pic>
      <p:pic>
        <p:nvPicPr>
          <p:cNvPr id="14" name="Picture 13">
            <a:extLst>
              <a:ext uri="{FF2B5EF4-FFF2-40B4-BE49-F238E27FC236}">
                <a16:creationId xmlns:a16="http://schemas.microsoft.com/office/drawing/2014/main" id="{69C8D10D-BFD3-FF82-4AE3-E570E18D50E3}"/>
              </a:ext>
            </a:extLst>
          </p:cNvPr>
          <p:cNvPicPr>
            <a:picLocks noChangeAspect="1"/>
          </p:cNvPicPr>
          <p:nvPr/>
        </p:nvPicPr>
        <p:blipFill>
          <a:blip r:embed="rId3"/>
          <a:stretch>
            <a:fillRect/>
          </a:stretch>
        </p:blipFill>
        <p:spPr>
          <a:xfrm>
            <a:off x="5288437" y="1366886"/>
            <a:ext cx="5128182" cy="2394407"/>
          </a:xfrm>
          <a:prstGeom prst="rect">
            <a:avLst/>
          </a:prstGeom>
        </p:spPr>
      </p:pic>
    </p:spTree>
    <p:extLst>
      <p:ext uri="{BB962C8B-B14F-4D97-AF65-F5344CB8AC3E}">
        <p14:creationId xmlns:p14="http://schemas.microsoft.com/office/powerpoint/2010/main" val="60355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A69E-7BBD-7451-53C1-5697C25818FC}"/>
              </a:ext>
            </a:extLst>
          </p:cNvPr>
          <p:cNvSpPr>
            <a:spLocks noGrp="1"/>
          </p:cNvSpPr>
          <p:nvPr>
            <p:ph type="title"/>
          </p:nvPr>
        </p:nvSpPr>
        <p:spPr>
          <a:xfrm>
            <a:off x="1141413" y="618518"/>
            <a:ext cx="9905998" cy="852063"/>
          </a:xfrm>
        </p:spPr>
        <p:txBody>
          <a:bodyPr/>
          <a:lstStyle/>
          <a:p>
            <a:pPr algn="ctr"/>
            <a:r>
              <a:rPr lang="en-IN" b="1" dirty="0">
                <a:latin typeface="Times New Roman" panose="02020603050405020304" pitchFamily="18" charset="0"/>
                <a:cs typeface="Times New Roman" panose="02020603050405020304" pitchFamily="18" charset="0"/>
              </a:rPr>
              <a:t>SPI MODES</a:t>
            </a:r>
          </a:p>
        </p:txBody>
      </p:sp>
      <p:pic>
        <p:nvPicPr>
          <p:cNvPr id="5" name="Content Placeholder 4">
            <a:extLst>
              <a:ext uri="{FF2B5EF4-FFF2-40B4-BE49-F238E27FC236}">
                <a16:creationId xmlns:a16="http://schemas.microsoft.com/office/drawing/2014/main" id="{5517845C-5B87-3DE4-2192-129B18C67D50}"/>
              </a:ext>
            </a:extLst>
          </p:cNvPr>
          <p:cNvPicPr>
            <a:picLocks noGrp="1" noChangeAspect="1"/>
          </p:cNvPicPr>
          <p:nvPr>
            <p:ph idx="1"/>
          </p:nvPr>
        </p:nvPicPr>
        <p:blipFill>
          <a:blip r:embed="rId2"/>
          <a:stretch>
            <a:fillRect/>
          </a:stretch>
        </p:blipFill>
        <p:spPr>
          <a:xfrm>
            <a:off x="5829676" y="1875934"/>
            <a:ext cx="5051998" cy="3667027"/>
          </a:xfrm>
        </p:spPr>
      </p:pic>
      <p:sp>
        <p:nvSpPr>
          <p:cNvPr id="6" name="TextBox 5">
            <a:extLst>
              <a:ext uri="{FF2B5EF4-FFF2-40B4-BE49-F238E27FC236}">
                <a16:creationId xmlns:a16="http://schemas.microsoft.com/office/drawing/2014/main" id="{892756C1-2529-9998-D403-9CAFE7652CD8}"/>
              </a:ext>
            </a:extLst>
          </p:cNvPr>
          <p:cNvSpPr txBox="1"/>
          <p:nvPr/>
        </p:nvSpPr>
        <p:spPr>
          <a:xfrm>
            <a:off x="537328" y="1348033"/>
            <a:ext cx="4703976" cy="5355312"/>
          </a:xfrm>
          <a:prstGeom prst="rect">
            <a:avLst/>
          </a:prstGeom>
          <a:noFill/>
        </p:spPr>
        <p:txBody>
          <a:bodyPr wrap="square" rtlCol="0">
            <a:spAutoFit/>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CPOL (Clock Polarity)</a:t>
            </a:r>
            <a:r>
              <a:rPr lang="en-US" dirty="0">
                <a:latin typeface="Times New Roman" panose="02020603050405020304" pitchFamily="18" charset="0"/>
                <a:cs typeface="Times New Roman" panose="02020603050405020304" pitchFamily="18" charset="0"/>
              </a:rPr>
              <a:t>: Determines the idle state of the clock line. It can be high or low.</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CPHA (Clock Phase)</a:t>
            </a:r>
            <a:r>
              <a:rPr lang="en-US" dirty="0">
                <a:latin typeface="Times New Roman" panose="02020603050405020304" pitchFamily="18" charset="0"/>
                <a:cs typeface="Times New Roman" panose="02020603050405020304" pitchFamily="18" charset="0"/>
              </a:rPr>
              <a:t>: Determines when data is sampled.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 0</a:t>
            </a:r>
            <a:r>
              <a:rPr lang="en-US" dirty="0">
                <a:latin typeface="Times New Roman" panose="02020603050405020304" pitchFamily="18" charset="0"/>
                <a:cs typeface="Times New Roman" panose="02020603050405020304" pitchFamily="18" charset="0"/>
              </a:rPr>
              <a:t>: CPOL = 0, CPHA = 0</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 1</a:t>
            </a:r>
            <a:r>
              <a:rPr lang="en-US" dirty="0">
                <a:latin typeface="Times New Roman" panose="02020603050405020304" pitchFamily="18" charset="0"/>
                <a:cs typeface="Times New Roman" panose="02020603050405020304" pitchFamily="18" charset="0"/>
              </a:rPr>
              <a:t>: CPOL = 0, CPHA = 1</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 2</a:t>
            </a:r>
            <a:r>
              <a:rPr lang="en-US" dirty="0">
                <a:latin typeface="Times New Roman" panose="02020603050405020304" pitchFamily="18" charset="0"/>
                <a:cs typeface="Times New Roman" panose="02020603050405020304" pitchFamily="18" charset="0"/>
              </a:rPr>
              <a:t>: CPOL = 1, CPHA = 0</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 3</a:t>
            </a:r>
            <a:r>
              <a:rPr lang="en-US" dirty="0">
                <a:latin typeface="Times New Roman" panose="02020603050405020304" pitchFamily="18" charset="0"/>
                <a:cs typeface="Times New Roman" panose="02020603050405020304" pitchFamily="18" charset="0"/>
              </a:rPr>
              <a:t>: CPOL = 1, CPHA = 1</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The mode must be the same on both master and slave for correct data communication.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64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43B4-48B7-E8CD-6BA0-01143BC55AAD}"/>
              </a:ext>
            </a:extLst>
          </p:cNvPr>
          <p:cNvSpPr>
            <a:spLocks noGrp="1"/>
          </p:cNvSpPr>
          <p:nvPr>
            <p:ph type="title"/>
          </p:nvPr>
        </p:nvSpPr>
        <p:spPr>
          <a:xfrm>
            <a:off x="838200" y="235671"/>
            <a:ext cx="10515600" cy="1057275"/>
          </a:xfrm>
        </p:spPr>
        <p:txBody>
          <a:bodyPr/>
          <a:lstStyle/>
          <a:p>
            <a:pPr algn="ctr"/>
            <a:r>
              <a:rPr lang="en-IN" b="1" dirty="0">
                <a:latin typeface="Times New Roman" panose="02020603050405020304" pitchFamily="18" charset="0"/>
                <a:cs typeface="Times New Roman" panose="02020603050405020304" pitchFamily="18" charset="0"/>
              </a:rPr>
              <a:t>FEATURES OF SPI</a:t>
            </a:r>
          </a:p>
        </p:txBody>
      </p:sp>
      <p:sp>
        <p:nvSpPr>
          <p:cNvPr id="4" name="Rectangle 1">
            <a:extLst>
              <a:ext uri="{FF2B5EF4-FFF2-40B4-BE49-F238E27FC236}">
                <a16:creationId xmlns:a16="http://schemas.microsoft.com/office/drawing/2014/main" id="{352B61C1-57C6-A7DF-D8D8-1F8DC75562A5}"/>
              </a:ext>
            </a:extLst>
          </p:cNvPr>
          <p:cNvSpPr>
            <a:spLocks noGrp="1" noChangeArrowheads="1"/>
          </p:cNvSpPr>
          <p:nvPr>
            <p:ph idx="1"/>
          </p:nvPr>
        </p:nvSpPr>
        <p:spPr bwMode="auto">
          <a:xfrm>
            <a:off x="838200" y="1502686"/>
            <a:ext cx="10515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Synchronous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Clock-Driven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SPI uses a clock signal generated by the master device to synchronize the data transfer between the master and slave. This ensures that both devices are aligned in time, reducing the risk of data corruption.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Full-Duplex Data Transfer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Simultaneous Transmission and Reception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SPI supports full-duplex communication, meaning that data can be sent and received simultaneously. This feature enhances the efficiency of data exchanges.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Wiring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SPI protocol requires a small number of signal lines, typically four: MISO (Master In Slave Out), MOSI (Master Out Slave In), SCLK (Serial Clock), and SS (Slave Select). This simplicity makes SPI easy to implement in hardware.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Devices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SPI can communicate with multiple slave devices, each selected by a separate Slave Select line. This allows the master to control and interface with various peripherals using a single SPI bus.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01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165C-BAC4-FF83-020E-432D7A1B71DA}"/>
              </a:ext>
            </a:extLst>
          </p:cNvPr>
          <p:cNvSpPr>
            <a:spLocks noGrp="1"/>
          </p:cNvSpPr>
          <p:nvPr>
            <p:ph type="title"/>
          </p:nvPr>
        </p:nvSpPr>
        <p:spPr>
          <a:xfrm>
            <a:off x="838200" y="365125"/>
            <a:ext cx="10181734" cy="1325563"/>
          </a:xfrm>
        </p:spPr>
        <p:txBody>
          <a:bodyPr/>
          <a:lstStyle/>
          <a:p>
            <a:pPr algn="ctr"/>
            <a:r>
              <a:rPr lang="en-IN" b="1" dirty="0">
                <a:latin typeface="Times New Roman" panose="02020603050405020304" pitchFamily="18" charset="0"/>
                <a:cs typeface="Times New Roman" panose="02020603050405020304" pitchFamily="18" charset="0"/>
              </a:rPr>
              <a:t>APPLICATIONS OF SPI</a:t>
            </a:r>
          </a:p>
        </p:txBody>
      </p:sp>
      <p:sp>
        <p:nvSpPr>
          <p:cNvPr id="4" name="Rectangle 1">
            <a:extLst>
              <a:ext uri="{FF2B5EF4-FFF2-40B4-BE49-F238E27FC236}">
                <a16:creationId xmlns:a16="http://schemas.microsoft.com/office/drawing/2014/main" id="{F38BFA93-94AF-F2DD-07A0-3828406E4570}"/>
              </a:ext>
            </a:extLst>
          </p:cNvPr>
          <p:cNvSpPr>
            <a:spLocks noGrp="1" noChangeArrowheads="1"/>
          </p:cNvSpPr>
          <p:nvPr>
            <p:ph idx="1"/>
          </p:nvPr>
        </p:nvSpPr>
        <p:spPr bwMode="auto">
          <a:xfrm>
            <a:off x="1141412" y="2173687"/>
            <a:ext cx="28167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EEPROMs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Microcontroller to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Microcontroller to Sensor</a:t>
            </a:r>
          </a:p>
        </p:txBody>
      </p:sp>
      <p:pic>
        <p:nvPicPr>
          <p:cNvPr id="6" name="Picture 5">
            <a:extLst>
              <a:ext uri="{FF2B5EF4-FFF2-40B4-BE49-F238E27FC236}">
                <a16:creationId xmlns:a16="http://schemas.microsoft.com/office/drawing/2014/main" id="{3FD238CB-13A1-80CD-ED31-18373777BAD7}"/>
              </a:ext>
            </a:extLst>
          </p:cNvPr>
          <p:cNvPicPr>
            <a:picLocks noChangeAspect="1"/>
          </p:cNvPicPr>
          <p:nvPr/>
        </p:nvPicPr>
        <p:blipFill>
          <a:blip r:embed="rId2"/>
          <a:stretch>
            <a:fillRect/>
          </a:stretch>
        </p:blipFill>
        <p:spPr>
          <a:xfrm>
            <a:off x="5505253" y="1907659"/>
            <a:ext cx="5128182" cy="2099693"/>
          </a:xfrm>
          <a:prstGeom prst="rect">
            <a:avLst/>
          </a:prstGeom>
        </p:spPr>
      </p:pic>
      <p:pic>
        <p:nvPicPr>
          <p:cNvPr id="8" name="Picture 7">
            <a:extLst>
              <a:ext uri="{FF2B5EF4-FFF2-40B4-BE49-F238E27FC236}">
                <a16:creationId xmlns:a16="http://schemas.microsoft.com/office/drawing/2014/main" id="{32CAE013-182C-430C-BC31-75EFA983E962}"/>
              </a:ext>
            </a:extLst>
          </p:cNvPr>
          <p:cNvPicPr>
            <a:picLocks noChangeAspect="1"/>
          </p:cNvPicPr>
          <p:nvPr/>
        </p:nvPicPr>
        <p:blipFill>
          <a:blip r:embed="rId3"/>
          <a:stretch>
            <a:fillRect/>
          </a:stretch>
        </p:blipFill>
        <p:spPr>
          <a:xfrm>
            <a:off x="5505253" y="4144075"/>
            <a:ext cx="5128182" cy="2095407"/>
          </a:xfrm>
          <a:prstGeom prst="rect">
            <a:avLst/>
          </a:prstGeom>
        </p:spPr>
      </p:pic>
    </p:spTree>
    <p:extLst>
      <p:ext uri="{BB962C8B-B14F-4D97-AF65-F5344CB8AC3E}">
        <p14:creationId xmlns:p14="http://schemas.microsoft.com/office/powerpoint/2010/main" val="2770100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1133</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Design Implementation and verification of serial Peripheral Interface </vt:lpstr>
      <vt:lpstr>INTRODUCTION OF SPI</vt:lpstr>
      <vt:lpstr>INPUT &amp; OUTPUT </vt:lpstr>
      <vt:lpstr>SPI PROTOCOL</vt:lpstr>
      <vt:lpstr>WORKING OF SPI</vt:lpstr>
      <vt:lpstr>SPI COMMUNICATION FLOW</vt:lpstr>
      <vt:lpstr>SPI MODES</vt:lpstr>
      <vt:lpstr>FEATURES OF SPI</vt:lpstr>
      <vt:lpstr>APPLICATIONS OF SPI</vt:lpstr>
      <vt:lpstr>CONCLUSION </vt:lpstr>
      <vt:lpstr>FUTURE TRENDS</vt:lpstr>
      <vt:lpstr>References and 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dhanak</dc:creator>
  <cp:lastModifiedBy>Smriti Karn</cp:lastModifiedBy>
  <cp:revision>6</cp:revision>
  <dcterms:created xsi:type="dcterms:W3CDTF">2024-08-15T23:24:28Z</dcterms:created>
  <dcterms:modified xsi:type="dcterms:W3CDTF">2024-08-17T07:09:00Z</dcterms:modified>
</cp:coreProperties>
</file>