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3020102020204" pitchFamily="34" charset="0"/>
      <p:regular r:id="rId11"/>
      <p:bold r:id="rId12"/>
      <p:italic r:id="rId13"/>
      <p:boldItalic r:id="rId14"/>
    </p:embeddedFont>
    <p:embeddedFont>
      <p:font typeface="Libre Franklin"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94662"/>
  </p:normalViewPr>
  <p:slideViewPr>
    <p:cSldViewPr snapToGrid="0">
      <p:cViewPr>
        <p:scale>
          <a:sx n="117" d="100"/>
          <a:sy n="117" d="100"/>
        </p:scale>
        <p:origin x="2232"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ableStyles" Target="tableStyles.xml"/><Relationship Id="rId10" Type="http://schemas.openxmlformats.org/officeDocument/2006/relationships/font" Target="fonts/font4.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rai" userId="9702a5088ef027c7" providerId="LiveId" clId="{8E762490-A1DF-4F74-9D5D-E1EDBD4AFC04}"/>
    <pc:docChg chg="custSel delSld modSld">
      <pc:chgData name="shantanu rai" userId="9702a5088ef027c7" providerId="LiveId" clId="{8E762490-A1DF-4F74-9D5D-E1EDBD4AFC04}" dt="2023-09-24T08:13:20.603" v="561" actId="47"/>
      <pc:docMkLst>
        <pc:docMk/>
      </pc:docMkLst>
      <pc:sldChg chg="modSp mod">
        <pc:chgData name="shantanu rai" userId="9702a5088ef027c7" providerId="LiveId" clId="{8E762490-A1DF-4F74-9D5D-E1EDBD4AFC04}" dt="2023-09-24T07:41:00.926" v="167" actId="14100"/>
        <pc:sldMkLst>
          <pc:docMk/>
          <pc:sldMk cId="0" sldId="256"/>
        </pc:sldMkLst>
        <pc:spChg chg="mod">
          <ac:chgData name="shantanu rai" userId="9702a5088ef027c7" providerId="LiveId" clId="{8E762490-A1DF-4F74-9D5D-E1EDBD4AFC04}" dt="2023-09-24T07:41:00.926" v="167" actId="14100"/>
          <ac:spMkLst>
            <pc:docMk/>
            <pc:sldMk cId="0" sldId="256"/>
            <ac:spMk id="211" creationId="{00000000-0000-0000-0000-000000000000}"/>
          </ac:spMkLst>
        </pc:spChg>
      </pc:sldChg>
      <pc:sldChg chg="modSp mod">
        <pc:chgData name="shantanu rai" userId="9702a5088ef027c7" providerId="LiveId" clId="{8E762490-A1DF-4F74-9D5D-E1EDBD4AFC04}" dt="2023-09-24T07:46:14.878" v="379" actId="20577"/>
        <pc:sldMkLst>
          <pc:docMk/>
          <pc:sldMk cId="0" sldId="257"/>
        </pc:sldMkLst>
        <pc:spChg chg="mod">
          <ac:chgData name="shantanu rai" userId="9702a5088ef027c7" providerId="LiveId" clId="{8E762490-A1DF-4F74-9D5D-E1EDBD4AFC04}" dt="2023-09-24T07:46:14.878" v="379" actId="20577"/>
          <ac:spMkLst>
            <pc:docMk/>
            <pc:sldMk cId="0" sldId="257"/>
            <ac:spMk id="222" creationId="{00000000-0000-0000-0000-000000000000}"/>
          </ac:spMkLst>
        </pc:spChg>
      </pc:sldChg>
      <pc:sldChg chg="modSp mod">
        <pc:chgData name="shantanu rai" userId="9702a5088ef027c7" providerId="LiveId" clId="{8E762490-A1DF-4F74-9D5D-E1EDBD4AFC04}" dt="2023-09-24T07:51:39.017" v="560" actId="14100"/>
        <pc:sldMkLst>
          <pc:docMk/>
          <pc:sldMk cId="0" sldId="259"/>
        </pc:sldMkLst>
        <pc:spChg chg="mod">
          <ac:chgData name="shantanu rai" userId="9702a5088ef027c7" providerId="LiveId" clId="{8E762490-A1DF-4F74-9D5D-E1EDBD4AFC04}" dt="2023-09-24T07:51:39.017" v="560" actId="14100"/>
          <ac:spMkLst>
            <pc:docMk/>
            <pc:sldMk cId="0" sldId="259"/>
            <ac:spMk id="238" creationId="{00000000-0000-0000-0000-000000000000}"/>
          </ac:spMkLst>
        </pc:spChg>
      </pc:sldChg>
      <pc:sldChg chg="del">
        <pc:chgData name="shantanu rai" userId="9702a5088ef027c7" providerId="LiveId" clId="{8E762490-A1DF-4F74-9D5D-E1EDBD4AFC04}" dt="2023-09-24T08:13:20.603" v="561" actId="47"/>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Helvetica" pitchFamily="2" charset="0"/>
              </a:rPr>
              <a:t>Basic Details of the Team and Problem Statement</a:t>
            </a:r>
            <a:endParaRPr dirty="0">
              <a:latin typeface="Helvetica" pitchFamily="2" charset="0"/>
            </a:endParaRPr>
          </a:p>
        </p:txBody>
      </p:sp>
      <p:sp>
        <p:nvSpPr>
          <p:cNvPr id="211" name="Google Shape;211;p1"/>
          <p:cNvSpPr txBox="1">
            <a:spLocks noGrp="1"/>
          </p:cNvSpPr>
          <p:nvPr>
            <p:ph type="body" idx="1"/>
          </p:nvPr>
        </p:nvSpPr>
        <p:spPr>
          <a:xfrm>
            <a:off x="5396616" y="1448032"/>
            <a:ext cx="6552727" cy="540996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400" dirty="0">
                <a:latin typeface="Helvetica" pitchFamily="2" charset="0"/>
                <a:ea typeface="Franklin Gothic"/>
                <a:cs typeface="Franklin Gothic"/>
                <a:sym typeface="Franklin Gothic"/>
              </a:rPr>
              <a:t>Ministry/Organization Name/Student Innovation: </a:t>
            </a:r>
          </a:p>
          <a:p>
            <a:pPr marL="0" lvl="0" indent="0" algn="l" rtl="0">
              <a:lnSpc>
                <a:spcPct val="90000"/>
              </a:lnSpc>
              <a:spcBef>
                <a:spcPts val="0"/>
              </a:spcBef>
              <a:spcAft>
                <a:spcPts val="0"/>
              </a:spcAft>
              <a:buClr>
                <a:schemeClr val="lt2"/>
              </a:buClr>
              <a:buSzPts val="1800"/>
              <a:buNone/>
            </a:pPr>
            <a:r>
              <a:rPr lang="en-US" sz="1400" dirty="0">
                <a:solidFill>
                  <a:schemeClr val="tx1"/>
                </a:solidFill>
                <a:latin typeface="Helvetica" pitchFamily="2" charset="0"/>
                <a:ea typeface="Franklin Gothic"/>
                <a:cs typeface="Franklin Gothic"/>
                <a:sym typeface="Franklin Gothic"/>
              </a:rPr>
              <a:t>MINISTRY OF LAW AND JUSTICE</a:t>
            </a:r>
            <a:endParaRPr sz="1400" dirty="0">
              <a:solidFill>
                <a:schemeClr val="tx1"/>
              </a:solidFill>
              <a:latin typeface="Helvetica" pitchFamily="2" charset="0"/>
            </a:endParaRPr>
          </a:p>
          <a:p>
            <a:pPr marL="0" lvl="0" indent="0" algn="l" rtl="0">
              <a:lnSpc>
                <a:spcPct val="90000"/>
              </a:lnSpc>
              <a:spcBef>
                <a:spcPts val="1000"/>
              </a:spcBef>
              <a:spcAft>
                <a:spcPts val="0"/>
              </a:spcAft>
              <a:buClr>
                <a:schemeClr val="lt2"/>
              </a:buClr>
              <a:buSzPts val="1800"/>
              <a:buNone/>
            </a:pPr>
            <a:endParaRPr sz="1400" dirty="0">
              <a:latin typeface="Helvetica" pitchFamily="2"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1400" dirty="0">
                <a:latin typeface="Helvetica" pitchFamily="2" charset="0"/>
                <a:ea typeface="Franklin Gothic"/>
                <a:cs typeface="Franklin Gothic"/>
                <a:sym typeface="Franklin Gothic"/>
              </a:rPr>
              <a:t>PS Code: </a:t>
            </a:r>
            <a:r>
              <a:rPr lang="en-US" sz="1400" dirty="0">
                <a:solidFill>
                  <a:schemeClr val="tx1"/>
                </a:solidFill>
                <a:latin typeface="Helvetica" pitchFamily="2" charset="0"/>
                <a:ea typeface="Franklin Gothic"/>
                <a:cs typeface="Franklin Gothic"/>
                <a:sym typeface="Franklin Gothic"/>
              </a:rPr>
              <a:t>SIH1286</a:t>
            </a:r>
            <a:endParaRPr sz="1400" dirty="0">
              <a:solidFill>
                <a:schemeClr val="tx1"/>
              </a:solidFill>
              <a:latin typeface="Helvetica" pitchFamily="2" charset="0"/>
            </a:endParaRPr>
          </a:p>
          <a:p>
            <a:pPr marL="0" lvl="0" indent="0" algn="l" rtl="0">
              <a:lnSpc>
                <a:spcPct val="90000"/>
              </a:lnSpc>
              <a:spcBef>
                <a:spcPts val="1000"/>
              </a:spcBef>
              <a:spcAft>
                <a:spcPts val="0"/>
              </a:spcAft>
              <a:buClr>
                <a:schemeClr val="lt2"/>
              </a:buClr>
              <a:buSzPts val="1800"/>
              <a:buNone/>
            </a:pPr>
            <a:r>
              <a:rPr lang="en-US" sz="1400" dirty="0">
                <a:latin typeface="Helvetica" pitchFamily="2" charset="0"/>
                <a:ea typeface="Franklin Gothic"/>
                <a:cs typeface="Franklin Gothic"/>
                <a:sym typeface="Franklin Gothic"/>
              </a:rPr>
              <a:t>   </a:t>
            </a:r>
            <a:br>
              <a:rPr lang="en-US" sz="1400" dirty="0">
                <a:latin typeface="Helvetica" pitchFamily="2" charset="0"/>
                <a:ea typeface="Franklin Gothic"/>
                <a:cs typeface="Franklin Gothic"/>
                <a:sym typeface="Franklin Gothic"/>
              </a:rPr>
            </a:br>
            <a:r>
              <a:rPr lang="en-US" sz="1400" dirty="0">
                <a:latin typeface="Helvetica" pitchFamily="2" charset="0"/>
                <a:ea typeface="Franklin Gothic"/>
                <a:cs typeface="Franklin Gothic"/>
                <a:sym typeface="Franklin Gothic"/>
              </a:rPr>
              <a:t>Problem Statement Title: </a:t>
            </a:r>
            <a:r>
              <a:rPr lang="en-US" sz="1400" b="1" i="0" dirty="0">
                <a:solidFill>
                  <a:schemeClr val="tx1"/>
                </a:solidFill>
                <a:effectLst/>
                <a:latin typeface="Helvetica" pitchFamily="2" charset="0"/>
              </a:rPr>
              <a:t>Incentives based Design for onboarding Legal Service Providers such as Advocates, Arbitrators, Mediators, Notaries, Document Writers, </a:t>
            </a:r>
            <a:r>
              <a:rPr lang="en-US" sz="1400" b="1" i="0" dirty="0" err="1">
                <a:solidFill>
                  <a:schemeClr val="tx1"/>
                </a:solidFill>
                <a:effectLst/>
                <a:latin typeface="Helvetica" pitchFamily="2" charset="0"/>
              </a:rPr>
              <a:t>etc</a:t>
            </a:r>
            <a:r>
              <a:rPr lang="en-US" sz="1400" b="1" i="0" dirty="0">
                <a:solidFill>
                  <a:schemeClr val="tx1"/>
                </a:solidFill>
                <a:effectLst/>
                <a:latin typeface="Helvetica" pitchFamily="2" charset="0"/>
              </a:rPr>
              <a:t> on </a:t>
            </a:r>
            <a:r>
              <a:rPr lang="en-US" sz="1400" b="1" i="0" dirty="0" err="1">
                <a:solidFill>
                  <a:schemeClr val="tx1"/>
                </a:solidFill>
                <a:effectLst/>
                <a:latin typeface="Helvetica" pitchFamily="2" charset="0"/>
              </a:rPr>
              <a:t>eMarket</a:t>
            </a:r>
            <a:r>
              <a:rPr lang="en-US" sz="1400" b="1" i="0" dirty="0">
                <a:solidFill>
                  <a:schemeClr val="tx1"/>
                </a:solidFill>
                <a:effectLst/>
                <a:latin typeface="Helvetica" pitchFamily="2" charset="0"/>
              </a:rPr>
              <a:t> Place for extending Legal Services to Citizens in India</a:t>
            </a:r>
            <a:endParaRPr sz="1400" b="1" dirty="0">
              <a:solidFill>
                <a:schemeClr val="tx1"/>
              </a:solidFill>
              <a:latin typeface="Helvetica" pitchFamily="2" charset="0"/>
            </a:endParaRPr>
          </a:p>
          <a:p>
            <a:pPr marL="0" lvl="0" indent="0" algn="l" rtl="0">
              <a:lnSpc>
                <a:spcPct val="90000"/>
              </a:lnSpc>
              <a:spcBef>
                <a:spcPts val="1000"/>
              </a:spcBef>
              <a:spcAft>
                <a:spcPts val="0"/>
              </a:spcAft>
              <a:buClr>
                <a:schemeClr val="lt2"/>
              </a:buClr>
              <a:buSzPts val="1800"/>
              <a:buNone/>
            </a:pPr>
            <a:br>
              <a:rPr lang="en-US" sz="1400" dirty="0">
                <a:latin typeface="Helvetica" pitchFamily="2" charset="0"/>
                <a:ea typeface="Franklin Gothic"/>
                <a:cs typeface="Franklin Gothic"/>
                <a:sym typeface="Franklin Gothic"/>
              </a:rPr>
            </a:br>
            <a:r>
              <a:rPr lang="en-US" sz="1400" dirty="0">
                <a:latin typeface="Helvetica" pitchFamily="2" charset="0"/>
                <a:ea typeface="Franklin Gothic"/>
                <a:cs typeface="Franklin Gothic"/>
                <a:sym typeface="Franklin Gothic"/>
              </a:rPr>
              <a:t>Team Name: </a:t>
            </a:r>
            <a:r>
              <a:rPr lang="en-US" sz="1400" dirty="0" err="1">
                <a:solidFill>
                  <a:schemeClr val="tx1"/>
                </a:solidFill>
                <a:latin typeface="Helvetica" pitchFamily="2" charset="0"/>
                <a:ea typeface="Franklin Gothic"/>
                <a:cs typeface="Franklin Gothic"/>
                <a:sym typeface="Franklin Gothic"/>
              </a:rPr>
              <a:t>CashDaFlow</a:t>
            </a:r>
            <a:endParaRPr sz="1400" dirty="0">
              <a:solidFill>
                <a:schemeClr val="tx1"/>
              </a:solidFill>
              <a:latin typeface="Helvetica" pitchFamily="2" charset="0"/>
            </a:endParaRPr>
          </a:p>
          <a:p>
            <a:pPr marL="0" lvl="0" indent="0" algn="l" rtl="0">
              <a:lnSpc>
                <a:spcPct val="90000"/>
              </a:lnSpc>
              <a:spcBef>
                <a:spcPts val="1000"/>
              </a:spcBef>
              <a:spcAft>
                <a:spcPts val="0"/>
              </a:spcAft>
              <a:buClr>
                <a:schemeClr val="lt2"/>
              </a:buClr>
              <a:buSzPts val="1800"/>
              <a:buNone/>
            </a:pPr>
            <a:br>
              <a:rPr lang="en-US" sz="1400" dirty="0">
                <a:latin typeface="Helvetica" pitchFamily="2" charset="0"/>
                <a:ea typeface="Franklin Gothic"/>
                <a:cs typeface="Franklin Gothic"/>
                <a:sym typeface="Franklin Gothic"/>
              </a:rPr>
            </a:br>
            <a:r>
              <a:rPr lang="en-US" sz="1400" dirty="0">
                <a:latin typeface="Helvetica" pitchFamily="2" charset="0"/>
                <a:ea typeface="Franklin Gothic"/>
                <a:cs typeface="Franklin Gothic"/>
                <a:sym typeface="Franklin Gothic"/>
              </a:rPr>
              <a:t>Team Leader Name: </a:t>
            </a:r>
            <a:r>
              <a:rPr lang="en-US" sz="1400" dirty="0">
                <a:solidFill>
                  <a:schemeClr val="tx1"/>
                </a:solidFill>
                <a:latin typeface="Helvetica" pitchFamily="2" charset="0"/>
                <a:ea typeface="Franklin Gothic"/>
                <a:cs typeface="Franklin Gothic"/>
                <a:sym typeface="Franklin Gothic"/>
              </a:rPr>
              <a:t>YASH DHINGRA</a:t>
            </a:r>
            <a:endParaRPr sz="1400" dirty="0">
              <a:solidFill>
                <a:schemeClr val="tx1"/>
              </a:solidFill>
              <a:latin typeface="Helvetica" pitchFamily="2" charset="0"/>
            </a:endParaRPr>
          </a:p>
          <a:p>
            <a:pPr marL="0" lvl="0" indent="0" algn="l" rtl="0">
              <a:lnSpc>
                <a:spcPct val="90000"/>
              </a:lnSpc>
              <a:spcBef>
                <a:spcPts val="1000"/>
              </a:spcBef>
              <a:spcAft>
                <a:spcPts val="0"/>
              </a:spcAft>
              <a:buClr>
                <a:schemeClr val="lt2"/>
              </a:buClr>
              <a:buSzPts val="1800"/>
              <a:buNone/>
            </a:pPr>
            <a:br>
              <a:rPr lang="en-US" sz="1400" dirty="0">
                <a:latin typeface="Helvetica" pitchFamily="2" charset="0"/>
                <a:ea typeface="Franklin Gothic"/>
                <a:cs typeface="Franklin Gothic"/>
                <a:sym typeface="Franklin Gothic"/>
              </a:rPr>
            </a:br>
            <a:r>
              <a:rPr lang="en-US" sz="1400" dirty="0">
                <a:latin typeface="Helvetica" pitchFamily="2" charset="0"/>
                <a:ea typeface="Franklin Gothic"/>
                <a:cs typeface="Franklin Gothic"/>
                <a:sym typeface="Franklin Gothic"/>
              </a:rPr>
              <a:t>Institute Code (AISHE): </a:t>
            </a:r>
            <a:r>
              <a:rPr lang="en-US" sz="1400" b="1" i="0" dirty="0">
                <a:solidFill>
                  <a:schemeClr val="tx1"/>
                </a:solidFill>
                <a:effectLst/>
                <a:latin typeface="Helvetica" pitchFamily="2" charset="0"/>
              </a:rPr>
              <a:t>U-0522</a:t>
            </a:r>
            <a:endParaRPr sz="1400" b="1" dirty="0">
              <a:solidFill>
                <a:schemeClr val="tx1"/>
              </a:solidFill>
              <a:latin typeface="Helvetica" pitchFamily="2" charset="0"/>
            </a:endParaRPr>
          </a:p>
          <a:p>
            <a:pPr marL="0" lvl="0" indent="0" algn="l" rtl="0">
              <a:lnSpc>
                <a:spcPct val="90000"/>
              </a:lnSpc>
              <a:spcBef>
                <a:spcPts val="1000"/>
              </a:spcBef>
              <a:spcAft>
                <a:spcPts val="0"/>
              </a:spcAft>
              <a:buClr>
                <a:schemeClr val="lt2"/>
              </a:buClr>
              <a:buSzPts val="1800"/>
              <a:buNone/>
            </a:pPr>
            <a:br>
              <a:rPr lang="en-US" sz="1400" dirty="0">
                <a:latin typeface="Helvetica" pitchFamily="2" charset="0"/>
                <a:ea typeface="Franklin Gothic"/>
                <a:cs typeface="Franklin Gothic"/>
                <a:sym typeface="Franklin Gothic"/>
              </a:rPr>
            </a:br>
            <a:r>
              <a:rPr lang="en-US" sz="1400" dirty="0">
                <a:latin typeface="Helvetica" pitchFamily="2" charset="0"/>
                <a:ea typeface="Franklin Gothic"/>
                <a:cs typeface="Franklin Gothic"/>
                <a:sym typeface="Franklin Gothic"/>
              </a:rPr>
              <a:t>Institute Name: </a:t>
            </a:r>
            <a:r>
              <a:rPr lang="en-US" sz="1400" dirty="0">
                <a:solidFill>
                  <a:schemeClr val="tx1"/>
                </a:solidFill>
                <a:latin typeface="Helvetica" pitchFamily="2" charset="0"/>
                <a:ea typeface="Franklin Gothic"/>
                <a:cs typeface="Franklin Gothic"/>
                <a:sym typeface="Franklin Gothic"/>
              </a:rPr>
              <a:t>JAYPEE INSTITUTE OF INFORMATION TECHNOLOGY,NOIDA </a:t>
            </a:r>
            <a:endParaRPr sz="1400" dirty="0">
              <a:latin typeface="Helvetica" pitchFamily="2" charset="0"/>
            </a:endParaRPr>
          </a:p>
          <a:p>
            <a:pPr marL="0" lvl="0" indent="0" algn="l" rtl="0">
              <a:lnSpc>
                <a:spcPct val="90000"/>
              </a:lnSpc>
              <a:spcBef>
                <a:spcPts val="1000"/>
              </a:spcBef>
              <a:spcAft>
                <a:spcPts val="0"/>
              </a:spcAft>
              <a:buClr>
                <a:schemeClr val="lt2"/>
              </a:buClr>
              <a:buSzPts val="1800"/>
              <a:buNone/>
            </a:pPr>
            <a:endParaRPr sz="1400" dirty="0">
              <a:latin typeface="Helvetica" pitchFamily="2"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1400" dirty="0">
                <a:latin typeface="Helvetica" pitchFamily="2" charset="0"/>
                <a:ea typeface="Franklin Gothic"/>
                <a:cs typeface="Franklin Gothic"/>
                <a:sym typeface="Franklin Gothic"/>
              </a:rPr>
              <a:t>Theme Name: </a:t>
            </a:r>
            <a:r>
              <a:rPr lang="en-US" sz="1400" dirty="0">
                <a:solidFill>
                  <a:schemeClr val="tx1"/>
                </a:solidFill>
                <a:latin typeface="Helvetica" pitchFamily="2" charset="0"/>
                <a:ea typeface="Franklin Gothic"/>
                <a:cs typeface="Franklin Gothic"/>
                <a:sym typeface="Franklin Gothic"/>
              </a:rPr>
              <a:t>Miscellaneous</a:t>
            </a:r>
          </a:p>
          <a:p>
            <a:pPr marL="0" lvl="0" indent="0" algn="l" rtl="0">
              <a:lnSpc>
                <a:spcPct val="90000"/>
              </a:lnSpc>
              <a:spcBef>
                <a:spcPts val="1000"/>
              </a:spcBef>
              <a:spcAft>
                <a:spcPts val="0"/>
              </a:spcAft>
              <a:buClr>
                <a:schemeClr val="lt2"/>
              </a:buClr>
              <a:buSzPts val="1800"/>
              <a:buNone/>
            </a:pPr>
            <a:endParaRPr lang="en-US" sz="1400" dirty="0">
              <a:latin typeface="Helvetica" pitchFamily="2"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sz="1400" dirty="0">
              <a:latin typeface="Helvetica" pitchFamily="2" charset="0"/>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Helvetica" pitchFamily="2" charset="0"/>
              </a:rPr>
              <a:t>Idea/Approach Details</a:t>
            </a:r>
            <a:endParaRPr dirty="0">
              <a:latin typeface="Helvetica" pitchFamily="2" charset="0"/>
            </a:endParaRPr>
          </a:p>
        </p:txBody>
      </p:sp>
      <p:sp>
        <p:nvSpPr>
          <p:cNvPr id="218" name="Google Shape;218;p2"/>
          <p:cNvSpPr txBox="1">
            <a:spLocks noGrp="1"/>
          </p:cNvSpPr>
          <p:nvPr>
            <p:ph type="body" idx="1"/>
          </p:nvPr>
        </p:nvSpPr>
        <p:spPr>
          <a:xfrm>
            <a:off x="971550" y="2289363"/>
            <a:ext cx="6024054" cy="397827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dirty="0">
                <a:solidFill>
                  <a:schemeClr val="lt2"/>
                </a:solidFill>
                <a:latin typeface="Helvetica" pitchFamily="2" charset="0"/>
                <a:ea typeface="Franklin Gothic"/>
                <a:cs typeface="Franklin Gothic"/>
                <a:sym typeface="Franklin Gothic"/>
              </a:rPr>
              <a:t>Describe your idea/Solution/Prototype here:</a:t>
            </a:r>
          </a:p>
          <a:p>
            <a:pPr algn="l"/>
            <a:r>
              <a:rPr lang="en-IN" b="0" i="0" dirty="0">
                <a:solidFill>
                  <a:srgbClr val="1D1C1D"/>
                </a:solidFill>
                <a:effectLst/>
                <a:latin typeface="Helvetica" pitchFamily="2" charset="0"/>
              </a:rPr>
              <a:t>1. Lawyer Profile Management: Lawyers can create and update their profiles with ease, providing accurate and up-to-date information about their practice.</a:t>
            </a:r>
          </a:p>
          <a:p>
            <a:pPr algn="l"/>
            <a:r>
              <a:rPr lang="en-IN" b="0" i="0" dirty="0">
                <a:solidFill>
                  <a:srgbClr val="1D1C1D"/>
                </a:solidFill>
                <a:effectLst/>
                <a:latin typeface="Helvetica" pitchFamily="2" charset="0"/>
              </a:rPr>
              <a:t>2. Client Search Functionality: Clients can search for lawyers using various filters, such as consultation fees, location, and specialization, ensuring they find the right legal professional for their needs.</a:t>
            </a:r>
          </a:p>
          <a:p>
            <a:pPr algn="l"/>
            <a:r>
              <a:rPr lang="en-IN" dirty="0">
                <a:solidFill>
                  <a:srgbClr val="1D1C1D"/>
                </a:solidFill>
                <a:latin typeface="Helvetica" pitchFamily="2" charset="0"/>
              </a:rPr>
              <a:t>3. </a:t>
            </a:r>
            <a:r>
              <a:rPr lang="en-IN" b="0" i="0" dirty="0">
                <a:solidFill>
                  <a:srgbClr val="1D1C1D"/>
                </a:solidFill>
                <a:effectLst/>
                <a:latin typeface="Helvetica" pitchFamily="2" charset="0"/>
              </a:rPr>
              <a:t>Efficient Communication: Clients can easily reach out to lawyers for consultations or inquiries directly through the platform.</a:t>
            </a:r>
          </a:p>
          <a:p>
            <a:pPr algn="l"/>
            <a:r>
              <a:rPr lang="en-IN" dirty="0">
                <a:solidFill>
                  <a:srgbClr val="1D1C1D"/>
                </a:solidFill>
                <a:latin typeface="Helvetica" pitchFamily="2" charset="0"/>
              </a:rPr>
              <a:t>4. AI </a:t>
            </a:r>
            <a:r>
              <a:rPr lang="en-IN" dirty="0" err="1">
                <a:solidFill>
                  <a:srgbClr val="1D1C1D"/>
                </a:solidFill>
                <a:latin typeface="Helvetica" pitchFamily="2" charset="0"/>
              </a:rPr>
              <a:t>ChatBot</a:t>
            </a:r>
            <a:r>
              <a:rPr lang="en-IN" dirty="0">
                <a:solidFill>
                  <a:srgbClr val="1D1C1D"/>
                </a:solidFill>
                <a:latin typeface="Helvetica" pitchFamily="2" charset="0"/>
              </a:rPr>
              <a:t>: Our Site also offers an AI legal assistant which will be able to Guide the user along his/her problem free of charge.</a:t>
            </a:r>
            <a:endParaRPr lang="en-IN" b="0" i="0" dirty="0">
              <a:solidFill>
                <a:srgbClr val="1D1C1D"/>
              </a:solidFill>
              <a:effectLst/>
              <a:latin typeface="Helvetica" pitchFamily="2" charset="0"/>
            </a:endParaRPr>
          </a:p>
          <a:p>
            <a:pPr algn="l"/>
            <a:endParaRPr lang="en-IN" b="0" i="0" dirty="0">
              <a:solidFill>
                <a:srgbClr val="1D1C1D"/>
              </a:solidFill>
              <a:effectLst/>
              <a:latin typeface="Helvetica" pitchFamily="2" charset="0"/>
            </a:endParaRPr>
          </a:p>
          <a:p>
            <a:pPr marL="0" lvl="0" indent="0" algn="l" rtl="0">
              <a:lnSpc>
                <a:spcPct val="100000"/>
              </a:lnSpc>
              <a:spcBef>
                <a:spcPts val="0"/>
              </a:spcBef>
              <a:spcAft>
                <a:spcPts val="0"/>
              </a:spcAft>
              <a:buClr>
                <a:schemeClr val="lt2"/>
              </a:buClr>
              <a:buSzPts val="1800"/>
              <a:buNone/>
            </a:pPr>
            <a:endParaRPr dirty="0">
              <a:latin typeface="Helvetica" pitchFamily="2" charset="0"/>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600" b="0" i="0" dirty="0">
                <a:solidFill>
                  <a:schemeClr val="lt2"/>
                </a:solidFill>
                <a:latin typeface="Helvetica" pitchFamily="2" charset="0"/>
                <a:ea typeface="Franklin Gothic"/>
                <a:cs typeface="Franklin Gothic"/>
                <a:sym typeface="Franklin Gothic"/>
              </a:rPr>
              <a:t>Describe your Technology stack here</a:t>
            </a:r>
            <a:r>
              <a:rPr lang="en-US" sz="1600" b="0" i="0" dirty="0">
                <a:solidFill>
                  <a:schemeClr val="dk1"/>
                </a:solidFill>
                <a:latin typeface="Helvetica" pitchFamily="2" charset="0"/>
                <a:ea typeface="Libre Franklin"/>
                <a:cs typeface="Libre Franklin"/>
                <a:sym typeface="Libre Franklin"/>
              </a:rPr>
              <a:t>:</a:t>
            </a:r>
            <a:endParaRPr sz="1600" dirty="0">
              <a:latin typeface="Helvetica" pitchFamily="2" charset="0"/>
            </a:endParaRPr>
          </a:p>
          <a:p>
            <a:pPr marR="0" lvl="0" algn="l" rtl="0">
              <a:lnSpc>
                <a:spcPct val="100000"/>
              </a:lnSpc>
              <a:spcBef>
                <a:spcPts val="1000"/>
              </a:spcBef>
              <a:spcAft>
                <a:spcPts val="0"/>
              </a:spcAft>
              <a:buClr>
                <a:schemeClr val="dk1"/>
              </a:buClr>
              <a:buSzPts val="1600"/>
            </a:pPr>
            <a:r>
              <a:rPr lang="en-US" sz="1600" b="0" i="0" dirty="0">
                <a:solidFill>
                  <a:schemeClr val="dk1"/>
                </a:solidFill>
                <a:latin typeface="Helvetica" pitchFamily="2" charset="0"/>
                <a:ea typeface="Libre Franklin"/>
                <a:cs typeface="Libre Franklin"/>
                <a:sym typeface="Libre Franklin"/>
              </a:rPr>
              <a:t> </a:t>
            </a:r>
            <a:r>
              <a:rPr lang="en-US" sz="1600" b="1" i="0" u="sng" dirty="0">
                <a:solidFill>
                  <a:schemeClr val="dk1"/>
                </a:solidFill>
                <a:latin typeface="Helvetica" pitchFamily="2" charset="0"/>
                <a:ea typeface="Libre Franklin"/>
                <a:cs typeface="Libre Franklin"/>
                <a:sym typeface="Libre Franklin"/>
              </a:rPr>
              <a:t>BACKEND </a:t>
            </a:r>
            <a:r>
              <a:rPr lang="en-US" sz="1600" b="0" i="0" dirty="0">
                <a:solidFill>
                  <a:schemeClr val="dk1"/>
                </a:solidFill>
                <a:latin typeface="Helvetica" pitchFamily="2" charset="0"/>
                <a:ea typeface="Libre Franklin"/>
                <a:cs typeface="Libre Franklin"/>
                <a:sym typeface="Libre Franklin"/>
              </a:rPr>
              <a:t>– NODE JS , EXPRESS JS, EJS, MORGAN, MYSQL/ , BODY-PARSER.</a:t>
            </a:r>
          </a:p>
          <a:p>
            <a:pPr marR="0" lvl="0" algn="l" rtl="0">
              <a:lnSpc>
                <a:spcPct val="100000"/>
              </a:lnSpc>
              <a:spcBef>
                <a:spcPts val="1000"/>
              </a:spcBef>
              <a:spcAft>
                <a:spcPts val="0"/>
              </a:spcAft>
              <a:buClr>
                <a:schemeClr val="dk1"/>
              </a:buClr>
              <a:buSzPts val="1600"/>
            </a:pPr>
            <a:endParaRPr lang="en-US" sz="1600" b="0" i="0" dirty="0">
              <a:solidFill>
                <a:schemeClr val="dk1"/>
              </a:solidFill>
              <a:latin typeface="Helvetica" pitchFamily="2" charset="0"/>
              <a:ea typeface="Libre Franklin"/>
              <a:cs typeface="Libre Franklin"/>
              <a:sym typeface="Libre Franklin"/>
            </a:endParaRPr>
          </a:p>
          <a:p>
            <a:pPr marR="0" lvl="0" algn="l" rtl="0">
              <a:lnSpc>
                <a:spcPct val="100000"/>
              </a:lnSpc>
              <a:spcBef>
                <a:spcPts val="1000"/>
              </a:spcBef>
              <a:spcAft>
                <a:spcPts val="0"/>
              </a:spcAft>
              <a:buClr>
                <a:schemeClr val="dk1"/>
              </a:buClr>
              <a:buSzPts val="1600"/>
            </a:pPr>
            <a:r>
              <a:rPr lang="en-US" sz="1600" b="1" u="sng" dirty="0">
                <a:solidFill>
                  <a:schemeClr val="dk1"/>
                </a:solidFill>
                <a:latin typeface="Helvetica" pitchFamily="2" charset="0"/>
                <a:sym typeface="Libre Franklin"/>
              </a:rPr>
              <a:t>FRONTEND</a:t>
            </a:r>
            <a:r>
              <a:rPr lang="en-US" sz="1600" dirty="0">
                <a:solidFill>
                  <a:schemeClr val="dk1"/>
                </a:solidFill>
                <a:latin typeface="Helvetica" pitchFamily="2" charset="0"/>
                <a:sym typeface="Libre Franklin"/>
              </a:rPr>
              <a:t>-</a:t>
            </a:r>
            <a:r>
              <a:rPr lang="en-US" sz="1600" dirty="0">
                <a:latin typeface="Helvetica" pitchFamily="2" charset="0"/>
              </a:rPr>
              <a:t>  HTML ,CSS ,BOOTSTRAP.</a:t>
            </a:r>
          </a:p>
          <a:p>
            <a:pPr marR="0" lvl="0" algn="l" rtl="0">
              <a:lnSpc>
                <a:spcPct val="100000"/>
              </a:lnSpc>
              <a:spcBef>
                <a:spcPts val="1000"/>
              </a:spcBef>
              <a:spcAft>
                <a:spcPts val="0"/>
              </a:spcAft>
              <a:buClr>
                <a:schemeClr val="dk1"/>
              </a:buClr>
              <a:buSzPts val="1600"/>
            </a:pPr>
            <a:r>
              <a:rPr lang="en-US" sz="1600" b="1" u="sng" dirty="0">
                <a:latin typeface="Helvetica" pitchFamily="2" charset="0"/>
              </a:rPr>
              <a:t>AI CHATBOT</a:t>
            </a:r>
            <a:r>
              <a:rPr lang="en-US" sz="1600" dirty="0">
                <a:latin typeface="Helvetica" pitchFamily="2" charset="0"/>
              </a:rPr>
              <a:t>- IBM Watson  </a:t>
            </a:r>
          </a:p>
          <a:p>
            <a:pPr marR="0" lvl="0" algn="l" rtl="0">
              <a:lnSpc>
                <a:spcPct val="100000"/>
              </a:lnSpc>
              <a:spcBef>
                <a:spcPts val="1000"/>
              </a:spcBef>
              <a:spcAft>
                <a:spcPts val="0"/>
              </a:spcAft>
              <a:buClr>
                <a:schemeClr val="dk1"/>
              </a:buClr>
              <a:buSzPts val="1600"/>
            </a:pPr>
            <a:r>
              <a:rPr lang="en-US" sz="1600" dirty="0">
                <a:latin typeface="Helvetica" pitchFamily="2" charset="0"/>
              </a:rPr>
              <a:t>                           </a:t>
            </a: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lang="en-US" sz="1600" dirty="0">
              <a:latin typeface="Helvetica" pitchFamily="2" charset="0"/>
            </a:endParaRPr>
          </a:p>
          <a:p>
            <a:pPr marR="0" lvl="0" algn="l" rtl="0">
              <a:lnSpc>
                <a:spcPct val="100000"/>
              </a:lnSpc>
              <a:spcBef>
                <a:spcPts val="1000"/>
              </a:spcBef>
              <a:spcAft>
                <a:spcPts val="0"/>
              </a:spcAft>
              <a:buClr>
                <a:schemeClr val="dk1"/>
              </a:buClr>
              <a:buSzPts val="1600"/>
            </a:pPr>
            <a:endParaRPr sz="1600" dirty="0">
              <a:latin typeface="Helvetica" pitchFamily="2"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Helvetica" pitchFamily="2" charset="0"/>
              <a:ea typeface="Libre Franklin"/>
              <a:cs typeface="Libre Franklin"/>
              <a:sym typeface="Libre Franklin"/>
            </a:endParaRPr>
          </a:p>
        </p:txBody>
      </p:sp>
      <p:pic>
        <p:nvPicPr>
          <p:cNvPr id="8" name="Picture 7">
            <a:extLst>
              <a:ext uri="{FF2B5EF4-FFF2-40B4-BE49-F238E27FC236}">
                <a16:creationId xmlns:a16="http://schemas.microsoft.com/office/drawing/2014/main" id="{3ADF6D78-514C-76F4-7014-F60F81E91FF6}"/>
              </a:ext>
            </a:extLst>
          </p:cNvPr>
          <p:cNvPicPr>
            <a:picLocks noChangeAspect="1"/>
          </p:cNvPicPr>
          <p:nvPr/>
        </p:nvPicPr>
        <p:blipFill>
          <a:blip r:embed="rId3"/>
          <a:stretch>
            <a:fillRect/>
          </a:stretch>
        </p:blipFill>
        <p:spPr>
          <a:xfrm>
            <a:off x="7378575" y="0"/>
            <a:ext cx="4813425" cy="2411726"/>
          </a:xfrm>
          <a:prstGeom prst="rect">
            <a:avLst/>
          </a:prstGeom>
        </p:spPr>
      </p:pic>
      <p:pic>
        <p:nvPicPr>
          <p:cNvPr id="9" name="Picture 8">
            <a:extLst>
              <a:ext uri="{FF2B5EF4-FFF2-40B4-BE49-F238E27FC236}">
                <a16:creationId xmlns:a16="http://schemas.microsoft.com/office/drawing/2014/main" id="{03F5D5E8-7921-A7E5-01DE-9D00F7679BCC}"/>
              </a:ext>
            </a:extLst>
          </p:cNvPr>
          <p:cNvPicPr>
            <a:picLocks noChangeAspect="1"/>
          </p:cNvPicPr>
          <p:nvPr/>
        </p:nvPicPr>
        <p:blipFill rotWithShape="1">
          <a:blip r:embed="rId4"/>
          <a:srcRect b="50045"/>
          <a:stretch/>
        </p:blipFill>
        <p:spPr>
          <a:xfrm>
            <a:off x="7378575" y="2421998"/>
            <a:ext cx="4813422" cy="12047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Helvetica" pitchFamily="2" charset="0"/>
              </a:rPr>
              <a:t>Idea/Approach Details</a:t>
            </a:r>
            <a:endParaRPr dirty="0">
              <a:latin typeface="Helvetica" pitchFamily="2" charset="0"/>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latin typeface="Helvetica" pitchFamily="2" charset="0"/>
              </a:rPr>
              <a:t>Describe your Use Cases here</a:t>
            </a:r>
            <a:endParaRPr dirty="0">
              <a:latin typeface="Helvetica" pitchFamily="2" charset="0"/>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IN" b="0" i="0" dirty="0">
                <a:solidFill>
                  <a:srgbClr val="374151"/>
                </a:solidFill>
                <a:effectLst/>
                <a:latin typeface="Söhne"/>
              </a:rPr>
              <a:t>Imagine a platform where lawyers manage their profiles effortlessly, while clients find the perfect legal expert through advanced search filters. Clients can communicate directly with lawyers for inquiries and consultations. Additionally, our AI </a:t>
            </a:r>
            <a:r>
              <a:rPr lang="en-IN" b="0" i="0" dirty="0" err="1">
                <a:solidFill>
                  <a:srgbClr val="374151"/>
                </a:solidFill>
                <a:effectLst/>
                <a:latin typeface="Söhne"/>
              </a:rPr>
              <a:t>ChatBot</a:t>
            </a:r>
            <a:r>
              <a:rPr lang="en-IN" b="0" i="0" dirty="0">
                <a:solidFill>
                  <a:srgbClr val="374151"/>
                </a:solidFill>
                <a:effectLst/>
                <a:latin typeface="Söhne"/>
              </a:rPr>
              <a:t> assists users, providing guidance and answers to legal questions free of charge. It's a comprehensive legal ecosystem that simplifies the attorney-client connection and enhances access to legal expertise.</a:t>
            </a:r>
            <a:endParaRPr dirty="0">
              <a:latin typeface="Helvetica" pitchFamily="2"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128042"/>
            <a:ext cx="5329561"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Helvetica" pitchFamily="2" charset="0"/>
                <a:ea typeface="Franklin Gothic"/>
                <a:cs typeface="Franklin Gothic"/>
                <a:sym typeface="Franklin Gothic"/>
              </a:rPr>
              <a:t>Describe your Dependencies / Show stopper here</a:t>
            </a:r>
            <a:endParaRPr dirty="0">
              <a:latin typeface="Helvetica" pitchFamily="2" charset="0"/>
            </a:endParaRPr>
          </a:p>
        </p:txBody>
      </p:sp>
      <p:sp>
        <p:nvSpPr>
          <p:cNvPr id="232" name="Google Shape;232;p3"/>
          <p:cNvSpPr txBox="1"/>
          <p:nvPr/>
        </p:nvSpPr>
        <p:spPr>
          <a:xfrm>
            <a:off x="6248399" y="2517838"/>
            <a:ext cx="4838701" cy="42010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r>
              <a:rPr lang="en-IN" sz="1300" b="0" i="0" dirty="0">
                <a:solidFill>
                  <a:srgbClr val="374151"/>
                </a:solidFill>
                <a:effectLst/>
                <a:latin typeface="Helvetica" pitchFamily="2" charset="0"/>
              </a:rPr>
              <a:t>Our system relies on several key dependencies, including a stable and secure web hosting infrastructure, a robust database management system to store lawyer profiles and client data, and a reliable internet connection for seamless communication between clients and lawyers.</a:t>
            </a:r>
          </a:p>
          <a:p>
            <a:pPr algn="l"/>
            <a:r>
              <a:rPr lang="en-IN" sz="1300" b="0" i="0" dirty="0">
                <a:solidFill>
                  <a:srgbClr val="374151"/>
                </a:solidFill>
                <a:effectLst/>
                <a:latin typeface="Helvetica" pitchFamily="2" charset="0"/>
              </a:rPr>
              <a:t>One critical dependency is the AI </a:t>
            </a:r>
            <a:r>
              <a:rPr lang="en-IN" sz="1300" b="0" i="0" dirty="0" err="1">
                <a:solidFill>
                  <a:srgbClr val="374151"/>
                </a:solidFill>
                <a:effectLst/>
                <a:latin typeface="Helvetica" pitchFamily="2" charset="0"/>
              </a:rPr>
              <a:t>ChatBot</a:t>
            </a:r>
            <a:r>
              <a:rPr lang="en-IN" sz="1300" b="0" i="0" dirty="0">
                <a:solidFill>
                  <a:srgbClr val="374151"/>
                </a:solidFill>
                <a:effectLst/>
                <a:latin typeface="Helvetica" pitchFamily="2" charset="0"/>
              </a:rPr>
              <a:t>, which plays a crucial role in assisting users with low-level legal questions and queries. It must have access to a comprehensive and up-to-date legal knowledge base. The </a:t>
            </a:r>
            <a:r>
              <a:rPr lang="en-IN" sz="1300" b="0" i="0" dirty="0" err="1">
                <a:solidFill>
                  <a:srgbClr val="374151"/>
                </a:solidFill>
                <a:effectLst/>
                <a:latin typeface="Helvetica" pitchFamily="2" charset="0"/>
              </a:rPr>
              <a:t>ChatBot</a:t>
            </a:r>
            <a:r>
              <a:rPr lang="en-IN" sz="1300" b="0" i="0" dirty="0">
                <a:solidFill>
                  <a:srgbClr val="374151"/>
                </a:solidFill>
                <a:effectLst/>
                <a:latin typeface="Helvetica" pitchFamily="2" charset="0"/>
              </a:rPr>
              <a:t> can be integrated with an AI engine that constantly updates its legal information, ensuring it provides accurate and relevant responses to users' inquiries.</a:t>
            </a:r>
          </a:p>
          <a:p>
            <a:pPr algn="l"/>
            <a:r>
              <a:rPr lang="en-IN" sz="1300" b="0" i="0" dirty="0">
                <a:solidFill>
                  <a:srgbClr val="374151"/>
                </a:solidFill>
                <a:effectLst/>
                <a:latin typeface="Helvetica" pitchFamily="2" charset="0"/>
              </a:rPr>
              <a:t>The </a:t>
            </a:r>
            <a:r>
              <a:rPr lang="en-IN" sz="1300" b="0" i="0" dirty="0" err="1">
                <a:solidFill>
                  <a:srgbClr val="374151"/>
                </a:solidFill>
                <a:effectLst/>
                <a:latin typeface="Helvetica" pitchFamily="2" charset="0"/>
              </a:rPr>
              <a:t>ChatBot</a:t>
            </a:r>
            <a:r>
              <a:rPr lang="en-IN" sz="1300" b="0" i="0" dirty="0">
                <a:solidFill>
                  <a:srgbClr val="374151"/>
                </a:solidFill>
                <a:effectLst/>
                <a:latin typeface="Helvetica" pitchFamily="2" charset="0"/>
              </a:rPr>
              <a:t> is designed to help users with common legal queries, offering information, guidance, and solutions for simple legal issues. It can assist in understanding legal terminology, explaining basic legal processes, and even directing users to the appropriate lawyer profiles for more specialized assistance. This functionality not only enhances the user experience but also acts as a valuable resource, potentially reducing the workload on human lawyers for routine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Helvetica" pitchFamily="2" charset="0"/>
              </a:rPr>
              <a:t>Team Member Details </a:t>
            </a:r>
            <a:endParaRPr dirty="0">
              <a:latin typeface="Helvetica" pitchFamily="2" charset="0"/>
            </a:endParaRPr>
          </a:p>
        </p:txBody>
      </p:sp>
      <p:sp>
        <p:nvSpPr>
          <p:cNvPr id="238" name="Google Shape;238;p4"/>
          <p:cNvSpPr txBox="1">
            <a:spLocks noGrp="1"/>
          </p:cNvSpPr>
          <p:nvPr>
            <p:ph type="body" idx="1"/>
          </p:nvPr>
        </p:nvSpPr>
        <p:spPr>
          <a:xfrm>
            <a:off x="964023" y="2168165"/>
            <a:ext cx="11145119" cy="420435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Helvetica" pitchFamily="2" charset="0"/>
              </a:rPr>
              <a:t>Team Leader Name: Type Your Name Here : YASH DHINGRA</a:t>
            </a:r>
            <a:endParaRPr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endParaRPr dirty="0">
              <a:latin typeface="Helvetica"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1 Name: Type Your Name Here: ISHA SINGH</a:t>
            </a:r>
            <a:endParaRPr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endParaRPr dirty="0">
              <a:latin typeface="Helvetica"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2 Name: Type Your Name Here: SHANTANU RAI</a:t>
            </a:r>
            <a:endParaRPr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):BTECH			Stream (ECE, CSE </a:t>
            </a:r>
            <a:r>
              <a:rPr lang="en-US" sz="1200" dirty="0" err="1">
                <a:latin typeface="Helvetica" pitchFamily="2" charset="0"/>
              </a:rPr>
              <a:t>etc</a:t>
            </a:r>
            <a:r>
              <a:rPr lang="en-US" sz="1200" dirty="0">
                <a:latin typeface="Helvetica" pitchFamily="2" charset="0"/>
              </a:rPr>
              <a:t>):	CSE		Year (I,II,III,IV): II</a:t>
            </a:r>
            <a:endParaRPr dirty="0">
              <a:latin typeface="Helvetica"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3 Name: Type Your Name Here: SHIV PANDEY</a:t>
            </a:r>
            <a:endParaRPr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endParaRPr dirty="0">
              <a:latin typeface="Helvetica"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4 Name: Type Your Name Here: PRAKRITI YADAV</a:t>
            </a:r>
            <a:endParaRPr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endParaRPr dirty="0">
              <a:latin typeface="Helvetica"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5 Name: Type Your Name Here: SHASHANT BHAT</a:t>
            </a:r>
            <a:endParaRPr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endParaRPr dirty="0">
              <a:latin typeface="Helvetica" pitchFamily="2" charset="0"/>
            </a:endParaRPr>
          </a:p>
          <a:p>
            <a:pPr marL="0" lvl="0" indent="0" algn="l" rtl="0">
              <a:lnSpc>
                <a:spcPct val="90000"/>
              </a:lnSpc>
              <a:spcBef>
                <a:spcPts val="1000"/>
              </a:spcBef>
              <a:spcAft>
                <a:spcPts val="0"/>
              </a:spcAft>
              <a:buClr>
                <a:srgbClr val="804160"/>
              </a:buClr>
              <a:buSzPts val="1200"/>
              <a:buNone/>
            </a:pPr>
            <a:r>
              <a:rPr lang="en-US" sz="1200" dirty="0">
                <a:latin typeface="Helvetica" pitchFamily="2" charset="0"/>
              </a:rPr>
              <a:t>		 	</a:t>
            </a:r>
            <a:endParaRPr dirty="0">
              <a:latin typeface="Helvetica" pitchFamily="2"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814</Words>
  <Application>Microsoft Macintosh PowerPoint</Application>
  <PresentationFormat>Widescreen</PresentationFormat>
  <Paragraphs>57</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Helvetica</vt:lpstr>
      <vt:lpstr>Franklin Gothic</vt:lpstr>
      <vt:lpstr>Söhne</vt:lpstr>
      <vt:lpstr>Libre Franklin</vt:lpstr>
      <vt:lpstr>Calibri</vt:lpstr>
      <vt:lpstr>Noto Sans Symbols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Yash Dhingra</cp:lastModifiedBy>
  <cp:revision>6</cp:revision>
  <dcterms:created xsi:type="dcterms:W3CDTF">2022-02-11T07:14:46Z</dcterms:created>
  <dcterms:modified xsi:type="dcterms:W3CDTF">2023-10-30T15:11:18Z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