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embeddedFontLst>
    <p:embeddedFont>
      <p:font typeface="Calibri" panose="020F0502020204030204" pitchFamily="34" charset="0"/>
      <p:regular r:id="rId8"/>
      <p:bold r:id="rId9"/>
      <p:italic r:id="rId10"/>
      <p:boldItalic r:id="rId11"/>
    </p:embeddedFont>
    <p:embeddedFont>
      <p:font typeface="Franklin Gothic" panose="020B0603020102020204" pitchFamily="34" charset="0"/>
      <p:regular r:id="rId12"/>
      <p:bold r:id="rId13"/>
      <p:italic r:id="rId14"/>
      <p:boldItalic r:id="rId15"/>
    </p:embeddedFont>
    <p:embeddedFont>
      <p:font typeface="Franklin Gothic Medium" panose="020B0603020102020204" pitchFamily="34" charset="0"/>
      <p:regular r:id="rId16"/>
      <p:italic r:id="rId17"/>
    </p:embeddedFont>
    <p:embeddedFont>
      <p:font typeface="Libre Franklin" pitchFamily="2" charset="77"/>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662"/>
  </p:normalViewPr>
  <p:slideViewPr>
    <p:cSldViewPr snapToGrid="0">
      <p:cViewPr varScale="1">
        <p:scale>
          <a:sx n="153" d="100"/>
          <a:sy n="153" d="100"/>
        </p:scale>
        <p:origin x="8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presProps" Target="presProp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t>Basic Details of the Team and Problem Statement</a:t>
            </a:r>
            <a:endParaRPr/>
          </a:p>
        </p:txBody>
      </p:sp>
      <p:sp>
        <p:nvSpPr>
          <p:cNvPr id="211" name="Google Shape;211;p1"/>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sz="1400" dirty="0">
                <a:latin typeface="Franklin Gothic Medium" panose="020B0603020102020204" pitchFamily="34" charset="0"/>
                <a:ea typeface="Franklin Gothic"/>
                <a:cs typeface="Franklin Gothic"/>
                <a:sym typeface="Franklin Gothic"/>
              </a:rPr>
              <a:t>Ministry/Organization Name/Student Innovation: </a:t>
            </a:r>
          </a:p>
          <a:p>
            <a:pPr marL="0" lvl="0" indent="0" algn="l" rtl="0">
              <a:lnSpc>
                <a:spcPct val="90000"/>
              </a:lnSpc>
              <a:spcBef>
                <a:spcPts val="0"/>
              </a:spcBef>
              <a:spcAft>
                <a:spcPts val="0"/>
              </a:spcAft>
              <a:buClr>
                <a:schemeClr val="lt2"/>
              </a:buClr>
              <a:buSzPts val="1800"/>
              <a:buNone/>
            </a:pPr>
            <a:r>
              <a:rPr lang="en-US" sz="1400" dirty="0">
                <a:solidFill>
                  <a:schemeClr val="tx1"/>
                </a:solidFill>
                <a:latin typeface="Franklin Gothic Medium" panose="020B0603020102020204" pitchFamily="34" charset="0"/>
                <a:ea typeface="Franklin Gothic"/>
                <a:cs typeface="Franklin Gothic"/>
                <a:sym typeface="Franklin Gothic"/>
              </a:rPr>
              <a:t>MINISTRY OF LAW AND JUSTICE</a:t>
            </a:r>
            <a:endParaRPr lang="en-US" sz="1400" dirty="0">
              <a:solidFill>
                <a:schemeClr val="tx1"/>
              </a:solidFill>
              <a:latin typeface="Franklin Gothic Medium" panose="020B0603020102020204" pitchFamily="34" charset="0"/>
            </a:endParaRPr>
          </a:p>
          <a:p>
            <a:pPr marL="0" lvl="0" indent="0" algn="l" rtl="0">
              <a:lnSpc>
                <a:spcPct val="90000"/>
              </a:lnSpc>
              <a:spcBef>
                <a:spcPts val="1000"/>
              </a:spcBef>
              <a:spcAft>
                <a:spcPts val="0"/>
              </a:spcAft>
              <a:buClr>
                <a:schemeClr val="lt2"/>
              </a:buClr>
              <a:buSzPts val="1800"/>
              <a:buNone/>
            </a:pPr>
            <a:endParaRPr lang="en-US" sz="1400" dirty="0">
              <a:latin typeface="Franklin Gothic Medium" panose="020B0603020102020204" pitchFamily="34" charset="0"/>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sz="1400" dirty="0">
                <a:latin typeface="Franklin Gothic Medium" panose="020B0603020102020204" pitchFamily="34" charset="0"/>
                <a:ea typeface="Franklin Gothic"/>
                <a:cs typeface="Franklin Gothic"/>
                <a:sym typeface="Franklin Gothic"/>
              </a:rPr>
              <a:t>PS Code: </a:t>
            </a:r>
            <a:r>
              <a:rPr lang="en-US" sz="1400" dirty="0">
                <a:solidFill>
                  <a:schemeClr val="tx1"/>
                </a:solidFill>
                <a:latin typeface="Franklin Gothic Medium" panose="020B0603020102020204" pitchFamily="34" charset="0"/>
                <a:ea typeface="Franklin Gothic"/>
                <a:cs typeface="Franklin Gothic"/>
                <a:sym typeface="Franklin Gothic"/>
              </a:rPr>
              <a:t>SIH1286</a:t>
            </a:r>
            <a:endParaRPr lang="en-US" sz="1400" dirty="0">
              <a:solidFill>
                <a:schemeClr val="tx1"/>
              </a:solidFill>
              <a:latin typeface="Franklin Gothic Medium" panose="020B0603020102020204" pitchFamily="34" charset="0"/>
            </a:endParaRPr>
          </a:p>
          <a:p>
            <a:pPr marL="0" lvl="0" indent="0" algn="l" rtl="0">
              <a:lnSpc>
                <a:spcPct val="90000"/>
              </a:lnSpc>
              <a:spcBef>
                <a:spcPts val="1000"/>
              </a:spcBef>
              <a:spcAft>
                <a:spcPts val="0"/>
              </a:spcAft>
              <a:buClr>
                <a:schemeClr val="lt2"/>
              </a:buClr>
              <a:buSzPts val="1800"/>
              <a:buNone/>
            </a:pPr>
            <a:r>
              <a:rPr lang="en-US" sz="1400" dirty="0">
                <a:latin typeface="Franklin Gothic Medium" panose="020B0603020102020204" pitchFamily="34" charset="0"/>
                <a:ea typeface="Franklin Gothic"/>
                <a:cs typeface="Franklin Gothic"/>
                <a:sym typeface="Franklin Gothic"/>
              </a:rPr>
              <a:t>   </a:t>
            </a:r>
            <a:br>
              <a:rPr lang="en-US" sz="1400" dirty="0">
                <a:latin typeface="Franklin Gothic Medium" panose="020B0603020102020204" pitchFamily="34" charset="0"/>
                <a:ea typeface="Franklin Gothic"/>
                <a:cs typeface="Franklin Gothic"/>
                <a:sym typeface="Franklin Gothic"/>
              </a:rPr>
            </a:br>
            <a:r>
              <a:rPr lang="en-US" sz="1400" dirty="0">
                <a:latin typeface="Franklin Gothic Medium" panose="020B0603020102020204" pitchFamily="34" charset="0"/>
                <a:ea typeface="Franklin Gothic"/>
                <a:cs typeface="Franklin Gothic"/>
                <a:sym typeface="Franklin Gothic"/>
              </a:rPr>
              <a:t>Problem Statement Title: </a:t>
            </a:r>
            <a:r>
              <a:rPr lang="en-US" sz="1400" b="1" i="0" dirty="0">
                <a:solidFill>
                  <a:schemeClr val="tx1"/>
                </a:solidFill>
                <a:effectLst/>
                <a:latin typeface="Franklin Gothic Medium" panose="020B0603020102020204" pitchFamily="34" charset="0"/>
              </a:rPr>
              <a:t>Incentives based Design for onboarding Legal Service Providers such as Advocates, Arbitrators, Mediators, Notaries, Document Writers, </a:t>
            </a:r>
            <a:r>
              <a:rPr lang="en-US" sz="1400" b="1" i="0" dirty="0" err="1">
                <a:solidFill>
                  <a:schemeClr val="tx1"/>
                </a:solidFill>
                <a:effectLst/>
                <a:latin typeface="Franklin Gothic Medium" panose="020B0603020102020204" pitchFamily="34" charset="0"/>
              </a:rPr>
              <a:t>etc</a:t>
            </a:r>
            <a:r>
              <a:rPr lang="en-US" sz="1400" b="1" i="0" dirty="0">
                <a:solidFill>
                  <a:schemeClr val="tx1"/>
                </a:solidFill>
                <a:effectLst/>
                <a:latin typeface="Franklin Gothic Medium" panose="020B0603020102020204" pitchFamily="34" charset="0"/>
              </a:rPr>
              <a:t> on </a:t>
            </a:r>
            <a:r>
              <a:rPr lang="en-US" sz="1400" b="1" i="0" dirty="0" err="1">
                <a:solidFill>
                  <a:schemeClr val="tx1"/>
                </a:solidFill>
                <a:effectLst/>
                <a:latin typeface="Franklin Gothic Medium" panose="020B0603020102020204" pitchFamily="34" charset="0"/>
              </a:rPr>
              <a:t>eMarket</a:t>
            </a:r>
            <a:r>
              <a:rPr lang="en-US" sz="1400" b="1" i="0" dirty="0">
                <a:solidFill>
                  <a:schemeClr val="tx1"/>
                </a:solidFill>
                <a:effectLst/>
                <a:latin typeface="Franklin Gothic Medium" panose="020B0603020102020204" pitchFamily="34" charset="0"/>
              </a:rPr>
              <a:t> Place for extending Legal Services to Citizens in India</a:t>
            </a:r>
            <a:endParaRPr lang="en-US" sz="1400" b="1" dirty="0">
              <a:solidFill>
                <a:schemeClr val="tx1"/>
              </a:solidFill>
              <a:latin typeface="Franklin Gothic Medium" panose="020B0603020102020204" pitchFamily="34" charset="0"/>
            </a:endParaRPr>
          </a:p>
          <a:p>
            <a:pPr marL="0" lvl="0" indent="0" algn="l" rtl="0">
              <a:lnSpc>
                <a:spcPct val="90000"/>
              </a:lnSpc>
              <a:spcBef>
                <a:spcPts val="1000"/>
              </a:spcBef>
              <a:spcAft>
                <a:spcPts val="0"/>
              </a:spcAft>
              <a:buClr>
                <a:schemeClr val="lt2"/>
              </a:buClr>
              <a:buSzPts val="1800"/>
              <a:buNone/>
            </a:pPr>
            <a:br>
              <a:rPr lang="en-US" sz="1400" dirty="0">
                <a:latin typeface="Franklin Gothic Medium" panose="020B0603020102020204" pitchFamily="34" charset="0"/>
                <a:ea typeface="Franklin Gothic"/>
                <a:cs typeface="Franklin Gothic"/>
                <a:sym typeface="Franklin Gothic"/>
              </a:rPr>
            </a:br>
            <a:r>
              <a:rPr lang="en-US" sz="1400" dirty="0">
                <a:latin typeface="Franklin Gothic Medium" panose="020B0603020102020204" pitchFamily="34" charset="0"/>
                <a:ea typeface="Franklin Gothic"/>
                <a:cs typeface="Franklin Gothic"/>
                <a:sym typeface="Franklin Gothic"/>
              </a:rPr>
              <a:t>Team Name: </a:t>
            </a:r>
            <a:r>
              <a:rPr lang="en-US" sz="1400" dirty="0" err="1">
                <a:solidFill>
                  <a:schemeClr val="tx1"/>
                </a:solidFill>
                <a:latin typeface="Franklin Gothic Medium" panose="020B0603020102020204" pitchFamily="34" charset="0"/>
                <a:ea typeface="Franklin Gothic"/>
                <a:cs typeface="Franklin Gothic"/>
                <a:sym typeface="Franklin Gothic"/>
              </a:rPr>
              <a:t>CashDaFlow</a:t>
            </a:r>
            <a:endParaRPr lang="en-US" sz="1400" dirty="0">
              <a:solidFill>
                <a:schemeClr val="tx1"/>
              </a:solidFill>
              <a:latin typeface="Franklin Gothic Medium" panose="020B0603020102020204" pitchFamily="34" charset="0"/>
            </a:endParaRPr>
          </a:p>
          <a:p>
            <a:pPr marL="0" lvl="0" indent="0" algn="l" rtl="0">
              <a:lnSpc>
                <a:spcPct val="90000"/>
              </a:lnSpc>
              <a:spcBef>
                <a:spcPts val="1000"/>
              </a:spcBef>
              <a:spcAft>
                <a:spcPts val="0"/>
              </a:spcAft>
              <a:buClr>
                <a:schemeClr val="lt2"/>
              </a:buClr>
              <a:buSzPts val="1800"/>
              <a:buNone/>
            </a:pPr>
            <a:br>
              <a:rPr lang="en-US" sz="1400" dirty="0">
                <a:latin typeface="Franklin Gothic Medium" panose="020B0603020102020204" pitchFamily="34" charset="0"/>
                <a:ea typeface="Franklin Gothic"/>
                <a:cs typeface="Franklin Gothic"/>
                <a:sym typeface="Franklin Gothic"/>
              </a:rPr>
            </a:br>
            <a:r>
              <a:rPr lang="en-US" sz="1400" dirty="0">
                <a:latin typeface="Franklin Gothic Medium" panose="020B0603020102020204" pitchFamily="34" charset="0"/>
                <a:ea typeface="Franklin Gothic"/>
                <a:cs typeface="Franklin Gothic"/>
                <a:sym typeface="Franklin Gothic"/>
              </a:rPr>
              <a:t>Team Leader Name: </a:t>
            </a:r>
            <a:r>
              <a:rPr lang="en-US" sz="1400" dirty="0">
                <a:solidFill>
                  <a:schemeClr val="tx1"/>
                </a:solidFill>
                <a:latin typeface="Franklin Gothic Medium" panose="020B0603020102020204" pitchFamily="34" charset="0"/>
                <a:ea typeface="Franklin Gothic"/>
                <a:cs typeface="Franklin Gothic"/>
                <a:sym typeface="Franklin Gothic"/>
              </a:rPr>
              <a:t>YASH DHINGRA</a:t>
            </a:r>
            <a:endParaRPr lang="en-US" sz="1400" dirty="0">
              <a:solidFill>
                <a:schemeClr val="tx1"/>
              </a:solidFill>
              <a:latin typeface="Franklin Gothic Medium" panose="020B0603020102020204" pitchFamily="34" charset="0"/>
            </a:endParaRPr>
          </a:p>
          <a:p>
            <a:pPr marL="0" lvl="0" indent="0" algn="l" rtl="0">
              <a:lnSpc>
                <a:spcPct val="90000"/>
              </a:lnSpc>
              <a:spcBef>
                <a:spcPts val="1000"/>
              </a:spcBef>
              <a:spcAft>
                <a:spcPts val="0"/>
              </a:spcAft>
              <a:buClr>
                <a:schemeClr val="lt2"/>
              </a:buClr>
              <a:buSzPts val="1800"/>
              <a:buNone/>
            </a:pPr>
            <a:br>
              <a:rPr lang="en-US" sz="1400" dirty="0">
                <a:latin typeface="Franklin Gothic Medium" panose="020B0603020102020204" pitchFamily="34" charset="0"/>
                <a:ea typeface="Franklin Gothic"/>
                <a:cs typeface="Franklin Gothic"/>
                <a:sym typeface="Franklin Gothic"/>
              </a:rPr>
            </a:br>
            <a:r>
              <a:rPr lang="en-US" sz="1400" dirty="0">
                <a:latin typeface="Franklin Gothic Medium" panose="020B0603020102020204" pitchFamily="34" charset="0"/>
                <a:ea typeface="Franklin Gothic"/>
                <a:cs typeface="Franklin Gothic"/>
                <a:sym typeface="Franklin Gothic"/>
              </a:rPr>
              <a:t>Institute Code (AISHE): </a:t>
            </a:r>
            <a:r>
              <a:rPr lang="en-US" sz="1400" b="1" i="0" dirty="0">
                <a:solidFill>
                  <a:schemeClr val="tx1"/>
                </a:solidFill>
                <a:effectLst/>
                <a:latin typeface="Franklin Gothic Medium" panose="020B0603020102020204" pitchFamily="34" charset="0"/>
              </a:rPr>
              <a:t>U-0522</a:t>
            </a:r>
            <a:endParaRPr lang="en-US" sz="1400" b="1" dirty="0">
              <a:solidFill>
                <a:schemeClr val="tx1"/>
              </a:solidFill>
              <a:latin typeface="Franklin Gothic Medium" panose="020B0603020102020204" pitchFamily="34" charset="0"/>
            </a:endParaRPr>
          </a:p>
          <a:p>
            <a:pPr marL="0" lvl="0" indent="0" algn="l" rtl="0">
              <a:lnSpc>
                <a:spcPct val="90000"/>
              </a:lnSpc>
              <a:spcBef>
                <a:spcPts val="1000"/>
              </a:spcBef>
              <a:spcAft>
                <a:spcPts val="0"/>
              </a:spcAft>
              <a:buClr>
                <a:schemeClr val="lt2"/>
              </a:buClr>
              <a:buSzPts val="1800"/>
              <a:buNone/>
            </a:pPr>
            <a:br>
              <a:rPr lang="en-US" sz="1400" dirty="0">
                <a:latin typeface="Franklin Gothic Medium" panose="020B0603020102020204" pitchFamily="34" charset="0"/>
                <a:ea typeface="Franklin Gothic"/>
                <a:cs typeface="Franklin Gothic"/>
                <a:sym typeface="Franklin Gothic"/>
              </a:rPr>
            </a:br>
            <a:r>
              <a:rPr lang="en-US" sz="1400" dirty="0">
                <a:latin typeface="Franklin Gothic Medium" panose="020B0603020102020204" pitchFamily="34" charset="0"/>
                <a:ea typeface="Franklin Gothic"/>
                <a:cs typeface="Franklin Gothic"/>
                <a:sym typeface="Franklin Gothic"/>
              </a:rPr>
              <a:t>Institute Name: </a:t>
            </a:r>
            <a:r>
              <a:rPr lang="en-US" sz="1400" dirty="0">
                <a:solidFill>
                  <a:schemeClr val="tx1"/>
                </a:solidFill>
                <a:latin typeface="Franklin Gothic Medium" panose="020B0603020102020204" pitchFamily="34" charset="0"/>
                <a:ea typeface="Franklin Gothic"/>
                <a:cs typeface="Franklin Gothic"/>
                <a:sym typeface="Franklin Gothic"/>
              </a:rPr>
              <a:t>JAYPEE INSTITUTE OF INFORMATION TECHNOLOGY,NOIDA </a:t>
            </a:r>
            <a:endParaRPr lang="en-US" sz="1400" dirty="0">
              <a:latin typeface="Franklin Gothic Medium" panose="020B0603020102020204" pitchFamily="34" charset="0"/>
            </a:endParaRPr>
          </a:p>
          <a:p>
            <a:pPr marL="0" lvl="0" indent="0" algn="l" rtl="0">
              <a:lnSpc>
                <a:spcPct val="90000"/>
              </a:lnSpc>
              <a:spcBef>
                <a:spcPts val="1000"/>
              </a:spcBef>
              <a:spcAft>
                <a:spcPts val="0"/>
              </a:spcAft>
              <a:buClr>
                <a:schemeClr val="lt2"/>
              </a:buClr>
              <a:buSzPts val="1800"/>
              <a:buNone/>
            </a:pPr>
            <a:endParaRPr lang="en-US" sz="1400" dirty="0">
              <a:latin typeface="Franklin Gothic Medium" panose="020B0603020102020204" pitchFamily="34" charset="0"/>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sz="1400" dirty="0">
                <a:latin typeface="Franklin Gothic Medium" panose="020B0603020102020204" pitchFamily="34" charset="0"/>
                <a:ea typeface="Franklin Gothic"/>
                <a:cs typeface="Franklin Gothic"/>
                <a:sym typeface="Franklin Gothic"/>
              </a:rPr>
              <a:t>Theme Name: </a:t>
            </a:r>
            <a:r>
              <a:rPr lang="en-US" sz="1400" dirty="0">
                <a:solidFill>
                  <a:schemeClr val="tx1"/>
                </a:solidFill>
                <a:latin typeface="Franklin Gothic Medium" panose="020B0603020102020204" pitchFamily="34" charset="0"/>
                <a:ea typeface="Franklin Gothic"/>
                <a:cs typeface="Franklin Gothic"/>
                <a:sym typeface="Franklin Gothic"/>
              </a:rPr>
              <a:t>Miscellaneous</a:t>
            </a:r>
          </a:p>
          <a:p>
            <a:pPr marL="0" lvl="0" indent="0" algn="l" rtl="0">
              <a:lnSpc>
                <a:spcPct val="90000"/>
              </a:lnSpc>
              <a:spcBef>
                <a:spcPts val="1000"/>
              </a:spcBef>
              <a:spcAft>
                <a:spcPts val="0"/>
              </a:spcAft>
              <a:buClr>
                <a:schemeClr val="lt2"/>
              </a:buClr>
              <a:buSzPts val="1800"/>
              <a:buNone/>
            </a:pPr>
            <a:endParaRPr lang="en-US" sz="1400" dirty="0">
              <a:latin typeface="Franklin Gothic Medium" panose="020B0603020102020204" pitchFamily="34" charset="0"/>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endParaRPr lang="en-US" sz="1400" dirty="0">
              <a:latin typeface="Franklin Gothic Medium" panose="020B0603020102020204" pitchFamily="34" charset="0"/>
            </a:endParaRPr>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3" name="Picture 2">
            <a:extLst>
              <a:ext uri="{FF2B5EF4-FFF2-40B4-BE49-F238E27FC236}">
                <a16:creationId xmlns:a16="http://schemas.microsoft.com/office/drawing/2014/main" id="{9E95B3D4-8AB3-9670-D2E6-321AA7D44D80}"/>
              </a:ext>
            </a:extLst>
          </p:cNvPr>
          <p:cNvPicPr>
            <a:picLocks noChangeAspect="1"/>
          </p:cNvPicPr>
          <p:nvPr/>
        </p:nvPicPr>
        <p:blipFill rotWithShape="1">
          <a:blip r:embed="rId3"/>
          <a:srcRect b="50045"/>
          <a:stretch/>
        </p:blipFill>
        <p:spPr>
          <a:xfrm>
            <a:off x="7378575" y="2421998"/>
            <a:ext cx="4813422" cy="1204779"/>
          </a:xfrm>
          <a:prstGeom prst="rect">
            <a:avLst/>
          </a:prstGeom>
        </p:spPr>
      </p:pic>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18" name="Google Shape;218;p2"/>
          <p:cNvSpPr txBox="1">
            <a:spLocks noGrp="1"/>
          </p:cNvSpPr>
          <p:nvPr>
            <p:ph type="body" idx="1"/>
          </p:nvPr>
        </p:nvSpPr>
        <p:spPr>
          <a:xfrm>
            <a:off x="971550" y="2289363"/>
            <a:ext cx="6024054" cy="2877441"/>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7CA655"/>
              </a:buClr>
              <a:buSzPts val="1800"/>
              <a:buFont typeface="Arial"/>
              <a:buNone/>
              <a:tabLst/>
              <a:defRPr/>
            </a:pPr>
            <a:r>
              <a:rPr kumimoji="0" lang="en-US" sz="1400" b="0" i="0" u="none" strike="noStrike" kern="0" cap="none" spc="0" normalizeH="0" baseline="0" noProof="0" dirty="0">
                <a:ln>
                  <a:noFill/>
                </a:ln>
                <a:solidFill>
                  <a:srgbClr val="7CA655"/>
                </a:solidFill>
                <a:effectLst/>
                <a:uLnTx/>
                <a:uFillTx/>
                <a:latin typeface="Helvetica" pitchFamily="2" charset="0"/>
                <a:ea typeface="Franklin Gothic"/>
                <a:cs typeface="Franklin Gothic"/>
                <a:sym typeface="Franklin Gothic"/>
              </a:rPr>
              <a:t>Describe your idea/Solution/Prototype here:</a:t>
            </a:r>
          </a:p>
          <a:p>
            <a:pPr marL="457200" marR="0" lvl="0" indent="-228600" algn="l" defTabSz="914400" rtl="0" eaLnBrk="1" fontAlgn="auto" latinLnBrk="0" hangingPunct="1">
              <a:lnSpc>
                <a:spcPct val="100000"/>
              </a:lnSpc>
              <a:spcBef>
                <a:spcPts val="1000"/>
              </a:spcBef>
              <a:spcAft>
                <a:spcPts val="0"/>
              </a:spcAft>
              <a:buClr>
                <a:srgbClr val="000000"/>
              </a:buClr>
              <a:buSzPts val="1600"/>
              <a:buFont typeface="Arial"/>
              <a:buNone/>
              <a:tabLst/>
              <a:defRPr/>
            </a:pPr>
            <a:r>
              <a:rPr kumimoji="0" lang="en-US" sz="1400" b="0" i="0" u="none" strike="noStrike" kern="0" cap="none" spc="0" normalizeH="0" baseline="0" noProof="0" dirty="0">
                <a:ln>
                  <a:noFill/>
                </a:ln>
                <a:solidFill>
                  <a:srgbClr val="1D1C1D"/>
                </a:solidFill>
                <a:effectLst/>
                <a:uLnTx/>
                <a:uFillTx/>
                <a:latin typeface="Helvetica" pitchFamily="2" charset="0"/>
                <a:sym typeface="Libre Franklin"/>
              </a:rPr>
              <a:t>1. Lawyer Profile Management: Lawyers can create and update their profiles with ease, providing accurate and up-to-date information about their practice.</a:t>
            </a:r>
          </a:p>
          <a:p>
            <a:pPr marL="457200" marR="0" lvl="0" indent="-228600" algn="l" defTabSz="914400" rtl="0" eaLnBrk="1" fontAlgn="auto" latinLnBrk="0" hangingPunct="1">
              <a:lnSpc>
                <a:spcPct val="100000"/>
              </a:lnSpc>
              <a:spcBef>
                <a:spcPts val="1000"/>
              </a:spcBef>
              <a:spcAft>
                <a:spcPts val="0"/>
              </a:spcAft>
              <a:buClr>
                <a:srgbClr val="000000"/>
              </a:buClr>
              <a:buSzPts val="1600"/>
              <a:buFont typeface="Arial"/>
              <a:buNone/>
              <a:tabLst/>
              <a:defRPr/>
            </a:pPr>
            <a:r>
              <a:rPr kumimoji="0" lang="en-US" sz="1400" b="0" i="0" u="none" strike="noStrike" kern="0" cap="none" spc="0" normalizeH="0" baseline="0" noProof="0" dirty="0">
                <a:ln>
                  <a:noFill/>
                </a:ln>
                <a:solidFill>
                  <a:srgbClr val="1D1C1D"/>
                </a:solidFill>
                <a:effectLst/>
                <a:uLnTx/>
                <a:uFillTx/>
                <a:latin typeface="Helvetica" pitchFamily="2" charset="0"/>
                <a:sym typeface="Libre Franklin"/>
              </a:rPr>
              <a:t>2. Client Search Functionality: Clients can search for lawyers using various filters, such as consultation fees, location, and specialization, ensuring they find the right legal professional for their needs.</a:t>
            </a:r>
          </a:p>
          <a:p>
            <a:pPr marL="457200" marR="0" lvl="0" indent="-228600" algn="l" defTabSz="914400" rtl="0" eaLnBrk="1" fontAlgn="auto" latinLnBrk="0" hangingPunct="1">
              <a:lnSpc>
                <a:spcPct val="100000"/>
              </a:lnSpc>
              <a:spcBef>
                <a:spcPts val="1000"/>
              </a:spcBef>
              <a:spcAft>
                <a:spcPts val="0"/>
              </a:spcAft>
              <a:buClr>
                <a:srgbClr val="000000"/>
              </a:buClr>
              <a:buSzPts val="1600"/>
              <a:buFont typeface="Arial"/>
              <a:buNone/>
              <a:tabLst/>
              <a:defRPr/>
            </a:pPr>
            <a:r>
              <a:rPr kumimoji="0" lang="en-US" sz="1400" b="0" i="0" u="none" strike="noStrike" kern="0" cap="none" spc="0" normalizeH="0" baseline="0" noProof="0" dirty="0">
                <a:ln>
                  <a:noFill/>
                </a:ln>
                <a:solidFill>
                  <a:srgbClr val="1D1C1D"/>
                </a:solidFill>
                <a:effectLst/>
                <a:uLnTx/>
                <a:uFillTx/>
                <a:latin typeface="Helvetica" pitchFamily="2" charset="0"/>
                <a:sym typeface="Libre Franklin"/>
              </a:rPr>
              <a:t>3. Efficient Communication: Clients can easily reach out to lawyers for consultations or inquiries directly through the platform.</a:t>
            </a:r>
          </a:p>
          <a:p>
            <a:pPr marL="457200" marR="0" lvl="0" indent="-228600" algn="l" defTabSz="914400" rtl="0" eaLnBrk="1" fontAlgn="auto" latinLnBrk="0" hangingPunct="1">
              <a:lnSpc>
                <a:spcPct val="100000"/>
              </a:lnSpc>
              <a:spcBef>
                <a:spcPts val="1000"/>
              </a:spcBef>
              <a:spcAft>
                <a:spcPts val="0"/>
              </a:spcAft>
              <a:buClr>
                <a:srgbClr val="000000"/>
              </a:buClr>
              <a:buSzPts val="1600"/>
              <a:buFont typeface="Arial"/>
              <a:buNone/>
              <a:tabLst/>
              <a:defRPr/>
            </a:pPr>
            <a:r>
              <a:rPr kumimoji="0" lang="en-US" sz="1400" b="0" i="0" u="none" strike="noStrike" kern="0" cap="none" spc="0" normalizeH="0" baseline="0" noProof="0" dirty="0">
                <a:ln>
                  <a:noFill/>
                </a:ln>
                <a:solidFill>
                  <a:srgbClr val="1D1C1D"/>
                </a:solidFill>
                <a:effectLst/>
                <a:uLnTx/>
                <a:uFillTx/>
                <a:latin typeface="Helvetica" pitchFamily="2" charset="0"/>
                <a:sym typeface="Libre Franklin"/>
              </a:rPr>
              <a:t>4. AI </a:t>
            </a:r>
            <a:r>
              <a:rPr kumimoji="0" lang="en-US" sz="1400" b="0" i="0" u="none" strike="noStrike" kern="0" cap="none" spc="0" normalizeH="0" baseline="0" noProof="0" dirty="0" err="1">
                <a:ln>
                  <a:noFill/>
                </a:ln>
                <a:solidFill>
                  <a:srgbClr val="1D1C1D"/>
                </a:solidFill>
                <a:effectLst/>
                <a:uLnTx/>
                <a:uFillTx/>
                <a:latin typeface="Helvetica" pitchFamily="2" charset="0"/>
                <a:sym typeface="Libre Franklin"/>
              </a:rPr>
              <a:t>ChatBot</a:t>
            </a:r>
            <a:r>
              <a:rPr kumimoji="0" lang="en-US" sz="1400" b="0" i="0" u="none" strike="noStrike" kern="0" cap="none" spc="0" normalizeH="0" baseline="0" noProof="0" dirty="0">
                <a:ln>
                  <a:noFill/>
                </a:ln>
                <a:solidFill>
                  <a:srgbClr val="1D1C1D"/>
                </a:solidFill>
                <a:effectLst/>
                <a:uLnTx/>
                <a:uFillTx/>
                <a:latin typeface="Helvetica" pitchFamily="2" charset="0"/>
                <a:sym typeface="Libre Franklin"/>
              </a:rPr>
              <a:t>: Our Site also offers an AI legal assistant which will be able to Guide the user along his/her problem free of charge.</a:t>
            </a:r>
          </a:p>
          <a:p>
            <a:pPr marL="457200" marR="0" lvl="0" indent="-228600" algn="l" defTabSz="914400" rtl="0" eaLnBrk="1" fontAlgn="auto" latinLnBrk="0" hangingPunct="1">
              <a:lnSpc>
                <a:spcPct val="100000"/>
              </a:lnSpc>
              <a:spcBef>
                <a:spcPts val="1000"/>
              </a:spcBef>
              <a:spcAft>
                <a:spcPts val="0"/>
              </a:spcAft>
              <a:buClr>
                <a:srgbClr val="000000"/>
              </a:buClr>
              <a:buSzPts val="1600"/>
              <a:buFont typeface="Arial"/>
              <a:buNone/>
              <a:tabLst/>
              <a:defRPr/>
            </a:pPr>
            <a:endParaRPr kumimoji="0" lang="en-US" sz="1400" b="0" i="0" u="none" strike="noStrike" kern="0" cap="none" spc="0" normalizeH="0" baseline="0" noProof="0" dirty="0">
              <a:ln>
                <a:noFill/>
              </a:ln>
              <a:solidFill>
                <a:srgbClr val="1D1C1D"/>
              </a:solidFill>
              <a:effectLst/>
              <a:uLnTx/>
              <a:uFillTx/>
              <a:latin typeface="Helvetica" pitchFamily="2" charset="0"/>
              <a:sym typeface="Libre Franklin"/>
            </a:endParaRPr>
          </a:p>
          <a:p>
            <a:pPr marL="0" marR="0" lvl="0" indent="0" algn="l" defTabSz="914400" rtl="0" eaLnBrk="1" fontAlgn="auto" latinLnBrk="0" hangingPunct="1">
              <a:lnSpc>
                <a:spcPct val="100000"/>
              </a:lnSpc>
              <a:spcBef>
                <a:spcPts val="0"/>
              </a:spcBef>
              <a:spcAft>
                <a:spcPts val="0"/>
              </a:spcAft>
              <a:buClr>
                <a:srgbClr val="7CA655"/>
              </a:buClr>
              <a:buSzPts val="1800"/>
              <a:buFont typeface="Arial"/>
              <a:buNone/>
              <a:tabLst/>
              <a:defRPr/>
            </a:pPr>
            <a:endParaRPr kumimoji="0" lang="en-US" sz="1400" b="0" i="0" u="none" strike="noStrike" kern="0" cap="none" spc="0" normalizeH="0" baseline="0" noProof="0" dirty="0">
              <a:ln>
                <a:noFill/>
              </a:ln>
              <a:solidFill>
                <a:srgbClr val="000000"/>
              </a:solidFill>
              <a:effectLst/>
              <a:uLnTx/>
              <a:uFillTx/>
              <a:latin typeface="Helvetica" pitchFamily="2" charset="0"/>
              <a:sym typeface="Libre Franklin"/>
            </a:endParaRPr>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sp>
        <p:nvSpPr>
          <p:cNvPr id="221" name="Google Shape;221;p2"/>
          <p:cNvSpPr txBox="1"/>
          <p:nvPr/>
        </p:nvSpPr>
        <p:spPr>
          <a:xfrm>
            <a:off x="7261438" y="3452403"/>
            <a:ext cx="4689138"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lt2"/>
                </a:solidFill>
                <a:latin typeface="Franklin Gothic"/>
                <a:ea typeface="Franklin Gothic"/>
                <a:cs typeface="Franklin Gothic"/>
                <a:sym typeface="Franklin Gothic"/>
              </a:rPr>
              <a:t>Simulated Image</a:t>
            </a:r>
          </a:p>
        </p:txBody>
      </p:sp>
      <p:sp>
        <p:nvSpPr>
          <p:cNvPr id="222" name="Google Shape;222;p2"/>
          <p:cNvSpPr txBox="1"/>
          <p:nvPr/>
        </p:nvSpPr>
        <p:spPr>
          <a:xfrm>
            <a:off x="7378575" y="3946737"/>
            <a:ext cx="4572001" cy="2440133"/>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b="0" i="0" dirty="0">
                <a:solidFill>
                  <a:schemeClr val="lt2"/>
                </a:solidFill>
                <a:latin typeface="Helvetica" pitchFamily="2" charset="0"/>
                <a:ea typeface="Franklin Gothic"/>
                <a:cs typeface="Franklin Gothic"/>
                <a:sym typeface="Franklin Gothic"/>
              </a:rPr>
              <a:t>Describe your Technology stack here</a:t>
            </a:r>
            <a:r>
              <a:rPr lang="en-US" b="0" i="0" dirty="0">
                <a:solidFill>
                  <a:schemeClr val="dk1"/>
                </a:solidFill>
                <a:latin typeface="Helvetica" pitchFamily="2" charset="0"/>
                <a:ea typeface="Libre Franklin"/>
                <a:cs typeface="Libre Franklin"/>
                <a:sym typeface="Libre Franklin"/>
              </a:rPr>
              <a:t>:</a:t>
            </a:r>
            <a:endParaRPr lang="en-US" dirty="0">
              <a:latin typeface="Helvetica" pitchFamily="2" charset="0"/>
            </a:endParaRPr>
          </a:p>
          <a:p>
            <a:pPr marR="0" lvl="0" algn="l" rtl="0">
              <a:lnSpc>
                <a:spcPct val="100000"/>
              </a:lnSpc>
              <a:spcBef>
                <a:spcPts val="1000"/>
              </a:spcBef>
              <a:spcAft>
                <a:spcPts val="0"/>
              </a:spcAft>
              <a:buClr>
                <a:schemeClr val="dk1"/>
              </a:buClr>
              <a:buSzPts val="1600"/>
            </a:pPr>
            <a:r>
              <a:rPr lang="en-US" b="0" i="0" dirty="0">
                <a:solidFill>
                  <a:schemeClr val="dk1"/>
                </a:solidFill>
                <a:latin typeface="Helvetica" pitchFamily="2" charset="0"/>
                <a:ea typeface="Libre Franklin"/>
                <a:cs typeface="Libre Franklin"/>
                <a:sym typeface="Libre Franklin"/>
              </a:rPr>
              <a:t> </a:t>
            </a:r>
            <a:r>
              <a:rPr lang="en-US" b="1" i="0" u="sng" dirty="0">
                <a:solidFill>
                  <a:schemeClr val="dk1"/>
                </a:solidFill>
                <a:latin typeface="Helvetica" pitchFamily="2" charset="0"/>
                <a:ea typeface="Libre Franklin"/>
                <a:cs typeface="Libre Franklin"/>
                <a:sym typeface="Libre Franklin"/>
              </a:rPr>
              <a:t>BACKEND </a:t>
            </a:r>
            <a:r>
              <a:rPr lang="en-US" b="0" i="0" dirty="0">
                <a:solidFill>
                  <a:schemeClr val="dk1"/>
                </a:solidFill>
                <a:latin typeface="Helvetica" pitchFamily="2" charset="0"/>
                <a:ea typeface="Libre Franklin"/>
                <a:cs typeface="Libre Franklin"/>
                <a:sym typeface="Libre Franklin"/>
              </a:rPr>
              <a:t>– NODE JS , EXPRESS JS, EJS, MORGAN, MYSQL/ , BODY-PARSER.</a:t>
            </a:r>
          </a:p>
          <a:p>
            <a:pPr marR="0" lvl="0" algn="l" rtl="0">
              <a:lnSpc>
                <a:spcPct val="100000"/>
              </a:lnSpc>
              <a:spcBef>
                <a:spcPts val="1000"/>
              </a:spcBef>
              <a:spcAft>
                <a:spcPts val="0"/>
              </a:spcAft>
              <a:buClr>
                <a:schemeClr val="dk1"/>
              </a:buClr>
              <a:buSzPts val="1600"/>
            </a:pPr>
            <a:endParaRPr lang="en-US" b="0" i="0" dirty="0">
              <a:solidFill>
                <a:schemeClr val="dk1"/>
              </a:solidFill>
              <a:latin typeface="Helvetica" pitchFamily="2" charset="0"/>
              <a:ea typeface="Libre Franklin"/>
              <a:cs typeface="Libre Franklin"/>
              <a:sym typeface="Libre Franklin"/>
            </a:endParaRPr>
          </a:p>
          <a:p>
            <a:pPr marR="0" lvl="0" algn="l" rtl="0">
              <a:lnSpc>
                <a:spcPct val="100000"/>
              </a:lnSpc>
              <a:spcBef>
                <a:spcPts val="1000"/>
              </a:spcBef>
              <a:spcAft>
                <a:spcPts val="0"/>
              </a:spcAft>
              <a:buClr>
                <a:schemeClr val="dk1"/>
              </a:buClr>
              <a:buSzPts val="1600"/>
            </a:pPr>
            <a:r>
              <a:rPr lang="en-US" b="1" u="sng" dirty="0">
                <a:solidFill>
                  <a:schemeClr val="dk1"/>
                </a:solidFill>
                <a:latin typeface="Helvetica" pitchFamily="2" charset="0"/>
                <a:sym typeface="Libre Franklin"/>
              </a:rPr>
              <a:t>FRONTEND</a:t>
            </a:r>
            <a:r>
              <a:rPr lang="en-US" dirty="0">
                <a:solidFill>
                  <a:schemeClr val="dk1"/>
                </a:solidFill>
                <a:latin typeface="Helvetica" pitchFamily="2" charset="0"/>
                <a:sym typeface="Libre Franklin"/>
              </a:rPr>
              <a:t>-</a:t>
            </a:r>
            <a:r>
              <a:rPr lang="en-US" dirty="0">
                <a:latin typeface="Helvetica" pitchFamily="2" charset="0"/>
              </a:rPr>
              <a:t>  HTML ,CSS ,BOOTSTRAP.</a:t>
            </a:r>
          </a:p>
          <a:p>
            <a:pPr marR="0" lvl="0" algn="l" rtl="0">
              <a:lnSpc>
                <a:spcPct val="100000"/>
              </a:lnSpc>
              <a:spcBef>
                <a:spcPts val="1000"/>
              </a:spcBef>
              <a:spcAft>
                <a:spcPts val="0"/>
              </a:spcAft>
              <a:buClr>
                <a:schemeClr val="dk1"/>
              </a:buClr>
              <a:buSzPts val="1600"/>
            </a:pPr>
            <a:r>
              <a:rPr lang="en-US" b="1" u="sng" dirty="0">
                <a:latin typeface="Helvetica" pitchFamily="2" charset="0"/>
              </a:rPr>
              <a:t>AI CHATBOT</a:t>
            </a:r>
            <a:r>
              <a:rPr lang="en-US" dirty="0">
                <a:latin typeface="Helvetica" pitchFamily="2" charset="0"/>
              </a:rPr>
              <a:t>- IBM Watson  </a:t>
            </a:r>
          </a:p>
          <a:p>
            <a:pPr marR="0" lvl="0" algn="l" rtl="0">
              <a:lnSpc>
                <a:spcPct val="100000"/>
              </a:lnSpc>
              <a:spcBef>
                <a:spcPts val="1000"/>
              </a:spcBef>
              <a:spcAft>
                <a:spcPts val="0"/>
              </a:spcAft>
              <a:buClr>
                <a:schemeClr val="dk1"/>
              </a:buClr>
              <a:buSzPts val="1600"/>
            </a:pPr>
            <a:r>
              <a:rPr lang="en-US" dirty="0">
                <a:latin typeface="Helvetica" pitchFamily="2" charset="0"/>
              </a:rPr>
              <a:t>                           </a:t>
            </a:r>
          </a:p>
          <a:p>
            <a:pPr marR="0" lvl="0" algn="l" rtl="0">
              <a:lnSpc>
                <a:spcPct val="100000"/>
              </a:lnSpc>
              <a:spcBef>
                <a:spcPts val="1000"/>
              </a:spcBef>
              <a:spcAft>
                <a:spcPts val="0"/>
              </a:spcAft>
              <a:buClr>
                <a:schemeClr val="dk1"/>
              </a:buClr>
              <a:buSzPts val="1600"/>
            </a:pPr>
            <a:endParaRPr lang="en-US" dirty="0">
              <a:latin typeface="Helvetica" pitchFamily="2" charset="0"/>
            </a:endParaRPr>
          </a:p>
          <a:p>
            <a:pPr marR="0" lvl="0" algn="l" rtl="0">
              <a:lnSpc>
                <a:spcPct val="100000"/>
              </a:lnSpc>
              <a:spcBef>
                <a:spcPts val="1000"/>
              </a:spcBef>
              <a:spcAft>
                <a:spcPts val="0"/>
              </a:spcAft>
              <a:buClr>
                <a:schemeClr val="dk1"/>
              </a:buClr>
              <a:buSzPts val="1600"/>
            </a:pPr>
            <a:endParaRPr lang="en-US" dirty="0">
              <a:latin typeface="Helvetica" pitchFamily="2" charset="0"/>
            </a:endParaRPr>
          </a:p>
          <a:p>
            <a:pPr marR="0" lvl="0" algn="l" rtl="0">
              <a:lnSpc>
                <a:spcPct val="100000"/>
              </a:lnSpc>
              <a:spcBef>
                <a:spcPts val="1000"/>
              </a:spcBef>
              <a:spcAft>
                <a:spcPts val="0"/>
              </a:spcAft>
              <a:buClr>
                <a:schemeClr val="dk1"/>
              </a:buClr>
              <a:buSzPts val="1600"/>
            </a:pPr>
            <a:endParaRPr lang="en-US" dirty="0">
              <a:latin typeface="Helvetica" pitchFamily="2" charset="0"/>
            </a:endParaRPr>
          </a:p>
          <a:p>
            <a:pPr marR="0" lvl="0" algn="l" rtl="0">
              <a:lnSpc>
                <a:spcPct val="100000"/>
              </a:lnSpc>
              <a:spcBef>
                <a:spcPts val="1000"/>
              </a:spcBef>
              <a:spcAft>
                <a:spcPts val="0"/>
              </a:spcAft>
              <a:buClr>
                <a:schemeClr val="dk1"/>
              </a:buClr>
              <a:buSzPts val="1600"/>
            </a:pPr>
            <a:endParaRPr lang="en-US" dirty="0">
              <a:latin typeface="Helvetica" pitchFamily="2" charset="0"/>
            </a:endParaRPr>
          </a:p>
          <a:p>
            <a:pPr marR="0" lvl="0" algn="l" rtl="0">
              <a:lnSpc>
                <a:spcPct val="100000"/>
              </a:lnSpc>
              <a:spcBef>
                <a:spcPts val="1000"/>
              </a:spcBef>
              <a:spcAft>
                <a:spcPts val="0"/>
              </a:spcAft>
              <a:buClr>
                <a:schemeClr val="dk1"/>
              </a:buClr>
              <a:buSzPts val="1600"/>
            </a:pPr>
            <a:endParaRPr lang="en-US" dirty="0">
              <a:latin typeface="Helvetica" pitchFamily="2" charset="0"/>
            </a:endParaRPr>
          </a:p>
          <a:p>
            <a:pPr marR="0" lvl="0" algn="l" rtl="0">
              <a:lnSpc>
                <a:spcPct val="100000"/>
              </a:lnSpc>
              <a:spcBef>
                <a:spcPts val="1000"/>
              </a:spcBef>
              <a:spcAft>
                <a:spcPts val="0"/>
              </a:spcAft>
              <a:buClr>
                <a:schemeClr val="dk1"/>
              </a:buClr>
              <a:buSzPts val="1600"/>
            </a:pPr>
            <a:endParaRPr lang="en-US" dirty="0">
              <a:latin typeface="Helvetica" pitchFamily="2" charset="0"/>
            </a:endParaRPr>
          </a:p>
          <a:p>
            <a:pPr marR="0" lvl="0" algn="l" rtl="0">
              <a:lnSpc>
                <a:spcPct val="100000"/>
              </a:lnSpc>
              <a:spcBef>
                <a:spcPts val="1000"/>
              </a:spcBef>
              <a:spcAft>
                <a:spcPts val="0"/>
              </a:spcAft>
              <a:buClr>
                <a:schemeClr val="dk1"/>
              </a:buClr>
              <a:buSzPts val="1600"/>
            </a:pPr>
            <a:endParaRPr lang="en-US" dirty="0">
              <a:latin typeface="Helvetica" pitchFamily="2" charset="0"/>
            </a:endParaRPr>
          </a:p>
          <a:p>
            <a:pPr marR="0" lvl="0" algn="l" rtl="0">
              <a:lnSpc>
                <a:spcPct val="100000"/>
              </a:lnSpc>
              <a:spcBef>
                <a:spcPts val="1000"/>
              </a:spcBef>
              <a:spcAft>
                <a:spcPts val="0"/>
              </a:spcAft>
              <a:buClr>
                <a:schemeClr val="dk1"/>
              </a:buClr>
              <a:buSzPts val="1600"/>
            </a:pPr>
            <a:endParaRPr lang="en-US" dirty="0">
              <a:latin typeface="Helvetica" pitchFamily="2" charset="0"/>
            </a:endParaRPr>
          </a:p>
          <a:p>
            <a:pPr marR="0" lvl="0" algn="l" rtl="0">
              <a:lnSpc>
                <a:spcPct val="100000"/>
              </a:lnSpc>
              <a:spcBef>
                <a:spcPts val="1000"/>
              </a:spcBef>
              <a:spcAft>
                <a:spcPts val="0"/>
              </a:spcAft>
              <a:buClr>
                <a:schemeClr val="dk1"/>
              </a:buClr>
              <a:buSzPts val="1600"/>
            </a:pPr>
            <a:endParaRPr lang="en-US" dirty="0">
              <a:latin typeface="Helvetica" pitchFamily="2" charset="0"/>
            </a:endParaRPr>
          </a:p>
          <a:p>
            <a:pPr marR="0" lvl="0" algn="l" rtl="0">
              <a:lnSpc>
                <a:spcPct val="100000"/>
              </a:lnSpc>
              <a:spcBef>
                <a:spcPts val="1000"/>
              </a:spcBef>
              <a:spcAft>
                <a:spcPts val="0"/>
              </a:spcAft>
              <a:buClr>
                <a:schemeClr val="dk1"/>
              </a:buClr>
              <a:buSzPts val="1600"/>
            </a:pPr>
            <a:endParaRPr lang="en-US" dirty="0">
              <a:latin typeface="Helvetica" pitchFamily="2" charset="0"/>
            </a:endParaRPr>
          </a:p>
          <a:p>
            <a:pPr marR="0" lvl="0" algn="l" rtl="0">
              <a:lnSpc>
                <a:spcPct val="100000"/>
              </a:lnSpc>
              <a:spcBef>
                <a:spcPts val="1000"/>
              </a:spcBef>
              <a:spcAft>
                <a:spcPts val="0"/>
              </a:spcAft>
              <a:buClr>
                <a:schemeClr val="dk1"/>
              </a:buClr>
              <a:buSzPts val="1600"/>
            </a:pPr>
            <a:endParaRPr lang="en-US" dirty="0">
              <a:latin typeface="Helvetica" pitchFamily="2" charset="0"/>
            </a:endParaRPr>
          </a:p>
          <a:p>
            <a:pPr marL="0" marR="0" lvl="0" indent="0" algn="l" rtl="0">
              <a:lnSpc>
                <a:spcPct val="100000"/>
              </a:lnSpc>
              <a:spcBef>
                <a:spcPts val="1000"/>
              </a:spcBef>
              <a:spcAft>
                <a:spcPts val="0"/>
              </a:spcAft>
              <a:buClr>
                <a:schemeClr val="dk1"/>
              </a:buClr>
              <a:buSzPts val="1600"/>
              <a:buFont typeface="Arial"/>
              <a:buNone/>
            </a:pPr>
            <a:endParaRPr lang="en-US" b="0" i="0" dirty="0">
              <a:solidFill>
                <a:schemeClr val="dk1"/>
              </a:solidFill>
              <a:latin typeface="Helvetica" pitchFamily="2" charset="0"/>
              <a:ea typeface="Libre Franklin"/>
              <a:cs typeface="Libre Franklin"/>
              <a:sym typeface="Libre Franklin"/>
            </a:endParaRPr>
          </a:p>
        </p:txBody>
      </p:sp>
      <p:pic>
        <p:nvPicPr>
          <p:cNvPr id="2" name="Picture 1">
            <a:extLst>
              <a:ext uri="{FF2B5EF4-FFF2-40B4-BE49-F238E27FC236}">
                <a16:creationId xmlns:a16="http://schemas.microsoft.com/office/drawing/2014/main" id="{3966D17F-8852-1303-D33D-09CEEFEAE6BB}"/>
              </a:ext>
            </a:extLst>
          </p:cNvPr>
          <p:cNvPicPr>
            <a:picLocks noChangeAspect="1"/>
          </p:cNvPicPr>
          <p:nvPr/>
        </p:nvPicPr>
        <p:blipFill>
          <a:blip r:embed="rId4"/>
          <a:stretch>
            <a:fillRect/>
          </a:stretch>
        </p:blipFill>
        <p:spPr>
          <a:xfrm>
            <a:off x="7378575" y="0"/>
            <a:ext cx="4813425" cy="241172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a:t>Describe your Use Cases here</a:t>
            </a:r>
            <a:endParaRPr/>
          </a:p>
        </p:txBody>
      </p:sp>
      <p:sp>
        <p:nvSpPr>
          <p:cNvPr id="229" name="Google Shape;229;p3"/>
          <p:cNvSpPr txBox="1">
            <a:spLocks noGrp="1"/>
          </p:cNvSpPr>
          <p:nvPr>
            <p:ph type="body" idx="1"/>
          </p:nvPr>
        </p:nvSpPr>
        <p:spPr>
          <a:xfrm>
            <a:off x="9524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pPr>
            <a:r>
              <a:rPr lang="en-IN" b="0" i="0" dirty="0">
                <a:solidFill>
                  <a:srgbClr val="374151"/>
                </a:solidFill>
                <a:effectLst/>
                <a:latin typeface="Söhne"/>
              </a:rPr>
              <a:t>Imagine a platform where lawyers manage their profiles effortlessly, while clients find the perfect legal expert through advanced search filters. Clients can communicate directly with lawyers for inquiries and consultations. Additionally, our AI </a:t>
            </a:r>
            <a:r>
              <a:rPr lang="en-IN" b="0" i="0" dirty="0" err="1">
                <a:solidFill>
                  <a:srgbClr val="374151"/>
                </a:solidFill>
                <a:effectLst/>
                <a:latin typeface="Söhne"/>
              </a:rPr>
              <a:t>ChatBot</a:t>
            </a:r>
            <a:r>
              <a:rPr lang="en-IN" b="0" i="0" dirty="0">
                <a:solidFill>
                  <a:srgbClr val="374151"/>
                </a:solidFill>
                <a:effectLst/>
                <a:latin typeface="Söhne"/>
              </a:rPr>
              <a:t> assists users, providing guidance and answers to legal questions free of charge. It's a comprehensive legal ecosystem that simplifies the attorney-client connection and enhances access to legal expertise.</a:t>
            </a:r>
            <a:endParaRPr lang="en-IN" dirty="0">
              <a:latin typeface="Helvetica" pitchFamily="2" charset="0"/>
            </a:endParaRPr>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a:p>
        </p:txBody>
      </p:sp>
      <p:sp>
        <p:nvSpPr>
          <p:cNvPr id="231" name="Google Shape;231;p3"/>
          <p:cNvSpPr txBox="1"/>
          <p:nvPr/>
        </p:nvSpPr>
        <p:spPr>
          <a:xfrm>
            <a:off x="6096000" y="228600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a:solidFill>
                  <a:schemeClr val="lt2"/>
                </a:solidFill>
                <a:latin typeface="Franklin Gothic"/>
                <a:ea typeface="Franklin Gothic"/>
                <a:cs typeface="Franklin Gothic"/>
                <a:sym typeface="Franklin Gothic"/>
              </a:rPr>
              <a:t>Describe your Dependencies / Show stopper here</a:t>
            </a:r>
            <a:endParaRPr/>
          </a:p>
        </p:txBody>
      </p:sp>
      <p:sp>
        <p:nvSpPr>
          <p:cNvPr id="232" name="Google Shape;232;p3"/>
          <p:cNvSpPr txBox="1"/>
          <p:nvPr/>
        </p:nvSpPr>
        <p:spPr>
          <a:xfrm>
            <a:off x="62483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l"/>
            <a:r>
              <a:rPr lang="en-IN" sz="1200" b="0" i="0" dirty="0">
                <a:solidFill>
                  <a:srgbClr val="374151"/>
                </a:solidFill>
                <a:effectLst/>
                <a:latin typeface="Helvetica" pitchFamily="2" charset="0"/>
              </a:rPr>
              <a:t>Our system relies on several key dependencies, including a stable and secure web hosting infrastructure, a robust database management system to store lawyer profiles and client data, and a reliable internet connection for seamless communication between clients and lawyers.</a:t>
            </a:r>
          </a:p>
          <a:p>
            <a:pPr algn="l"/>
            <a:r>
              <a:rPr lang="en-IN" sz="1200" b="0" i="0" dirty="0">
                <a:solidFill>
                  <a:srgbClr val="374151"/>
                </a:solidFill>
                <a:effectLst/>
                <a:latin typeface="Helvetica" pitchFamily="2" charset="0"/>
              </a:rPr>
              <a:t>One critical dependency is the AI </a:t>
            </a:r>
            <a:r>
              <a:rPr lang="en-IN" sz="1200" b="0" i="0" dirty="0" err="1">
                <a:solidFill>
                  <a:srgbClr val="374151"/>
                </a:solidFill>
                <a:effectLst/>
                <a:latin typeface="Helvetica" pitchFamily="2" charset="0"/>
              </a:rPr>
              <a:t>ChatBot</a:t>
            </a:r>
            <a:r>
              <a:rPr lang="en-IN" sz="1200" b="0" i="0" dirty="0">
                <a:solidFill>
                  <a:srgbClr val="374151"/>
                </a:solidFill>
                <a:effectLst/>
                <a:latin typeface="Helvetica" pitchFamily="2" charset="0"/>
              </a:rPr>
              <a:t>, which plays a crucial role in assisting users with low-level legal questions and queries. It must have access to a comprehensive and up-to-date legal knowledge base. The </a:t>
            </a:r>
            <a:r>
              <a:rPr lang="en-IN" sz="1200" b="0" i="0" dirty="0" err="1">
                <a:solidFill>
                  <a:srgbClr val="374151"/>
                </a:solidFill>
                <a:effectLst/>
                <a:latin typeface="Helvetica" pitchFamily="2" charset="0"/>
              </a:rPr>
              <a:t>ChatBot</a:t>
            </a:r>
            <a:r>
              <a:rPr lang="en-IN" sz="1200" b="0" i="0" dirty="0">
                <a:solidFill>
                  <a:srgbClr val="374151"/>
                </a:solidFill>
                <a:effectLst/>
                <a:latin typeface="Helvetica" pitchFamily="2" charset="0"/>
              </a:rPr>
              <a:t> can be integrated with an AI engine that constantly updates its legal information, ensuring it provides accurate and relevant responses to users' inquiries.</a:t>
            </a:r>
          </a:p>
          <a:p>
            <a:pPr algn="l"/>
            <a:r>
              <a:rPr lang="en-IN" sz="1200" b="0" i="0" dirty="0">
                <a:solidFill>
                  <a:srgbClr val="374151"/>
                </a:solidFill>
                <a:effectLst/>
                <a:latin typeface="Helvetica" pitchFamily="2" charset="0"/>
              </a:rPr>
              <a:t>The </a:t>
            </a:r>
            <a:r>
              <a:rPr lang="en-IN" sz="1200" b="0" i="0" dirty="0" err="1">
                <a:solidFill>
                  <a:srgbClr val="374151"/>
                </a:solidFill>
                <a:effectLst/>
                <a:latin typeface="Helvetica" pitchFamily="2" charset="0"/>
              </a:rPr>
              <a:t>ChatBot</a:t>
            </a:r>
            <a:r>
              <a:rPr lang="en-IN" sz="1200" b="0" i="0" dirty="0">
                <a:solidFill>
                  <a:srgbClr val="374151"/>
                </a:solidFill>
                <a:effectLst/>
                <a:latin typeface="Helvetica" pitchFamily="2" charset="0"/>
              </a:rPr>
              <a:t> is designed to help users with common legal queries, offering information, guidance, and solutions for simple legal issues. It can assist in understanding legal terminology, explaining basic legal processes, and even directing users to the appropriate lawyer profiles for more specialized assistance. This functionality not only enhances the user experience but also acts as a valuable resource, potentially reducing the workload on human lawyers for routine questions.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latin typeface="Helvetica" pitchFamily="2" charset="0"/>
              </a:rPr>
              <a:t>Team Leader Name: Type Your Name Here : YASH DHINGRA</a:t>
            </a:r>
            <a:endParaRPr lang="en-US" sz="1200" dirty="0">
              <a:latin typeface="Helvetica" pitchFamily="2" charset="0"/>
            </a:endParaRPr>
          </a:p>
          <a:p>
            <a:pPr marL="0" lvl="0" indent="0" algn="l" rtl="0">
              <a:lnSpc>
                <a:spcPct val="90000"/>
              </a:lnSpc>
              <a:spcBef>
                <a:spcPts val="1000"/>
              </a:spcBef>
              <a:spcAft>
                <a:spcPts val="0"/>
              </a:spcAft>
              <a:buClr>
                <a:schemeClr val="dk1"/>
              </a:buClr>
              <a:buSzPts val="1200"/>
              <a:buNone/>
            </a:pPr>
            <a:r>
              <a:rPr lang="en-US" sz="1200" dirty="0">
                <a:latin typeface="Helvetica" pitchFamily="2" charset="0"/>
              </a:rPr>
              <a:t>Branch (</a:t>
            </a:r>
            <a:r>
              <a:rPr lang="en-US" sz="1200" dirty="0" err="1">
                <a:latin typeface="Helvetica" pitchFamily="2" charset="0"/>
              </a:rPr>
              <a:t>Btech</a:t>
            </a:r>
            <a:r>
              <a:rPr lang="en-US" sz="1200" dirty="0">
                <a:latin typeface="Helvetica" pitchFamily="2" charset="0"/>
              </a:rPr>
              <a:t>/</a:t>
            </a:r>
            <a:r>
              <a:rPr lang="en-US" sz="1200" dirty="0" err="1">
                <a:latin typeface="Helvetica" pitchFamily="2" charset="0"/>
              </a:rPr>
              <a:t>Mtech</a:t>
            </a:r>
            <a:r>
              <a:rPr lang="en-US" sz="1200" dirty="0">
                <a:latin typeface="Helvetica" pitchFamily="2" charset="0"/>
              </a:rPr>
              <a:t>/PhD </a:t>
            </a:r>
            <a:r>
              <a:rPr lang="en-US" sz="1200" dirty="0" err="1">
                <a:latin typeface="Helvetica" pitchFamily="2" charset="0"/>
              </a:rPr>
              <a:t>etc</a:t>
            </a:r>
            <a:r>
              <a:rPr lang="en-US" sz="1200" dirty="0">
                <a:latin typeface="Helvetica" pitchFamily="2" charset="0"/>
              </a:rPr>
              <a:t>): BTECH		Stream (ECE, CSE </a:t>
            </a:r>
            <a:r>
              <a:rPr lang="en-US" sz="1200" dirty="0" err="1">
                <a:latin typeface="Helvetica" pitchFamily="2" charset="0"/>
              </a:rPr>
              <a:t>etc</a:t>
            </a:r>
            <a:r>
              <a:rPr lang="en-US" sz="1200" dirty="0">
                <a:latin typeface="Helvetica" pitchFamily="2" charset="0"/>
              </a:rPr>
              <a:t>):	CSE		Year (I,II,III,IV): II</a:t>
            </a: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Helvetica" pitchFamily="2" charset="0"/>
              </a:rPr>
              <a:t>Team Member 1 Name: Type Your Name Here: ISHA SINGH</a:t>
            </a:r>
            <a:endParaRPr lang="en-US" sz="1200" dirty="0">
              <a:latin typeface="Helvetica" pitchFamily="2" charset="0"/>
            </a:endParaRPr>
          </a:p>
          <a:p>
            <a:pPr marL="0" lvl="0" indent="0" algn="l" rtl="0">
              <a:lnSpc>
                <a:spcPct val="90000"/>
              </a:lnSpc>
              <a:spcBef>
                <a:spcPts val="1000"/>
              </a:spcBef>
              <a:spcAft>
                <a:spcPts val="0"/>
              </a:spcAft>
              <a:buClr>
                <a:schemeClr val="dk1"/>
              </a:buClr>
              <a:buSzPts val="1200"/>
              <a:buNone/>
            </a:pPr>
            <a:r>
              <a:rPr lang="en-US" sz="1200" dirty="0">
                <a:latin typeface="Helvetica" pitchFamily="2" charset="0"/>
              </a:rPr>
              <a:t>Branch (</a:t>
            </a:r>
            <a:r>
              <a:rPr lang="en-US" sz="1200" dirty="0" err="1">
                <a:latin typeface="Helvetica" pitchFamily="2" charset="0"/>
              </a:rPr>
              <a:t>Btech</a:t>
            </a:r>
            <a:r>
              <a:rPr lang="en-US" sz="1200" dirty="0">
                <a:latin typeface="Helvetica" pitchFamily="2" charset="0"/>
              </a:rPr>
              <a:t>/</a:t>
            </a:r>
            <a:r>
              <a:rPr lang="en-US" sz="1200" dirty="0" err="1">
                <a:latin typeface="Helvetica" pitchFamily="2" charset="0"/>
              </a:rPr>
              <a:t>Mtech</a:t>
            </a:r>
            <a:r>
              <a:rPr lang="en-US" sz="1200" dirty="0">
                <a:latin typeface="Helvetica" pitchFamily="2" charset="0"/>
              </a:rPr>
              <a:t>/PhD </a:t>
            </a:r>
            <a:r>
              <a:rPr lang="en-US" sz="1200" dirty="0" err="1">
                <a:latin typeface="Helvetica" pitchFamily="2" charset="0"/>
              </a:rPr>
              <a:t>etc</a:t>
            </a:r>
            <a:r>
              <a:rPr lang="en-US" sz="1200" dirty="0">
                <a:latin typeface="Helvetica" pitchFamily="2" charset="0"/>
              </a:rPr>
              <a:t>): BTECH		Stream (ECE, CSE </a:t>
            </a:r>
            <a:r>
              <a:rPr lang="en-US" sz="1200" dirty="0" err="1">
                <a:latin typeface="Helvetica" pitchFamily="2" charset="0"/>
              </a:rPr>
              <a:t>etc</a:t>
            </a:r>
            <a:r>
              <a:rPr lang="en-US" sz="1200" dirty="0">
                <a:latin typeface="Helvetica" pitchFamily="2" charset="0"/>
              </a:rPr>
              <a:t>):	CSE		Year (I,II,III,IV): II</a:t>
            </a: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Helvetica" pitchFamily="2" charset="0"/>
              </a:rPr>
              <a:t>Team Member 2 Name: Type Your Name Here: SHANTANU RAI</a:t>
            </a:r>
            <a:endParaRPr lang="en-US" sz="1200" dirty="0">
              <a:latin typeface="Helvetica" pitchFamily="2" charset="0"/>
            </a:endParaRPr>
          </a:p>
          <a:p>
            <a:pPr marL="0" lvl="0" indent="0" algn="l" rtl="0">
              <a:lnSpc>
                <a:spcPct val="90000"/>
              </a:lnSpc>
              <a:spcBef>
                <a:spcPts val="1000"/>
              </a:spcBef>
              <a:spcAft>
                <a:spcPts val="0"/>
              </a:spcAft>
              <a:buClr>
                <a:schemeClr val="dk1"/>
              </a:buClr>
              <a:buSzPts val="1200"/>
              <a:buNone/>
            </a:pPr>
            <a:r>
              <a:rPr lang="en-US" sz="1200" dirty="0">
                <a:latin typeface="Helvetica" pitchFamily="2" charset="0"/>
              </a:rPr>
              <a:t>Branch (</a:t>
            </a:r>
            <a:r>
              <a:rPr lang="en-US" sz="1200" dirty="0" err="1">
                <a:latin typeface="Helvetica" pitchFamily="2" charset="0"/>
              </a:rPr>
              <a:t>Btech</a:t>
            </a:r>
            <a:r>
              <a:rPr lang="en-US" sz="1200" dirty="0">
                <a:latin typeface="Helvetica" pitchFamily="2" charset="0"/>
              </a:rPr>
              <a:t>/</a:t>
            </a:r>
            <a:r>
              <a:rPr lang="en-US" sz="1200" dirty="0" err="1">
                <a:latin typeface="Helvetica" pitchFamily="2" charset="0"/>
              </a:rPr>
              <a:t>Mtech</a:t>
            </a:r>
            <a:r>
              <a:rPr lang="en-US" sz="1200" dirty="0">
                <a:latin typeface="Helvetica" pitchFamily="2" charset="0"/>
              </a:rPr>
              <a:t>/PhD </a:t>
            </a:r>
            <a:r>
              <a:rPr lang="en-US" sz="1200" dirty="0" err="1">
                <a:latin typeface="Helvetica" pitchFamily="2" charset="0"/>
              </a:rPr>
              <a:t>etc</a:t>
            </a:r>
            <a:r>
              <a:rPr lang="en-US" sz="1200" dirty="0">
                <a:latin typeface="Helvetica" pitchFamily="2" charset="0"/>
              </a:rPr>
              <a:t>):BTECH			Stream (ECE, CSE </a:t>
            </a:r>
            <a:r>
              <a:rPr lang="en-US" sz="1200" dirty="0" err="1">
                <a:latin typeface="Helvetica" pitchFamily="2" charset="0"/>
              </a:rPr>
              <a:t>etc</a:t>
            </a:r>
            <a:r>
              <a:rPr lang="en-US" sz="1200" dirty="0">
                <a:latin typeface="Helvetica" pitchFamily="2" charset="0"/>
              </a:rPr>
              <a:t>):	CSE		Year (I,II,III,IV): II</a:t>
            </a: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Helvetica" pitchFamily="2" charset="0"/>
              </a:rPr>
              <a:t>Team Member 3 Name: Type Your Name Here: SHIV PANDEY</a:t>
            </a:r>
            <a:endParaRPr lang="en-US" sz="1200" dirty="0">
              <a:latin typeface="Helvetica" pitchFamily="2" charset="0"/>
            </a:endParaRPr>
          </a:p>
          <a:p>
            <a:pPr marL="0" lvl="0" indent="0" algn="l" rtl="0">
              <a:lnSpc>
                <a:spcPct val="90000"/>
              </a:lnSpc>
              <a:spcBef>
                <a:spcPts val="1000"/>
              </a:spcBef>
              <a:spcAft>
                <a:spcPts val="0"/>
              </a:spcAft>
              <a:buClr>
                <a:schemeClr val="dk1"/>
              </a:buClr>
              <a:buSzPts val="1200"/>
              <a:buNone/>
            </a:pPr>
            <a:r>
              <a:rPr lang="en-US" sz="1200" dirty="0">
                <a:latin typeface="Helvetica" pitchFamily="2" charset="0"/>
              </a:rPr>
              <a:t>Branch (</a:t>
            </a:r>
            <a:r>
              <a:rPr lang="en-US" sz="1200" dirty="0" err="1">
                <a:latin typeface="Helvetica" pitchFamily="2" charset="0"/>
              </a:rPr>
              <a:t>Btech</a:t>
            </a:r>
            <a:r>
              <a:rPr lang="en-US" sz="1200" dirty="0">
                <a:latin typeface="Helvetica" pitchFamily="2" charset="0"/>
              </a:rPr>
              <a:t>/</a:t>
            </a:r>
            <a:r>
              <a:rPr lang="en-US" sz="1200" dirty="0" err="1">
                <a:latin typeface="Helvetica" pitchFamily="2" charset="0"/>
              </a:rPr>
              <a:t>Mtech</a:t>
            </a:r>
            <a:r>
              <a:rPr lang="en-US" sz="1200" dirty="0">
                <a:latin typeface="Helvetica" pitchFamily="2" charset="0"/>
              </a:rPr>
              <a:t>/PhD </a:t>
            </a:r>
            <a:r>
              <a:rPr lang="en-US" sz="1200" dirty="0" err="1">
                <a:latin typeface="Helvetica" pitchFamily="2" charset="0"/>
              </a:rPr>
              <a:t>etc</a:t>
            </a:r>
            <a:r>
              <a:rPr lang="en-US" sz="1200" dirty="0">
                <a:latin typeface="Helvetica" pitchFamily="2" charset="0"/>
              </a:rPr>
              <a:t>): BTECH		Stream (ECE, CSE </a:t>
            </a:r>
            <a:r>
              <a:rPr lang="en-US" sz="1200" dirty="0" err="1">
                <a:latin typeface="Helvetica" pitchFamily="2" charset="0"/>
              </a:rPr>
              <a:t>etc</a:t>
            </a:r>
            <a:r>
              <a:rPr lang="en-US" sz="1200" dirty="0">
                <a:latin typeface="Helvetica" pitchFamily="2" charset="0"/>
              </a:rPr>
              <a:t>):	CSE		Year (I,II,III,IV): II</a:t>
            </a: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Helvetica" pitchFamily="2" charset="0"/>
              </a:rPr>
              <a:t>Team Member 4 Name: Type Your Name Here: PRAKRITI YADAV</a:t>
            </a:r>
            <a:endParaRPr lang="en-US" sz="1200" dirty="0">
              <a:latin typeface="Helvetica" pitchFamily="2" charset="0"/>
            </a:endParaRPr>
          </a:p>
          <a:p>
            <a:pPr marL="0" lvl="0" indent="0" algn="l" rtl="0">
              <a:lnSpc>
                <a:spcPct val="90000"/>
              </a:lnSpc>
              <a:spcBef>
                <a:spcPts val="1000"/>
              </a:spcBef>
              <a:spcAft>
                <a:spcPts val="0"/>
              </a:spcAft>
              <a:buClr>
                <a:schemeClr val="dk1"/>
              </a:buClr>
              <a:buSzPts val="1200"/>
              <a:buNone/>
            </a:pPr>
            <a:r>
              <a:rPr lang="en-US" sz="1200" dirty="0">
                <a:latin typeface="Helvetica" pitchFamily="2" charset="0"/>
              </a:rPr>
              <a:t>Branch (</a:t>
            </a:r>
            <a:r>
              <a:rPr lang="en-US" sz="1200" dirty="0" err="1">
                <a:latin typeface="Helvetica" pitchFamily="2" charset="0"/>
              </a:rPr>
              <a:t>Btech</a:t>
            </a:r>
            <a:r>
              <a:rPr lang="en-US" sz="1200" dirty="0">
                <a:latin typeface="Helvetica" pitchFamily="2" charset="0"/>
              </a:rPr>
              <a:t>/</a:t>
            </a:r>
            <a:r>
              <a:rPr lang="en-US" sz="1200" dirty="0" err="1">
                <a:latin typeface="Helvetica" pitchFamily="2" charset="0"/>
              </a:rPr>
              <a:t>Mtech</a:t>
            </a:r>
            <a:r>
              <a:rPr lang="en-US" sz="1200" dirty="0">
                <a:latin typeface="Helvetica" pitchFamily="2" charset="0"/>
              </a:rPr>
              <a:t>/PhD </a:t>
            </a:r>
            <a:r>
              <a:rPr lang="en-US" sz="1200" dirty="0" err="1">
                <a:latin typeface="Helvetica" pitchFamily="2" charset="0"/>
              </a:rPr>
              <a:t>etc</a:t>
            </a:r>
            <a:r>
              <a:rPr lang="en-US" sz="1200" dirty="0">
                <a:latin typeface="Helvetica" pitchFamily="2" charset="0"/>
              </a:rPr>
              <a:t>): BTECH		Stream (ECE, CSE </a:t>
            </a:r>
            <a:r>
              <a:rPr lang="en-US" sz="1200" dirty="0" err="1">
                <a:latin typeface="Helvetica" pitchFamily="2" charset="0"/>
              </a:rPr>
              <a:t>etc</a:t>
            </a:r>
            <a:r>
              <a:rPr lang="en-US" sz="1200" dirty="0">
                <a:latin typeface="Helvetica" pitchFamily="2" charset="0"/>
              </a:rPr>
              <a:t>):	CSE		Year (I,II,III,IV): II</a:t>
            </a: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Helvetica" pitchFamily="2" charset="0"/>
              </a:rPr>
              <a:t>Team Member 5 Name: Type Your Name Here: SHASHANT BHAT</a:t>
            </a:r>
            <a:endParaRPr lang="en-US" sz="1200" dirty="0">
              <a:latin typeface="Helvetica" pitchFamily="2" charset="0"/>
            </a:endParaRPr>
          </a:p>
          <a:p>
            <a:pPr marL="0" lvl="0" indent="0" algn="l" rtl="0">
              <a:lnSpc>
                <a:spcPct val="90000"/>
              </a:lnSpc>
              <a:spcBef>
                <a:spcPts val="1000"/>
              </a:spcBef>
              <a:spcAft>
                <a:spcPts val="0"/>
              </a:spcAft>
              <a:buClr>
                <a:schemeClr val="dk1"/>
              </a:buClr>
              <a:buSzPts val="1200"/>
              <a:buNone/>
            </a:pPr>
            <a:r>
              <a:rPr lang="en-US" sz="1200" dirty="0">
                <a:latin typeface="Helvetica" pitchFamily="2" charset="0"/>
              </a:rPr>
              <a:t>Branch (</a:t>
            </a:r>
            <a:r>
              <a:rPr lang="en-US" sz="1200" dirty="0" err="1">
                <a:latin typeface="Helvetica" pitchFamily="2" charset="0"/>
              </a:rPr>
              <a:t>Btech</a:t>
            </a:r>
            <a:r>
              <a:rPr lang="en-US" sz="1200" dirty="0">
                <a:latin typeface="Helvetica" pitchFamily="2" charset="0"/>
              </a:rPr>
              <a:t>/</a:t>
            </a:r>
            <a:r>
              <a:rPr lang="en-US" sz="1200" dirty="0" err="1">
                <a:latin typeface="Helvetica" pitchFamily="2" charset="0"/>
              </a:rPr>
              <a:t>Mtech</a:t>
            </a:r>
            <a:r>
              <a:rPr lang="en-US" sz="1200" dirty="0">
                <a:latin typeface="Helvetica" pitchFamily="2" charset="0"/>
              </a:rPr>
              <a:t>/PhD </a:t>
            </a:r>
            <a:r>
              <a:rPr lang="en-US" sz="1200" dirty="0" err="1">
                <a:latin typeface="Helvetica" pitchFamily="2" charset="0"/>
              </a:rPr>
              <a:t>etc</a:t>
            </a:r>
            <a:r>
              <a:rPr lang="en-US" sz="1200" dirty="0">
                <a:latin typeface="Helvetica" pitchFamily="2" charset="0"/>
              </a:rPr>
              <a:t>): BTECH		Stream (ECE, CSE </a:t>
            </a:r>
            <a:r>
              <a:rPr lang="en-US" sz="1200" dirty="0" err="1">
                <a:latin typeface="Helvetica" pitchFamily="2" charset="0"/>
              </a:rPr>
              <a:t>etc</a:t>
            </a:r>
            <a:r>
              <a:rPr lang="en-US" sz="1200" dirty="0">
                <a:latin typeface="Helvetica" pitchFamily="2" charset="0"/>
              </a:rPr>
              <a:t>):	CSE		Year (I,II,III,IV): II</a:t>
            </a:r>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1 Name: Manish Kumar Thakur</a:t>
            </a:r>
            <a:endParaRPr lang="en-US" dirty="0"/>
          </a:p>
          <a:p>
            <a:pPr marL="0" lvl="0" indent="0" algn="l" rtl="0">
              <a:lnSpc>
                <a:spcPct val="90000"/>
              </a:lnSpc>
              <a:spcBef>
                <a:spcPts val="1000"/>
              </a:spcBef>
              <a:spcAft>
                <a:spcPts val="0"/>
              </a:spcAft>
              <a:buClr>
                <a:schemeClr val="dk1"/>
              </a:buClr>
              <a:buSzPts val="1200"/>
              <a:buNone/>
            </a:pPr>
            <a:r>
              <a:rPr lang="en-US" sz="1200" dirty="0"/>
              <a:t>Category (Academic/Industry): Academic	Expertise (AI/ML/Blockchain </a:t>
            </a:r>
            <a:r>
              <a:rPr lang="en-US" sz="1200" dirty="0" err="1"/>
              <a:t>etc</a:t>
            </a:r>
            <a:r>
              <a:rPr lang="en-US" sz="1200" dirty="0"/>
              <a:t>): Blockchain	Domain Experience (in years): 6-8 years</a:t>
            </a:r>
            <a:endParaRPr lang="en-US"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2 Name: </a:t>
            </a:r>
            <a:r>
              <a:rPr lang="en-US" sz="1200" b="1" dirty="0" err="1">
                <a:solidFill>
                  <a:srgbClr val="804160"/>
                </a:solidFill>
              </a:rPr>
              <a:t>Prantik</a:t>
            </a:r>
            <a:r>
              <a:rPr lang="en-US" sz="1200" b="1" dirty="0">
                <a:solidFill>
                  <a:srgbClr val="804160"/>
                </a:solidFill>
              </a:rPr>
              <a:t> Biswas</a:t>
            </a:r>
            <a:endParaRPr dirty="0"/>
          </a:p>
          <a:p>
            <a:pPr marL="0" lvl="0" indent="0" algn="l" rtl="0">
              <a:lnSpc>
                <a:spcPct val="90000"/>
              </a:lnSpc>
              <a:spcBef>
                <a:spcPts val="1000"/>
              </a:spcBef>
              <a:spcAft>
                <a:spcPts val="0"/>
              </a:spcAft>
              <a:buClr>
                <a:schemeClr val="dk1"/>
              </a:buClr>
              <a:buSzPts val="1200"/>
              <a:buNone/>
            </a:pPr>
            <a:r>
              <a:rPr lang="en-US" sz="1200" dirty="0"/>
              <a:t>Category (Academic/Industry): Academic	Expertise (AI/ML/Blockchain </a:t>
            </a:r>
            <a:r>
              <a:rPr lang="en-US" sz="1200" dirty="0" err="1"/>
              <a:t>etc</a:t>
            </a:r>
            <a:r>
              <a:rPr lang="en-US" sz="1200" dirty="0"/>
              <a:t>):  AI/ML	Domain Experience (in years):   5-6 years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Important Pointers</a:t>
            </a:r>
            <a:endParaRPr/>
          </a:p>
        </p:txBody>
      </p:sp>
      <p:sp>
        <p:nvSpPr>
          <p:cNvPr id="244" name="Google Shape;244;p5"/>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a:t>Please ensure below pointers are met while  </a:t>
            </a:r>
            <a:endParaRPr/>
          </a:p>
        </p:txBody>
      </p:sp>
      <p:sp>
        <p:nvSpPr>
          <p:cNvPr id="245" name="Google Shape;245;p5"/>
          <p:cNvSpPr txBox="1">
            <a:spLocks noGrp="1"/>
          </p:cNvSpPr>
          <p:nvPr>
            <p:ph type="body" idx="1"/>
          </p:nvPr>
        </p:nvSpPr>
        <p:spPr>
          <a:xfrm>
            <a:off x="952499" y="2656903"/>
            <a:ext cx="10572561" cy="392296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a:t>Kindly keep the maximum slides limit to 4 pages</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All the topics should be utilized for description of your idea</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Try to avoid paragraphs and post your idea in points</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Keep your explanation precisely and easy to understand</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Idea should be unique and novel. If it has a business potential more weightage will be given. </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Apart from this PPT abstract of your idea will be asked separately while submitting</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You need to save the file in PDF and upload the same on portal. No PPT, Word Doc or any other format will be supported</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You can delete this slide (Important Pointers) when you upload the details of your idea on SIH portal.</a:t>
            </a:r>
            <a:endParaRPr/>
          </a:p>
        </p:txBody>
      </p:sp>
      <p:sp>
        <p:nvSpPr>
          <p:cNvPr id="246" name="Google Shape;246;p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5</a:t>
            </a:fld>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1012</Words>
  <Application>Microsoft Macintosh PowerPoint</Application>
  <PresentationFormat>Widescreen</PresentationFormat>
  <Paragraphs>72</Paragraphs>
  <Slides>5</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Helvetica</vt:lpstr>
      <vt:lpstr>Franklin Gothic</vt:lpstr>
      <vt:lpstr>Söhne</vt:lpstr>
      <vt:lpstr>Libre Franklin</vt:lpstr>
      <vt:lpstr>Calibri</vt:lpstr>
      <vt:lpstr>Franklin Gothic Medium</vt:lpstr>
      <vt:lpstr>Noto Sans Symbols</vt:lpstr>
      <vt:lpstr>Theme1</vt:lpstr>
      <vt:lpstr>Basic Details of the Team and Problem Statement</vt:lpstr>
      <vt:lpstr>Idea/Approach Details</vt:lpstr>
      <vt:lpstr>Idea/Approach Details</vt:lpstr>
      <vt:lpstr>Team Member Details </vt:lpstr>
      <vt:lpstr>Important Pointers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Yash Dhingra</cp:lastModifiedBy>
  <cp:revision>2</cp:revision>
  <dcterms:created xsi:type="dcterms:W3CDTF">2022-02-11T07:14:46Z</dcterms:created>
  <dcterms:modified xsi:type="dcterms:W3CDTF">2023-10-30T15:08:08Z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