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60" r:id="rId7"/>
    <p:sldId id="286" r:id="rId8"/>
    <p:sldId id="258" r:id="rId9"/>
    <p:sldId id="287" r:id="rId10"/>
    <p:sldId id="261" r:id="rId11"/>
    <p:sldId id="288" r:id="rId12"/>
    <p:sldId id="289" r:id="rId13"/>
    <p:sldId id="290" r:id="rId14"/>
    <p:sldId id="291" r:id="rId15"/>
    <p:sldId id="292" r:id="rId16"/>
    <p:sldId id="293" r:id="rId17"/>
    <p:sldId id="294" r:id="rId18"/>
    <p:sldId id="295" r:id="rId19"/>
    <p:sldId id="296" r:id="rId20"/>
    <p:sldId id="29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91" d="100"/>
          <a:sy n="91" d="100"/>
        </p:scale>
        <p:origin x="331"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9/25/2020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www.sciencedirect.com/science/article/pii/"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hyperlink" Target="https://www.linkedin.com/in/yash-gaikwad-143694154/" TargetMode="External"/><Relationship Id="rId1" Type="http://schemas.openxmlformats.org/officeDocument/2006/relationships/slideLayout" Target="../slideLayouts/slideLayout9.xml"/><Relationship Id="rId6" Type="http://schemas.openxmlformats.org/officeDocument/2006/relationships/hyperlink" Target="mailto:yashgaiwkad12112000@gmail.com" TargetMode="External"/><Relationship Id="rId5" Type="http://schemas.openxmlformats.org/officeDocument/2006/relationships/image" Target="../media/image11.png"/><Relationship Id="rId4" Type="http://schemas.openxmlformats.org/officeDocument/2006/relationships/hyperlink" Target="https://github.com/yash-hash?tab=reposito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15913" y="0"/>
            <a:ext cx="8295202" cy="943090"/>
          </a:xfrm>
        </p:spPr>
        <p:txBody>
          <a:bodyPr/>
          <a:lstStyle/>
          <a:p>
            <a:pPr marL="0" indent="0" algn="ctr">
              <a:buNone/>
            </a:pPr>
            <a:r>
              <a:rPr lang="en-US" sz="4800" dirty="0">
                <a:latin typeface="Bahnschrift SemiCondensed" panose="020B0502040204020203" pitchFamily="34" charset="0"/>
              </a:rPr>
              <a:t>Parkinson's Diseases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32981" y="2088859"/>
            <a:ext cx="7077456" cy="2625754"/>
          </a:xfrm>
        </p:spPr>
        <p:txBody>
          <a:bodyPr/>
          <a:lstStyle/>
          <a:p>
            <a:r>
              <a:rPr lang="en-US" dirty="0">
                <a:solidFill>
                  <a:schemeClr val="accent1">
                    <a:lumMod val="60000"/>
                    <a:lumOff val="40000"/>
                  </a:schemeClr>
                </a:solidFill>
                <a:latin typeface="Bahnschrift SemiCondensed" panose="020B0502040204020203" pitchFamily="34" charset="0"/>
              </a:rPr>
              <a:t>By – </a:t>
            </a:r>
            <a:r>
              <a:rPr lang="en-US" dirty="0">
                <a:latin typeface="Bahnschrift SemiCondensed" panose="020B0502040204020203" pitchFamily="34" charset="0"/>
              </a:rPr>
              <a:t>Yash Gaikwad</a:t>
            </a:r>
          </a:p>
          <a:p>
            <a:r>
              <a:rPr lang="en-US" dirty="0">
                <a:solidFill>
                  <a:schemeClr val="accent1">
                    <a:lumMod val="60000"/>
                    <a:lumOff val="40000"/>
                  </a:schemeClr>
                </a:solidFill>
                <a:latin typeface="Bahnschrift SemiCondensed" panose="020B0502040204020203" pitchFamily="34" charset="0"/>
              </a:rPr>
              <a:t>Machine Learning -</a:t>
            </a:r>
            <a:r>
              <a:rPr lang="en-US" dirty="0">
                <a:latin typeface="Bahnschrift SemiCondensed" panose="020B0502040204020203" pitchFamily="34" charset="0"/>
              </a:rPr>
              <a:t> Python</a:t>
            </a:r>
          </a:p>
          <a:p>
            <a:r>
              <a:rPr lang="en-US" dirty="0">
                <a:solidFill>
                  <a:schemeClr val="accent1">
                    <a:lumMod val="60000"/>
                    <a:lumOff val="40000"/>
                  </a:schemeClr>
                </a:solidFill>
                <a:latin typeface="Bahnschrift SemiCondensed" panose="020B0502040204020203" pitchFamily="34" charset="0"/>
              </a:rPr>
              <a:t>College</a:t>
            </a:r>
            <a:r>
              <a:rPr lang="en-US" dirty="0">
                <a:latin typeface="Bahnschrift SemiCondensed" panose="020B0502040204020203" pitchFamily="34" charset="0"/>
              </a:rPr>
              <a:t> </a:t>
            </a:r>
            <a:r>
              <a:rPr lang="en-US" dirty="0">
                <a:solidFill>
                  <a:schemeClr val="accent1">
                    <a:lumMod val="60000"/>
                    <a:lumOff val="40000"/>
                  </a:schemeClr>
                </a:solidFill>
                <a:latin typeface="Bahnschrift SemiCondensed" panose="020B0502040204020203" pitchFamily="34" charset="0"/>
              </a:rPr>
              <a:t>–</a:t>
            </a:r>
            <a:r>
              <a:rPr lang="en-US" dirty="0">
                <a:latin typeface="Bahnschrift SemiCondensed" panose="020B0502040204020203" pitchFamily="34" charset="0"/>
              </a:rPr>
              <a:t> Pad. Dr. DY Patil Institute Of Engineering Management &amp; Research</a:t>
            </a:r>
          </a:p>
          <a:p>
            <a:r>
              <a:rPr lang="en-US" dirty="0">
                <a:solidFill>
                  <a:schemeClr val="accent1">
                    <a:lumMod val="60000"/>
                    <a:lumOff val="40000"/>
                  </a:schemeClr>
                </a:solidFill>
                <a:latin typeface="Bahnschrift SemiCondensed" panose="020B0502040204020203" pitchFamily="34" charset="0"/>
              </a:rPr>
              <a:t>Summer Internship – </a:t>
            </a:r>
            <a:r>
              <a:rPr lang="en-US" dirty="0">
                <a:latin typeface="Bahnschrift SemiCondensed" panose="020B0502040204020203" pitchFamily="34" charset="0"/>
              </a:rPr>
              <a:t>September 2020</a:t>
            </a:r>
          </a:p>
          <a:p>
            <a:pPr marL="0" indent="0">
              <a:buNone/>
            </a:pPr>
            <a:endParaRPr lang="en-US" dirty="0">
              <a:latin typeface="Bahnschrift SemiCondensed" panose="020B0502040204020203"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E706-C844-4582-8EE6-216069091A92}"/>
              </a:ext>
            </a:extLst>
          </p:cNvPr>
          <p:cNvSpPr>
            <a:spLocks noGrp="1"/>
          </p:cNvSpPr>
          <p:nvPr>
            <p:ph type="title"/>
          </p:nvPr>
        </p:nvSpPr>
        <p:spPr>
          <a:xfrm>
            <a:off x="241300" y="1037179"/>
            <a:ext cx="11214100" cy="590931"/>
          </a:xfrm>
        </p:spPr>
        <p:txBody>
          <a:bodyPr/>
          <a:lstStyle/>
          <a:p>
            <a:pPr algn="ctr"/>
            <a:r>
              <a:rPr lang="en-US" sz="3600" dirty="0">
                <a:solidFill>
                  <a:schemeClr val="accent1">
                    <a:lumMod val="60000"/>
                    <a:lumOff val="40000"/>
                  </a:schemeClr>
                </a:solidFill>
              </a:rPr>
              <a:t>HARDWARE</a:t>
            </a:r>
            <a:endParaRPr lang="en-IN" sz="36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301192D7-1746-4902-9B15-2B55918CAFAF}"/>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graphicFrame>
        <p:nvGraphicFramePr>
          <p:cNvPr id="8" name="Table 7">
            <a:extLst>
              <a:ext uri="{FF2B5EF4-FFF2-40B4-BE49-F238E27FC236}">
                <a16:creationId xmlns:a16="http://schemas.microsoft.com/office/drawing/2014/main" id="{0813ABDF-CA15-4C16-88DF-72500F194A39}"/>
              </a:ext>
            </a:extLst>
          </p:cNvPr>
          <p:cNvGraphicFramePr>
            <a:graphicFrameLocks noGrp="1"/>
          </p:cNvGraphicFramePr>
          <p:nvPr>
            <p:extLst>
              <p:ext uri="{D42A27DB-BD31-4B8C-83A1-F6EECF244321}">
                <p14:modId xmlns:p14="http://schemas.microsoft.com/office/powerpoint/2010/main" val="2642816607"/>
              </p:ext>
            </p:extLst>
          </p:nvPr>
        </p:nvGraphicFramePr>
        <p:xfrm>
          <a:off x="1929890" y="1973259"/>
          <a:ext cx="7739982" cy="3370529"/>
        </p:xfrm>
        <a:graphic>
          <a:graphicData uri="http://schemas.openxmlformats.org/drawingml/2006/table">
            <a:tbl>
              <a:tblPr firstRow="1" firstCol="1" lastRow="1" lastCol="1" bandRow="1" bandCol="1">
                <a:tableStyleId>{5C22544A-7EE6-4342-B048-85BDC9FD1C3A}</a:tableStyleId>
              </a:tblPr>
              <a:tblGrid>
                <a:gridCol w="3869991">
                  <a:extLst>
                    <a:ext uri="{9D8B030D-6E8A-4147-A177-3AD203B41FA5}">
                      <a16:colId xmlns:a16="http://schemas.microsoft.com/office/drawing/2014/main" val="2526887027"/>
                    </a:ext>
                  </a:extLst>
                </a:gridCol>
                <a:gridCol w="3869991">
                  <a:extLst>
                    <a:ext uri="{9D8B030D-6E8A-4147-A177-3AD203B41FA5}">
                      <a16:colId xmlns:a16="http://schemas.microsoft.com/office/drawing/2014/main" val="3022822903"/>
                    </a:ext>
                  </a:extLst>
                </a:gridCol>
              </a:tblGrid>
              <a:tr h="559644">
                <a:tc>
                  <a:txBody>
                    <a:bodyPr/>
                    <a:lstStyle/>
                    <a:p>
                      <a:pPr marL="487680" marR="483235" algn="ctr">
                        <a:spcBef>
                          <a:spcPts val="385"/>
                        </a:spcBef>
                        <a:spcAft>
                          <a:spcPts val="0"/>
                        </a:spcAft>
                      </a:pPr>
                      <a:r>
                        <a:rPr lang="en-US" sz="2800" dirty="0">
                          <a:effectLst/>
                        </a:rPr>
                        <a:t>Processor</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88315" marR="483235" algn="ctr">
                        <a:spcBef>
                          <a:spcPts val="385"/>
                        </a:spcBef>
                        <a:spcAft>
                          <a:spcPts val="0"/>
                        </a:spcAft>
                      </a:pPr>
                      <a:r>
                        <a:rPr lang="en-US" sz="2800" dirty="0">
                          <a:effectLst/>
                        </a:rPr>
                        <a:t>i5 or above</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392191206"/>
                  </a:ext>
                </a:extLst>
              </a:tr>
              <a:tr h="562177">
                <a:tc>
                  <a:txBody>
                    <a:bodyPr/>
                    <a:lstStyle/>
                    <a:p>
                      <a:pPr marL="487680" marR="483235" algn="ctr">
                        <a:spcBef>
                          <a:spcPts val="375"/>
                        </a:spcBef>
                        <a:spcAft>
                          <a:spcPts val="0"/>
                        </a:spcAft>
                      </a:pPr>
                      <a:r>
                        <a:rPr lang="en-US" sz="2800" dirty="0">
                          <a:effectLst/>
                        </a:rPr>
                        <a:t>Hard Disk</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88315" marR="483235" algn="ctr">
                        <a:spcBef>
                          <a:spcPts val="375"/>
                        </a:spcBef>
                        <a:spcAft>
                          <a:spcPts val="0"/>
                        </a:spcAft>
                      </a:pPr>
                      <a:r>
                        <a:rPr lang="en-US" sz="2800" dirty="0">
                          <a:effectLst/>
                        </a:rPr>
                        <a:t>10GB</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3186027436"/>
                  </a:ext>
                </a:extLst>
              </a:tr>
              <a:tr h="562177">
                <a:tc>
                  <a:txBody>
                    <a:bodyPr/>
                    <a:lstStyle/>
                    <a:p>
                      <a:pPr marL="487680" marR="483235" algn="ctr">
                        <a:spcBef>
                          <a:spcPts val="375"/>
                        </a:spcBef>
                        <a:spcAft>
                          <a:spcPts val="0"/>
                        </a:spcAft>
                      </a:pPr>
                      <a:r>
                        <a:rPr lang="en-US" sz="2800" dirty="0">
                          <a:effectLst/>
                        </a:rPr>
                        <a:t>RAM</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88315" marR="483235" algn="ctr">
                        <a:spcBef>
                          <a:spcPts val="375"/>
                        </a:spcBef>
                        <a:spcAft>
                          <a:spcPts val="0"/>
                        </a:spcAft>
                      </a:pPr>
                      <a:r>
                        <a:rPr lang="en-US" sz="2800">
                          <a:effectLst/>
                        </a:rPr>
                        <a:t>8GB</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680728435"/>
                  </a:ext>
                </a:extLst>
              </a:tr>
              <a:tr h="562177">
                <a:tc>
                  <a:txBody>
                    <a:bodyPr/>
                    <a:lstStyle/>
                    <a:p>
                      <a:pPr marL="487680" marR="483235" algn="ctr">
                        <a:spcBef>
                          <a:spcPts val="375"/>
                        </a:spcBef>
                        <a:spcAft>
                          <a:spcPts val="0"/>
                        </a:spcAft>
                      </a:pPr>
                      <a:r>
                        <a:rPr lang="en-US" sz="2800">
                          <a:effectLst/>
                        </a:rPr>
                        <a:t>Monitor</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88315" marR="483235" algn="ctr">
                        <a:spcBef>
                          <a:spcPts val="375"/>
                        </a:spcBef>
                        <a:spcAft>
                          <a:spcPts val="0"/>
                        </a:spcAft>
                      </a:pPr>
                      <a:r>
                        <a:rPr lang="en-US" sz="2800">
                          <a:effectLst/>
                        </a:rPr>
                        <a:t>17” Coloured</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3901744801"/>
                  </a:ext>
                </a:extLst>
              </a:tr>
              <a:tr h="562177">
                <a:tc>
                  <a:txBody>
                    <a:bodyPr/>
                    <a:lstStyle/>
                    <a:p>
                      <a:pPr marL="487680" marR="483235" algn="ctr">
                        <a:spcBef>
                          <a:spcPts val="375"/>
                        </a:spcBef>
                        <a:spcAft>
                          <a:spcPts val="0"/>
                        </a:spcAft>
                      </a:pPr>
                      <a:r>
                        <a:rPr lang="en-US" sz="2800">
                          <a:effectLst/>
                        </a:rPr>
                        <a:t>Mouse</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88315" marR="483235" algn="ctr">
                        <a:spcBef>
                          <a:spcPts val="375"/>
                        </a:spcBef>
                        <a:spcAft>
                          <a:spcPts val="0"/>
                        </a:spcAft>
                      </a:pPr>
                      <a:r>
                        <a:rPr lang="en-US" sz="2800">
                          <a:effectLst/>
                        </a:rPr>
                        <a:t>Optical</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3852884743"/>
                  </a:ext>
                </a:extLst>
              </a:tr>
              <a:tr h="562177">
                <a:tc>
                  <a:txBody>
                    <a:bodyPr/>
                    <a:lstStyle/>
                    <a:p>
                      <a:pPr marL="487680" marR="483235" algn="ctr">
                        <a:spcBef>
                          <a:spcPts val="375"/>
                        </a:spcBef>
                        <a:spcAft>
                          <a:spcPts val="0"/>
                        </a:spcAft>
                      </a:pPr>
                      <a:r>
                        <a:rPr lang="en-US" sz="2800">
                          <a:effectLst/>
                        </a:rPr>
                        <a:t>Keyboard</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88315" marR="483235" algn="ctr">
                        <a:spcBef>
                          <a:spcPts val="375"/>
                        </a:spcBef>
                        <a:spcAft>
                          <a:spcPts val="0"/>
                        </a:spcAft>
                      </a:pPr>
                      <a:r>
                        <a:rPr lang="en-US" sz="2800" dirty="0">
                          <a:effectLst/>
                        </a:rPr>
                        <a:t>122 Keys</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826582206"/>
                  </a:ext>
                </a:extLst>
              </a:tr>
            </a:tbl>
          </a:graphicData>
        </a:graphic>
      </p:graphicFrame>
    </p:spTree>
    <p:extLst>
      <p:ext uri="{BB962C8B-B14F-4D97-AF65-F5344CB8AC3E}">
        <p14:creationId xmlns:p14="http://schemas.microsoft.com/office/powerpoint/2010/main" val="284025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E706-C844-4582-8EE6-216069091A92}"/>
              </a:ext>
            </a:extLst>
          </p:cNvPr>
          <p:cNvSpPr>
            <a:spLocks noGrp="1"/>
          </p:cNvSpPr>
          <p:nvPr>
            <p:ph type="title"/>
          </p:nvPr>
        </p:nvSpPr>
        <p:spPr>
          <a:xfrm>
            <a:off x="241300" y="1037179"/>
            <a:ext cx="11214100" cy="590931"/>
          </a:xfrm>
        </p:spPr>
        <p:txBody>
          <a:bodyPr/>
          <a:lstStyle/>
          <a:p>
            <a:pPr algn="ctr"/>
            <a:r>
              <a:rPr lang="en-US" sz="3600" dirty="0">
                <a:solidFill>
                  <a:schemeClr val="accent1">
                    <a:lumMod val="60000"/>
                    <a:lumOff val="40000"/>
                  </a:schemeClr>
                </a:solidFill>
              </a:rPr>
              <a:t>SOFTWARE</a:t>
            </a:r>
            <a:endParaRPr lang="en-IN" sz="36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301192D7-1746-4902-9B15-2B55918CAFAF}"/>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graphicFrame>
        <p:nvGraphicFramePr>
          <p:cNvPr id="4" name="Table 3">
            <a:extLst>
              <a:ext uri="{FF2B5EF4-FFF2-40B4-BE49-F238E27FC236}">
                <a16:creationId xmlns:a16="http://schemas.microsoft.com/office/drawing/2014/main" id="{EAD11ECA-2AFE-4748-88A9-0D7C17DE65BC}"/>
              </a:ext>
            </a:extLst>
          </p:cNvPr>
          <p:cNvGraphicFramePr>
            <a:graphicFrameLocks noGrp="1"/>
          </p:cNvGraphicFramePr>
          <p:nvPr>
            <p:extLst>
              <p:ext uri="{D42A27DB-BD31-4B8C-83A1-F6EECF244321}">
                <p14:modId xmlns:p14="http://schemas.microsoft.com/office/powerpoint/2010/main" val="3028802205"/>
              </p:ext>
            </p:extLst>
          </p:nvPr>
        </p:nvGraphicFramePr>
        <p:xfrm>
          <a:off x="2228676" y="2223083"/>
          <a:ext cx="7734648" cy="2701255"/>
        </p:xfrm>
        <a:graphic>
          <a:graphicData uri="http://schemas.openxmlformats.org/drawingml/2006/table">
            <a:tbl>
              <a:tblPr firstRow="1" firstCol="1" lastRow="1" lastCol="1" bandRow="1" bandCol="1">
                <a:tableStyleId>{5C22544A-7EE6-4342-B048-85BDC9FD1C3A}</a:tableStyleId>
              </a:tblPr>
              <a:tblGrid>
                <a:gridCol w="3899046">
                  <a:extLst>
                    <a:ext uri="{9D8B030D-6E8A-4147-A177-3AD203B41FA5}">
                      <a16:colId xmlns:a16="http://schemas.microsoft.com/office/drawing/2014/main" val="1601721320"/>
                    </a:ext>
                  </a:extLst>
                </a:gridCol>
                <a:gridCol w="3835602">
                  <a:extLst>
                    <a:ext uri="{9D8B030D-6E8A-4147-A177-3AD203B41FA5}">
                      <a16:colId xmlns:a16="http://schemas.microsoft.com/office/drawing/2014/main" val="3782823600"/>
                    </a:ext>
                  </a:extLst>
                </a:gridCol>
              </a:tblGrid>
              <a:tr h="615850">
                <a:tc>
                  <a:txBody>
                    <a:bodyPr/>
                    <a:lstStyle/>
                    <a:p>
                      <a:pPr marL="807720" marR="803910" algn="ctr">
                        <a:spcBef>
                          <a:spcPts val="385"/>
                        </a:spcBef>
                        <a:spcAft>
                          <a:spcPts val="0"/>
                        </a:spcAft>
                      </a:pPr>
                      <a:r>
                        <a:rPr lang="en-US" sz="1800">
                          <a:effectLst/>
                        </a:rPr>
                        <a:t>Platform</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75615" marR="471805" algn="ctr">
                        <a:spcBef>
                          <a:spcPts val="385"/>
                        </a:spcBef>
                        <a:spcAft>
                          <a:spcPts val="0"/>
                        </a:spcAft>
                      </a:pPr>
                      <a:r>
                        <a:rPr lang="en-US" sz="1800">
                          <a:effectLst/>
                        </a:rPr>
                        <a:t>Windows, Linux or MacOS</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626686700"/>
                  </a:ext>
                </a:extLst>
              </a:tr>
              <a:tr h="555089">
                <a:tc>
                  <a:txBody>
                    <a:bodyPr/>
                    <a:lstStyle/>
                    <a:p>
                      <a:pPr marL="807720" marR="803910" algn="ctr">
                        <a:spcBef>
                          <a:spcPts val="375"/>
                        </a:spcBef>
                        <a:spcAft>
                          <a:spcPts val="0"/>
                        </a:spcAft>
                      </a:pPr>
                      <a:r>
                        <a:rPr lang="en-US" sz="1800" dirty="0">
                          <a:effectLst/>
                        </a:rPr>
                        <a:t>Operating System</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75615" marR="471805" algn="ctr">
                        <a:spcBef>
                          <a:spcPts val="375"/>
                        </a:spcBef>
                        <a:spcAft>
                          <a:spcPts val="0"/>
                        </a:spcAft>
                      </a:pPr>
                      <a:r>
                        <a:rPr lang="en-US" sz="1800">
                          <a:effectLst/>
                        </a:rPr>
                        <a:t>Windows, Linux or MacOS</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759350141"/>
                  </a:ext>
                </a:extLst>
              </a:tr>
              <a:tr h="585468">
                <a:tc>
                  <a:txBody>
                    <a:bodyPr/>
                    <a:lstStyle/>
                    <a:p>
                      <a:pPr marL="807720" marR="803910" algn="ctr">
                        <a:spcBef>
                          <a:spcPts val="375"/>
                        </a:spcBef>
                        <a:spcAft>
                          <a:spcPts val="0"/>
                        </a:spcAft>
                      </a:pPr>
                      <a:r>
                        <a:rPr lang="en-US" sz="1800">
                          <a:effectLst/>
                        </a:rPr>
                        <a:t>Technology</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75615" marR="471805" algn="ctr">
                        <a:spcBef>
                          <a:spcPts val="375"/>
                        </a:spcBef>
                        <a:spcAft>
                          <a:spcPts val="0"/>
                        </a:spcAft>
                      </a:pPr>
                      <a:r>
                        <a:rPr lang="en-US" sz="1800" dirty="0">
                          <a:effectLst/>
                        </a:rPr>
                        <a:t>Machine Learning-Python</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1829982014"/>
                  </a:ext>
                </a:extLst>
              </a:tr>
              <a:tr h="599409">
                <a:tc>
                  <a:txBody>
                    <a:bodyPr/>
                    <a:lstStyle/>
                    <a:p>
                      <a:pPr marL="807720" marR="803910" algn="ctr">
                        <a:spcBef>
                          <a:spcPts val="375"/>
                        </a:spcBef>
                        <a:spcAft>
                          <a:spcPts val="0"/>
                        </a:spcAft>
                      </a:pPr>
                      <a:r>
                        <a:rPr lang="en-US" sz="1800" dirty="0">
                          <a:effectLst/>
                        </a:rPr>
                        <a:t>Scripting Language</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75615" marR="471805" algn="ctr">
                        <a:spcBef>
                          <a:spcPts val="375"/>
                        </a:spcBef>
                        <a:spcAft>
                          <a:spcPts val="0"/>
                        </a:spcAft>
                      </a:pPr>
                      <a:r>
                        <a:rPr lang="en-US" sz="1800">
                          <a:effectLst/>
                        </a:rPr>
                        <a:t>Python</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752523288"/>
                  </a:ext>
                </a:extLst>
              </a:tr>
              <a:tr h="345439">
                <a:tc>
                  <a:txBody>
                    <a:bodyPr/>
                    <a:lstStyle/>
                    <a:p>
                      <a:pPr marL="807720" marR="803910" algn="ctr">
                        <a:spcBef>
                          <a:spcPts val="375"/>
                        </a:spcBef>
                        <a:spcAft>
                          <a:spcPts val="0"/>
                        </a:spcAft>
                      </a:pPr>
                      <a:r>
                        <a:rPr lang="en-US" sz="1800">
                          <a:effectLst/>
                        </a:rPr>
                        <a:t>IDE</a:t>
                      </a:r>
                      <a:endParaRPr lang="en-IN" sz="16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475615" marR="471805" algn="ctr">
                        <a:spcBef>
                          <a:spcPts val="375"/>
                        </a:spcBef>
                        <a:spcAft>
                          <a:spcPts val="0"/>
                        </a:spcAft>
                      </a:pPr>
                      <a:r>
                        <a:rPr lang="en-US" sz="1800" dirty="0">
                          <a:effectLst/>
                        </a:rPr>
                        <a:t>PyCharm</a:t>
                      </a:r>
                      <a:endParaRPr lang="en-IN" sz="16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082244962"/>
                  </a:ext>
                </a:extLst>
              </a:tr>
            </a:tbl>
          </a:graphicData>
        </a:graphic>
      </p:graphicFrame>
    </p:spTree>
    <p:extLst>
      <p:ext uri="{BB962C8B-B14F-4D97-AF65-F5344CB8AC3E}">
        <p14:creationId xmlns:p14="http://schemas.microsoft.com/office/powerpoint/2010/main" val="185750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3A3E-A60A-45E2-B308-A25E322BA7D3}"/>
              </a:ext>
            </a:extLst>
          </p:cNvPr>
          <p:cNvSpPr>
            <a:spLocks noGrp="1"/>
          </p:cNvSpPr>
          <p:nvPr>
            <p:ph type="title"/>
          </p:nvPr>
        </p:nvSpPr>
        <p:spPr>
          <a:xfrm>
            <a:off x="134108" y="2950566"/>
            <a:ext cx="11214100" cy="1200329"/>
          </a:xfrm>
        </p:spPr>
        <p:txBody>
          <a:bodyPr/>
          <a:lstStyle/>
          <a:p>
            <a:r>
              <a:rPr lang="en-US" sz="8000" dirty="0">
                <a:solidFill>
                  <a:schemeClr val="accent1">
                    <a:lumMod val="60000"/>
                    <a:lumOff val="40000"/>
                  </a:schemeClr>
                </a:solidFill>
              </a:rPr>
              <a:t>FUTURE SCORE</a:t>
            </a:r>
            <a:endParaRPr lang="en-IN" sz="80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93C74956-F8CD-4735-933B-BD5D4237D0BD}"/>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8" name="Picture Placeholder 30" descr="Magnifying glass">
            <a:extLst>
              <a:ext uri="{FF2B5EF4-FFF2-40B4-BE49-F238E27FC236}">
                <a16:creationId xmlns:a16="http://schemas.microsoft.com/office/drawing/2014/main" id="{BB0AD148-EFDB-4AF8-A84A-E8F54EA53A6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7525709" y="2615749"/>
            <a:ext cx="1869962" cy="1869962"/>
          </a:xfrm>
          <a:prstGeom prst="ellipse">
            <a:avLst/>
          </a:prstGeom>
        </p:spPr>
      </p:pic>
    </p:spTree>
    <p:extLst>
      <p:ext uri="{BB962C8B-B14F-4D97-AF65-F5344CB8AC3E}">
        <p14:creationId xmlns:p14="http://schemas.microsoft.com/office/powerpoint/2010/main" val="239355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1FC93-421F-4445-A248-8F22A649C96E}"/>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9" name="Title 1">
            <a:extLst>
              <a:ext uri="{FF2B5EF4-FFF2-40B4-BE49-F238E27FC236}">
                <a16:creationId xmlns:a16="http://schemas.microsoft.com/office/drawing/2014/main" id="{5C7F54E5-CA93-4CBA-8311-BAC4C3B3CF1C}"/>
              </a:ext>
            </a:extLst>
          </p:cNvPr>
          <p:cNvSpPr>
            <a:spLocks noGrp="1"/>
          </p:cNvSpPr>
          <p:nvPr>
            <p:ph type="body" sz="quarter" idx="3"/>
          </p:nvPr>
        </p:nvSpPr>
        <p:spPr>
          <a:xfrm>
            <a:off x="66674" y="819149"/>
            <a:ext cx="7491807" cy="5665541"/>
          </a:xfrm>
        </p:spPr>
        <p:txBody>
          <a:bodyPr>
            <a:normAutofit/>
          </a:bodyPr>
          <a:lstStyle/>
          <a:p>
            <a:pPr marL="342900" lvl="0" indent="-342900" algn="just">
              <a:spcBef>
                <a:spcPts val="115"/>
              </a:spcBef>
              <a:spcAft>
                <a:spcPts val="0"/>
              </a:spcAft>
              <a:buClr>
                <a:srgbClr val="24292E"/>
              </a:buClr>
              <a:buSzPts val="1200"/>
              <a:buFont typeface="Times New Roman" panose="02020603050405020304" pitchFamily="18" charset="0"/>
              <a:buChar char="•"/>
              <a:tabLst>
                <a:tab pos="309880" algn="l"/>
                <a:tab pos="310515" algn="l"/>
              </a:tabLst>
            </a:pPr>
            <a:r>
              <a:rPr lang="en-US" sz="1800" u="sng" spc="-25" dirty="0">
                <a:effectLst/>
                <a:latin typeface="Times New Roman" panose="02020603050405020304" pitchFamily="18" charset="0"/>
                <a:ea typeface="Times New Roman" panose="02020603050405020304" pitchFamily="18" charset="0"/>
              </a:rPr>
              <a:t> </a:t>
            </a:r>
            <a:r>
              <a:rPr lang="en-US" sz="1800" spc="-25" dirty="0">
                <a:solidFill>
                  <a:schemeClr val="accent1">
                    <a:lumMod val="60000"/>
                    <a:lumOff val="4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60000"/>
                    <a:lumOff val="40000"/>
                  </a:schemeClr>
                </a:solidFill>
                <a:effectLst/>
                <a:latin typeface="Times New Roman" panose="02020603050405020304" pitchFamily="18" charset="0"/>
                <a:ea typeface="Times New Roman" panose="02020603050405020304" pitchFamily="18" charset="0"/>
              </a:rPr>
              <a:t> </a:t>
            </a:r>
            <a:r>
              <a:rPr lang="en-US" sz="1800" spc="-25" dirty="0">
                <a:solidFill>
                  <a:schemeClr val="accent1">
                    <a:lumMod val="60000"/>
                    <a:lumOff val="40000"/>
                  </a:schemeClr>
                </a:solidFill>
                <a:effectLst/>
                <a:latin typeface="Times New Roman" panose="02020603050405020304" pitchFamily="18" charset="0"/>
                <a:ea typeface="Times New Roman" panose="02020603050405020304" pitchFamily="18" charset="0"/>
              </a:rPr>
              <a:t>DOCTORS:</a:t>
            </a:r>
            <a:endParaRPr lang="en-IN" sz="1800" spc="-25"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342900" lvl="0" indent="-342900" algn="just">
              <a:spcBef>
                <a:spcPts val="120"/>
              </a:spcBef>
              <a:spcAft>
                <a:spcPts val="0"/>
              </a:spcAft>
              <a:buSzPts val="1200"/>
              <a:buFont typeface="Times New Roman" panose="02020603050405020304" pitchFamily="18" charset="0"/>
              <a:buAutoNum type="arabicParenBoth"/>
              <a:tabLst>
                <a:tab pos="376555" algn="l"/>
                <a:tab pos="377190" algn="l"/>
              </a:tabLst>
            </a:pPr>
            <a:r>
              <a:rPr lang="en-US" sz="1800" spc="-5" dirty="0">
                <a:effectLst/>
                <a:latin typeface="Times New Roman" panose="02020603050405020304" pitchFamily="18" charset="0"/>
                <a:ea typeface="Times New Roman" panose="02020603050405020304" pitchFamily="18" charset="0"/>
              </a:rPr>
              <a:t>Improving disease</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accuracy</a:t>
            </a:r>
            <a:endParaRPr lang="en-IN" sz="1800" spc="-5" dirty="0">
              <a:effectLst/>
              <a:latin typeface="Times New Roman" panose="02020603050405020304" pitchFamily="18" charset="0"/>
              <a:ea typeface="Times New Roman" panose="02020603050405020304" pitchFamily="18" charset="0"/>
            </a:endParaRPr>
          </a:p>
          <a:p>
            <a:pPr marL="342900" lvl="0" indent="-342900" algn="just">
              <a:spcBef>
                <a:spcPts val="120"/>
              </a:spcBef>
              <a:spcAft>
                <a:spcPts val="0"/>
              </a:spcAft>
              <a:buSzPts val="1200"/>
              <a:buFont typeface="Times New Roman" panose="02020603050405020304" pitchFamily="18" charset="0"/>
              <a:buAutoNum type="arabicParenBoth"/>
              <a:tabLst>
                <a:tab pos="368935" algn="l"/>
              </a:tabLst>
            </a:pPr>
            <a:r>
              <a:rPr lang="en-US" sz="1800" spc="-5" dirty="0">
                <a:effectLst/>
                <a:latin typeface="Times New Roman" panose="02020603050405020304" pitchFamily="18" charset="0"/>
                <a:ea typeface="Times New Roman" panose="02020603050405020304" pitchFamily="18" charset="0"/>
              </a:rPr>
              <a:t>Anticipation of their patients' disease</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evolution</a:t>
            </a:r>
            <a:endParaRPr lang="en-IN" sz="1800" spc="-5" dirty="0">
              <a:effectLst/>
              <a:latin typeface="Times New Roman" panose="02020603050405020304" pitchFamily="18" charset="0"/>
              <a:ea typeface="Times New Roman" panose="02020603050405020304" pitchFamily="18" charset="0"/>
            </a:endParaRPr>
          </a:p>
          <a:p>
            <a:pPr marL="342900" lvl="0" indent="-342900" algn="just">
              <a:spcBef>
                <a:spcPts val="120"/>
              </a:spcBef>
              <a:spcAft>
                <a:spcPts val="0"/>
              </a:spcAft>
              <a:buSzPts val="1200"/>
              <a:buFont typeface="Times New Roman" panose="02020603050405020304" pitchFamily="18" charset="0"/>
              <a:buAutoNum type="arabicParenBoth"/>
              <a:tabLst>
                <a:tab pos="376555" algn="l"/>
                <a:tab pos="377190" algn="l"/>
              </a:tabLst>
            </a:pPr>
            <a:r>
              <a:rPr lang="en-US" sz="1800" spc="-5" dirty="0">
                <a:effectLst/>
                <a:latin typeface="Times New Roman" panose="02020603050405020304" pitchFamily="18" charset="0"/>
                <a:ea typeface="Times New Roman" panose="02020603050405020304" pitchFamily="18" charset="0"/>
              </a:rPr>
              <a:t>Support to decision for choosing treatments for</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patients</a:t>
            </a:r>
          </a:p>
          <a:p>
            <a:pPr marL="342900" lvl="0" indent="-342900" algn="just">
              <a:spcBef>
                <a:spcPts val="120"/>
              </a:spcBef>
              <a:spcAft>
                <a:spcPts val="0"/>
              </a:spcAft>
              <a:buSzPts val="1200"/>
              <a:buFont typeface="Times New Roman" panose="02020603050405020304" pitchFamily="18" charset="0"/>
              <a:buAutoNum type="arabicParenBoth"/>
              <a:tabLst>
                <a:tab pos="376555" algn="l"/>
                <a:tab pos="377190" algn="l"/>
              </a:tabLst>
            </a:pPr>
            <a:endParaRPr lang="en-US" sz="3200" spc="-5" dirty="0">
              <a:latin typeface="Times New Roman" panose="02020603050405020304" pitchFamily="18" charset="0"/>
            </a:endParaRPr>
          </a:p>
          <a:p>
            <a:pPr marL="285750" indent="-285750" algn="just">
              <a:spcBef>
                <a:spcPts val="115"/>
              </a:spcBef>
              <a:buClr>
                <a:srgbClr val="24292E"/>
              </a:buClr>
              <a:buSzPts val="1200"/>
              <a:buFont typeface="Arial" panose="020B0604020202020204" pitchFamily="34" charset="0"/>
              <a:buChar char="•"/>
              <a:tabLst>
                <a:tab pos="449580" algn="l"/>
                <a:tab pos="450215" algn="l"/>
              </a:tabLst>
            </a:pPr>
            <a:r>
              <a:rPr lang="en-US" dirty="0">
                <a:solidFill>
                  <a:schemeClr val="accent1">
                    <a:lumMod val="60000"/>
                    <a:lumOff val="40000"/>
                  </a:schemeClr>
                </a:solidFill>
                <a:effectLst/>
                <a:uFill>
                  <a:solidFill>
                    <a:srgbClr val="24292E"/>
                  </a:solidFill>
                </a:uFill>
                <a:latin typeface="Times New Roman" panose="02020603050405020304" pitchFamily="18" charset="0"/>
                <a:ea typeface="Arial" panose="020B0604020202020204" pitchFamily="34" charset="0"/>
              </a:rPr>
              <a:t>FOR PD </a:t>
            </a:r>
            <a:r>
              <a:rPr lang="en-US" spc="-30" dirty="0">
                <a:solidFill>
                  <a:schemeClr val="accent1">
                    <a:lumMod val="60000"/>
                    <a:lumOff val="40000"/>
                  </a:schemeClr>
                </a:solidFill>
                <a:effectLst/>
                <a:uFill>
                  <a:solidFill>
                    <a:srgbClr val="24292E"/>
                  </a:solidFill>
                </a:uFill>
                <a:latin typeface="Times New Roman" panose="02020603050405020304" pitchFamily="18" charset="0"/>
                <a:ea typeface="Arial" panose="020B0604020202020204" pitchFamily="34" charset="0"/>
              </a:rPr>
              <a:t>PATIENTS:</a:t>
            </a:r>
            <a:endParaRPr lang="en-IN" sz="1800" dirty="0">
              <a:solidFill>
                <a:schemeClr val="accent1">
                  <a:lumMod val="60000"/>
                  <a:lumOff val="40000"/>
                </a:schemeClr>
              </a:solidFill>
              <a:effectLst/>
              <a:latin typeface="Times New Roman" panose="02020603050405020304" pitchFamily="18" charset="0"/>
              <a:ea typeface="Arial" panose="020B0604020202020204" pitchFamily="34" charset="0"/>
            </a:endParaRPr>
          </a:p>
          <a:p>
            <a:pPr marL="342900" lvl="0" indent="-342900" algn="just">
              <a:spcBef>
                <a:spcPts val="115"/>
              </a:spcBef>
              <a:buSzPts val="1200"/>
              <a:buFont typeface="Arial" panose="020B0604020202020204" pitchFamily="34" charset="0"/>
              <a:buAutoNum type="arabicParenBoth"/>
              <a:tabLst>
                <a:tab pos="440690" algn="l"/>
              </a:tabLst>
            </a:pPr>
            <a:r>
              <a:rPr lang="en-US" sz="1800" dirty="0">
                <a:effectLst/>
                <a:latin typeface="Times New Roman" panose="02020603050405020304" pitchFamily="18" charset="0"/>
                <a:ea typeface="Arial" panose="020B0604020202020204" pitchFamily="34" charset="0"/>
              </a:rPr>
              <a:t>For people with risk of getting PD: early detection and</a:t>
            </a:r>
            <a:r>
              <a:rPr lang="en-US" sz="1800" spc="-20"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monitoring</a:t>
            </a:r>
            <a:endParaRPr lang="en-IN" sz="1800" dirty="0">
              <a:effectLst/>
              <a:latin typeface="Times New Roman" panose="02020603050405020304" pitchFamily="18" charset="0"/>
              <a:ea typeface="Arial" panose="020B0604020202020204" pitchFamily="34" charset="0"/>
            </a:endParaRPr>
          </a:p>
          <a:p>
            <a:pPr marL="342900" marR="236855" lvl="0" indent="-342900" algn="just">
              <a:lnSpc>
                <a:spcPct val="108000"/>
              </a:lnSpc>
              <a:spcBef>
                <a:spcPts val="115"/>
              </a:spcBef>
              <a:spcAft>
                <a:spcPts val="0"/>
              </a:spcAft>
              <a:buSzPts val="1200"/>
              <a:buFont typeface="Arial" panose="020B0604020202020204" pitchFamily="34" charset="0"/>
              <a:buAutoNum type="arabicParenBoth"/>
              <a:tabLst>
                <a:tab pos="440690" algn="l"/>
              </a:tabLst>
            </a:pPr>
            <a:r>
              <a:rPr lang="en-US" sz="1800" dirty="0">
                <a:effectLst/>
                <a:latin typeface="Times New Roman" panose="02020603050405020304" pitchFamily="18" charset="0"/>
                <a:ea typeface="Arial" panose="020B0604020202020204" pitchFamily="34" charset="0"/>
              </a:rPr>
              <a:t>For early-stage/late-stage PD people: monitoring better their disease by knowing the expected evolution</a:t>
            </a:r>
            <a:endParaRPr lang="en-IN" sz="1800" dirty="0">
              <a:effectLst/>
              <a:latin typeface="Times New Roman" panose="02020603050405020304" pitchFamily="18" charset="0"/>
              <a:ea typeface="Arial" panose="020B0604020202020204" pitchFamily="34" charset="0"/>
            </a:endParaRPr>
          </a:p>
          <a:p>
            <a:pPr marL="342900" lvl="0" indent="-342900" algn="just">
              <a:lnSpc>
                <a:spcPts val="1370"/>
              </a:lnSpc>
              <a:spcBef>
                <a:spcPts val="115"/>
              </a:spcBef>
              <a:spcAft>
                <a:spcPts val="0"/>
              </a:spcAft>
              <a:buSzPts val="1200"/>
              <a:buFont typeface="Arial" panose="020B0604020202020204" pitchFamily="34" charset="0"/>
              <a:buAutoNum type="arabicParenBoth"/>
              <a:tabLst>
                <a:tab pos="440690" algn="l"/>
              </a:tabLst>
            </a:pPr>
            <a:r>
              <a:rPr lang="en-US" sz="1800" dirty="0">
                <a:effectLst/>
                <a:latin typeface="Times New Roman" panose="02020603050405020304" pitchFamily="18" charset="0"/>
                <a:ea typeface="Arial" panose="020B0604020202020204" pitchFamily="34" charset="0"/>
              </a:rPr>
              <a:t>Finding the best treatment that will improve the quality of life of PD</a:t>
            </a:r>
            <a:r>
              <a:rPr lang="en-US" sz="1800" spc="-40"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people</a:t>
            </a:r>
            <a:endParaRPr lang="en-IN" sz="1800" dirty="0">
              <a:effectLst/>
              <a:latin typeface="Times New Roman" panose="02020603050405020304" pitchFamily="18" charset="0"/>
              <a:ea typeface="Arial" panose="020B0604020202020204" pitchFamily="34" charset="0"/>
            </a:endParaRPr>
          </a:p>
          <a:p>
            <a:pPr lvl="0" algn="just">
              <a:spcBef>
                <a:spcPts val="120"/>
              </a:spcBef>
              <a:spcAft>
                <a:spcPts val="0"/>
              </a:spcAft>
              <a:buSzPts val="1200"/>
              <a:tabLst>
                <a:tab pos="376555" algn="l"/>
                <a:tab pos="377190" algn="l"/>
              </a:tabLst>
            </a:pPr>
            <a:endParaRPr lang="en-IN" sz="1600" dirty="0"/>
          </a:p>
          <a:p>
            <a:pPr lvl="0" algn="just">
              <a:spcBef>
                <a:spcPts val="120"/>
              </a:spcBef>
              <a:spcAft>
                <a:spcPts val="0"/>
              </a:spcAft>
              <a:buSzPts val="1200"/>
              <a:tabLst>
                <a:tab pos="376555" algn="l"/>
                <a:tab pos="377190" algn="l"/>
              </a:tabLst>
            </a:pPr>
            <a:endParaRPr lang="en-IN" sz="1600" dirty="0"/>
          </a:p>
          <a:p>
            <a:pPr marL="285750" indent="-285750" algn="just">
              <a:spcBef>
                <a:spcPts val="115"/>
              </a:spcBef>
              <a:buClr>
                <a:srgbClr val="24292E"/>
              </a:buClr>
              <a:buSzPts val="1200"/>
              <a:buFont typeface="Arial" panose="020B0604020202020204" pitchFamily="34" charset="0"/>
              <a:buChar char="•"/>
              <a:tabLst>
                <a:tab pos="449580" algn="l"/>
                <a:tab pos="450215" algn="l"/>
              </a:tabLst>
            </a:pPr>
            <a:r>
              <a:rPr lang="en-US" u="sng" dirty="0">
                <a:solidFill>
                  <a:schemeClr val="accent1">
                    <a:lumMod val="60000"/>
                    <a:lumOff val="40000"/>
                  </a:schemeClr>
                </a:solidFill>
                <a:effectLst/>
                <a:uFill>
                  <a:solidFill>
                    <a:srgbClr val="24292E"/>
                  </a:solidFill>
                </a:uFill>
                <a:latin typeface="Times New Roman" panose="02020603050405020304" pitchFamily="18" charset="0"/>
                <a:ea typeface="Arial" panose="020B0604020202020204" pitchFamily="34" charset="0"/>
              </a:rPr>
              <a:t>FOR</a:t>
            </a:r>
            <a:r>
              <a:rPr lang="en-US" u="sng" spc="-5" dirty="0">
                <a:solidFill>
                  <a:schemeClr val="accent1">
                    <a:lumMod val="60000"/>
                    <a:lumOff val="40000"/>
                  </a:schemeClr>
                </a:solidFill>
                <a:effectLst/>
                <a:uFill>
                  <a:solidFill>
                    <a:srgbClr val="24292E"/>
                  </a:solidFill>
                </a:uFill>
                <a:latin typeface="Times New Roman" panose="02020603050405020304" pitchFamily="18" charset="0"/>
                <a:ea typeface="Arial" panose="020B0604020202020204" pitchFamily="34" charset="0"/>
              </a:rPr>
              <a:t> </a:t>
            </a:r>
            <a:r>
              <a:rPr lang="en-US" u="sng" dirty="0">
                <a:solidFill>
                  <a:schemeClr val="accent1">
                    <a:lumMod val="60000"/>
                    <a:lumOff val="40000"/>
                  </a:schemeClr>
                </a:solidFill>
                <a:effectLst/>
                <a:uFill>
                  <a:solidFill>
                    <a:srgbClr val="24292E"/>
                  </a:solidFill>
                </a:uFill>
                <a:latin typeface="Times New Roman" panose="02020603050405020304" pitchFamily="18" charset="0"/>
                <a:ea typeface="Arial" panose="020B0604020202020204" pitchFamily="34" charset="0"/>
              </a:rPr>
              <a:t>HOSPITALS:</a:t>
            </a:r>
            <a:endParaRPr lang="en-IN" sz="1800" u="sng" dirty="0">
              <a:solidFill>
                <a:schemeClr val="accent1">
                  <a:lumMod val="60000"/>
                  <a:lumOff val="40000"/>
                </a:schemeClr>
              </a:solidFill>
              <a:effectLst/>
              <a:latin typeface="Times New Roman" panose="02020603050405020304" pitchFamily="18" charset="0"/>
              <a:ea typeface="Arial" panose="020B0604020202020204" pitchFamily="34" charset="0"/>
            </a:endParaRPr>
          </a:p>
          <a:p>
            <a:pPr marL="342900" lvl="0" indent="-342900" algn="just">
              <a:spcBef>
                <a:spcPts val="115"/>
              </a:spcBef>
              <a:buSzPts val="1200"/>
              <a:buFont typeface="Arial" panose="020B0604020202020204" pitchFamily="34" charset="0"/>
              <a:buAutoNum type="arabicParenBoth"/>
              <a:tabLst>
                <a:tab pos="440690" algn="l"/>
              </a:tabLst>
            </a:pPr>
            <a:r>
              <a:rPr lang="en-US" dirty="0">
                <a:effectLst/>
                <a:latin typeface="Times New Roman" panose="02020603050405020304" pitchFamily="18" charset="0"/>
                <a:ea typeface="Arial" panose="020B0604020202020204" pitchFamily="34" charset="0"/>
              </a:rPr>
              <a:t>cost reductions by improved patient management &amp; treatment</a:t>
            </a:r>
            <a:r>
              <a:rPr lang="en-US" spc="-30" dirty="0">
                <a:effectLst/>
                <a:latin typeface="Times New Roman" panose="02020603050405020304" pitchFamily="18" charset="0"/>
                <a:ea typeface="Arial" panose="020B0604020202020204" pitchFamily="34" charset="0"/>
              </a:rPr>
              <a:t> </a:t>
            </a:r>
            <a:r>
              <a:rPr lang="en-US" dirty="0">
                <a:effectLst/>
                <a:latin typeface="Times New Roman" panose="02020603050405020304" pitchFamily="18" charset="0"/>
                <a:ea typeface="Arial" panose="020B0604020202020204" pitchFamily="34" charset="0"/>
              </a:rPr>
              <a:t>optimization</a:t>
            </a:r>
            <a:endParaRPr lang="en-IN" sz="1800" dirty="0">
              <a:effectLst/>
              <a:latin typeface="Times New Roman" panose="02020603050405020304" pitchFamily="18" charset="0"/>
              <a:ea typeface="Arial" panose="020B0604020202020204" pitchFamily="34" charset="0"/>
            </a:endParaRPr>
          </a:p>
          <a:p>
            <a:pPr marL="342900" lvl="0" indent="-342900" algn="just">
              <a:spcBef>
                <a:spcPts val="115"/>
              </a:spcBef>
              <a:buSzPts val="1200"/>
              <a:buFont typeface="Arial" panose="020B0604020202020204" pitchFamily="34" charset="0"/>
              <a:buAutoNum type="arabicParenBoth"/>
              <a:tabLst>
                <a:tab pos="440690" algn="l"/>
              </a:tabLst>
            </a:pPr>
            <a:r>
              <a:rPr lang="en-US" dirty="0">
                <a:effectLst/>
                <a:latin typeface="Times New Roman" panose="02020603050405020304" pitchFamily="18" charset="0"/>
                <a:ea typeface="Arial" panose="020B0604020202020204" pitchFamily="34" charset="0"/>
              </a:rPr>
              <a:t>operations improvement by predicting patients future visits, med supplies,</a:t>
            </a:r>
            <a:r>
              <a:rPr lang="en-US" spc="-30" dirty="0">
                <a:effectLst/>
                <a:latin typeface="Times New Roman" panose="02020603050405020304" pitchFamily="18" charset="0"/>
                <a:ea typeface="Arial" panose="020B0604020202020204" pitchFamily="34" charset="0"/>
              </a:rPr>
              <a:t> </a:t>
            </a:r>
            <a:r>
              <a:rPr lang="en-US" dirty="0">
                <a:effectLst/>
                <a:latin typeface="Times New Roman" panose="02020603050405020304" pitchFamily="18" charset="0"/>
                <a:ea typeface="Arial" panose="020B0604020202020204" pitchFamily="34" charset="0"/>
              </a:rPr>
              <a:t>etc.</a:t>
            </a:r>
            <a:endParaRPr lang="en-IN" sz="1800" dirty="0">
              <a:effectLst/>
              <a:latin typeface="Times New Roman" panose="02020603050405020304" pitchFamily="18" charset="0"/>
              <a:ea typeface="Arial" panose="020B0604020202020204" pitchFamily="34" charset="0"/>
            </a:endParaRPr>
          </a:p>
          <a:p>
            <a:pPr lvl="0" algn="just">
              <a:spcBef>
                <a:spcPts val="120"/>
              </a:spcBef>
              <a:spcAft>
                <a:spcPts val="0"/>
              </a:spcAft>
              <a:buSzPts val="1200"/>
              <a:tabLst>
                <a:tab pos="376555" algn="l"/>
                <a:tab pos="377190" algn="l"/>
              </a:tabLst>
            </a:pPr>
            <a:endParaRPr lang="en-IN" sz="1600" dirty="0"/>
          </a:p>
        </p:txBody>
      </p:sp>
    </p:spTree>
    <p:extLst>
      <p:ext uri="{BB962C8B-B14F-4D97-AF65-F5344CB8AC3E}">
        <p14:creationId xmlns:p14="http://schemas.microsoft.com/office/powerpoint/2010/main" val="424428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B27-F91A-4118-9656-03C444B4466D}"/>
              </a:ext>
            </a:extLst>
          </p:cNvPr>
          <p:cNvSpPr>
            <a:spLocks noGrp="1"/>
          </p:cNvSpPr>
          <p:nvPr>
            <p:ph type="title"/>
          </p:nvPr>
        </p:nvSpPr>
        <p:spPr>
          <a:xfrm>
            <a:off x="241300" y="2958955"/>
            <a:ext cx="11214100" cy="1200329"/>
          </a:xfrm>
        </p:spPr>
        <p:txBody>
          <a:bodyPr/>
          <a:lstStyle/>
          <a:p>
            <a:r>
              <a:rPr lang="en-US" sz="8000" dirty="0">
                <a:solidFill>
                  <a:schemeClr val="accent1">
                    <a:lumMod val="60000"/>
                    <a:lumOff val="40000"/>
                  </a:schemeClr>
                </a:solidFill>
              </a:rPr>
              <a:t>CONCLUSION</a:t>
            </a:r>
            <a:endParaRPr lang="en-IN" sz="80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BE629141-7CAC-44B3-917F-85A736E0064B}"/>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8" name="Picture Placeholder 32" descr="Head with Gears">
            <a:extLst>
              <a:ext uri="{FF2B5EF4-FFF2-40B4-BE49-F238E27FC236}">
                <a16:creationId xmlns:a16="http://schemas.microsoft.com/office/drawing/2014/main" id="{B4213E40-503D-416E-A558-6263588481B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6841968" y="2381941"/>
            <a:ext cx="1963556" cy="1963556"/>
          </a:xfrm>
          <a:prstGeom prst="ellipse">
            <a:avLst/>
          </a:prstGeom>
        </p:spPr>
      </p:pic>
    </p:spTree>
    <p:extLst>
      <p:ext uri="{BB962C8B-B14F-4D97-AF65-F5344CB8AC3E}">
        <p14:creationId xmlns:p14="http://schemas.microsoft.com/office/powerpoint/2010/main" val="5502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B27-F91A-4118-9656-03C444B4466D}"/>
              </a:ext>
            </a:extLst>
          </p:cNvPr>
          <p:cNvSpPr>
            <a:spLocks noGrp="1"/>
          </p:cNvSpPr>
          <p:nvPr>
            <p:ph type="title"/>
          </p:nvPr>
        </p:nvSpPr>
        <p:spPr>
          <a:xfrm>
            <a:off x="241300" y="1677797"/>
            <a:ext cx="11214100" cy="5034904"/>
          </a:xfrm>
        </p:spPr>
        <p:txBody>
          <a:bodyPr/>
          <a:lstStyle/>
          <a:p>
            <a:pPr marL="71755" marR="393065">
              <a:lnSpc>
                <a:spcPct val="108000"/>
              </a:lnSpc>
              <a:spcBef>
                <a:spcPts val="1105"/>
              </a:spcBef>
              <a:spcAft>
                <a:spcPts val="0"/>
              </a:spcAft>
            </a:pPr>
            <a:r>
              <a:rPr lang="en-US" sz="2400" dirty="0">
                <a:effectLst/>
                <a:latin typeface="Times New Roman" panose="02020603050405020304" pitchFamily="18" charset="0"/>
                <a:ea typeface="Times New Roman" panose="02020603050405020304" pitchFamily="18" charset="0"/>
              </a:rPr>
              <a:t>Disease diagnosis and prediction is possible through automated machine learning architectures using only non- invasive voice biomarkers as features. Our analysis provides a comparison of the effectiveness of various machine learning classifiers in disease diagnosis with noisy and high dimensional data. After thorough feature selection, clinical level accuracy is possible.</a:t>
            </a: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These results are promising because they may introduce novel means to assess patient health and neurological diseases using voice data. Due to the high accuracy performed by the models with these short audio clips there is reason to believe denser feature sets with spoken word, video, or other modalities would aid in disease prediction and clinical validation of diagnosis in the future.</a:t>
            </a:r>
            <a:br>
              <a:rPr lang="en-IN" sz="2400" dirty="0">
                <a:effectLst/>
                <a:latin typeface="Times New Roman" panose="02020603050405020304" pitchFamily="18" charset="0"/>
                <a:ea typeface="Times New Roman" panose="02020603050405020304" pitchFamily="18" charset="0"/>
              </a:rPr>
            </a:br>
            <a:endParaRPr lang="en-IN" sz="36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BE629141-7CAC-44B3-917F-85A736E0064B}"/>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Tree>
    <p:extLst>
      <p:ext uri="{BB962C8B-B14F-4D97-AF65-F5344CB8AC3E}">
        <p14:creationId xmlns:p14="http://schemas.microsoft.com/office/powerpoint/2010/main" val="110628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B27-F91A-4118-9656-03C444B4466D}"/>
              </a:ext>
            </a:extLst>
          </p:cNvPr>
          <p:cNvSpPr>
            <a:spLocks noGrp="1"/>
          </p:cNvSpPr>
          <p:nvPr>
            <p:ph type="title"/>
          </p:nvPr>
        </p:nvSpPr>
        <p:spPr>
          <a:xfrm>
            <a:off x="157410" y="2539505"/>
            <a:ext cx="11214100" cy="2308324"/>
          </a:xfrm>
        </p:spPr>
        <p:txBody>
          <a:bodyPr/>
          <a:lstStyle/>
          <a:p>
            <a:r>
              <a:rPr lang="en-US" sz="8000" dirty="0">
                <a:solidFill>
                  <a:schemeClr val="accent1">
                    <a:lumMod val="60000"/>
                    <a:lumOff val="40000"/>
                  </a:schemeClr>
                </a:solidFill>
              </a:rPr>
              <a:t>REFERENCES &amp; BIBILOGRAPHY</a:t>
            </a:r>
            <a:endParaRPr lang="en-IN" sz="80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BE629141-7CAC-44B3-917F-85A736E0064B}"/>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5" name="Picture Placeholder 28" descr="Microscope">
            <a:extLst>
              <a:ext uri="{FF2B5EF4-FFF2-40B4-BE49-F238E27FC236}">
                <a16:creationId xmlns:a16="http://schemas.microsoft.com/office/drawing/2014/main" id="{DF5D5281-6671-4210-A29C-E1CC644EE50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7219546" y="2708403"/>
            <a:ext cx="1915366" cy="1915366"/>
          </a:xfrm>
          <a:prstGeom prst="ellipse">
            <a:avLst/>
          </a:prstGeom>
        </p:spPr>
      </p:pic>
    </p:spTree>
    <p:extLst>
      <p:ext uri="{BB962C8B-B14F-4D97-AF65-F5344CB8AC3E}">
        <p14:creationId xmlns:p14="http://schemas.microsoft.com/office/powerpoint/2010/main" val="273494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B27-F91A-4118-9656-03C444B4466D}"/>
              </a:ext>
            </a:extLst>
          </p:cNvPr>
          <p:cNvSpPr>
            <a:spLocks noGrp="1"/>
          </p:cNvSpPr>
          <p:nvPr>
            <p:ph type="title"/>
          </p:nvPr>
        </p:nvSpPr>
        <p:spPr>
          <a:xfrm>
            <a:off x="157410" y="1400962"/>
            <a:ext cx="11897570" cy="1560427"/>
          </a:xfrm>
        </p:spPr>
        <p:txBody>
          <a:bodyPr/>
          <a:lstStyle/>
          <a:p>
            <a:pPr marL="457200" indent="-457200">
              <a:buFont typeface="Wingdings" panose="05000000000000000000" pitchFamily="2" charset="2"/>
              <a:buChar char="Ø"/>
            </a:pPr>
            <a:r>
              <a:rPr lang="en-US" sz="2000" spc="-85" dirty="0">
                <a:effectLst/>
                <a:latin typeface="Times New Roman" panose="02020603050405020304" pitchFamily="18" charset="0"/>
                <a:ea typeface="Times New Roman" panose="02020603050405020304" pitchFamily="18" charset="0"/>
              </a:rPr>
              <a:t>Dataset –</a:t>
            </a:r>
            <a:br>
              <a:rPr lang="en-US" sz="2000" spc="-85" dirty="0">
                <a:effectLst/>
                <a:latin typeface="Times New Roman" panose="02020603050405020304" pitchFamily="18" charset="0"/>
                <a:ea typeface="Times New Roman" panose="02020603050405020304" pitchFamily="18" charset="0"/>
              </a:rPr>
            </a:br>
            <a:r>
              <a:rPr lang="en-US" sz="2000"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r>
              <a:rPr lang="en-US" sz="2000" u="sng"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https://archive.ics.uci.edu/ml/datasets/</a:t>
            </a:r>
            <a:r>
              <a:rPr lang="en-US" sz="2000" u="sng" spc="-5" dirty="0">
                <a:solidFill>
                  <a:schemeClr val="accent1">
                    <a:lumMod val="60000"/>
                    <a:lumOff val="40000"/>
                  </a:schemeClr>
                </a:solidFill>
                <a:effectLst/>
                <a:latin typeface="Times New Roman" panose="02020603050405020304" pitchFamily="18" charset="0"/>
                <a:ea typeface="Times New Roman" panose="02020603050405020304" pitchFamily="18" charset="0"/>
              </a:rPr>
              <a:t>Parkinson+Disease+Spiral+Drawings+Using+Digitized+Graphics+Tablet</a:t>
            </a:r>
            <a:r>
              <a:rPr lang="en-US" sz="2000" spc="-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br>
              <a:rPr lang="en-IN" sz="2000" spc="-85" dirty="0">
                <a:solidFill>
                  <a:schemeClr val="accent1">
                    <a:lumMod val="60000"/>
                    <a:lumOff val="40000"/>
                  </a:schemeClr>
                </a:solidFill>
                <a:latin typeface="Times New Roman" panose="02020603050405020304" pitchFamily="18" charset="0"/>
                <a:ea typeface="Times New Roman" panose="02020603050405020304" pitchFamily="18" charset="0"/>
              </a:rPr>
            </a:br>
            <a:br>
              <a:rPr lang="en-IN" sz="1800" spc="-85" dirty="0">
                <a:effectLst/>
                <a:latin typeface="Times New Roman" panose="02020603050405020304" pitchFamily="18" charset="0"/>
                <a:ea typeface="Times New Roman" panose="02020603050405020304" pitchFamily="18" charset="0"/>
              </a:rPr>
            </a:br>
            <a:endParaRPr lang="en-IN" sz="28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BE629141-7CAC-44B3-917F-85A736E0064B}"/>
              </a:ext>
            </a:extLst>
          </p:cNvPr>
          <p:cNvSpPr>
            <a:spLocks noGrp="1"/>
          </p:cNvSpPr>
          <p:nvPr>
            <p:ph type="sldNum" sz="quarter" idx="12"/>
          </p:nvPr>
        </p:nvSpPr>
        <p:spPr/>
        <p:txBody>
          <a:bodyPr/>
          <a:lstStyle/>
          <a:p>
            <a:fld id="{C263D6C4-4840-40CC-AC84-17E24B3B7BDE}" type="slidenum">
              <a:rPr lang="en-US" sz="1050" noProof="0" smtClean="0"/>
              <a:pPr/>
              <a:t>17</a:t>
            </a:fld>
            <a:endParaRPr lang="en-US" sz="1050" noProof="0" dirty="0"/>
          </a:p>
        </p:txBody>
      </p:sp>
      <p:sp>
        <p:nvSpPr>
          <p:cNvPr id="8" name="TextBox 7">
            <a:extLst>
              <a:ext uri="{FF2B5EF4-FFF2-40B4-BE49-F238E27FC236}">
                <a16:creationId xmlns:a16="http://schemas.microsoft.com/office/drawing/2014/main" id="{10A8EB75-790D-422F-B144-E4559B713EDE}"/>
              </a:ext>
            </a:extLst>
          </p:cNvPr>
          <p:cNvSpPr txBox="1"/>
          <p:nvPr/>
        </p:nvSpPr>
        <p:spPr>
          <a:xfrm>
            <a:off x="157410" y="2684477"/>
            <a:ext cx="11406930"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spc="-85" dirty="0">
                <a:solidFill>
                  <a:schemeClr val="bg1"/>
                </a:solidFill>
                <a:effectLst/>
                <a:latin typeface="Times New Roman" panose="02020603050405020304" pitchFamily="18" charset="0"/>
                <a:ea typeface="Times New Roman" panose="02020603050405020304" pitchFamily="18" charset="0"/>
              </a:rPr>
              <a:t>Algorithms Reference</a:t>
            </a:r>
            <a:r>
              <a:rPr lang="en-US" sz="2400" spc="-25" dirty="0">
                <a:solidFill>
                  <a:schemeClr val="bg1"/>
                </a:solidFill>
                <a:effectLst/>
                <a:latin typeface="Times New Roman" panose="02020603050405020304" pitchFamily="18" charset="0"/>
                <a:ea typeface="Times New Roman" panose="02020603050405020304" pitchFamily="18" charset="0"/>
              </a:rPr>
              <a:t> –</a:t>
            </a:r>
          </a:p>
          <a:p>
            <a:r>
              <a:rPr lang="en-US" sz="2400" spc="-25" dirty="0">
                <a:solidFill>
                  <a:schemeClr val="bg1"/>
                </a:solidFill>
                <a:latin typeface="Times New Roman" panose="02020603050405020304" pitchFamily="18" charset="0"/>
                <a:ea typeface="Times New Roman" panose="02020603050405020304" pitchFamily="18" charset="0"/>
              </a:rPr>
              <a:t>      </a:t>
            </a:r>
            <a:r>
              <a:rPr lang="en-US" sz="2400"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r>
              <a:rPr lang="en-US" sz="2400" u="sng" spc="-85" dirty="0">
                <a:solidFill>
                  <a:schemeClr val="accent1">
                    <a:lumMod val="60000"/>
                    <a:lumOff val="40000"/>
                  </a:schemeClr>
                </a:solidFill>
                <a:effectLst/>
                <a:uFill>
                  <a:solidFill>
                    <a:srgbClr val="24292E"/>
                  </a:solidFill>
                </a:uFill>
                <a:latin typeface="Times New Roman" panose="02020603050405020304" pitchFamily="18" charset="0"/>
                <a:ea typeface="Times New Roman" panose="02020603050405020304" pitchFamily="18" charset="0"/>
              </a:rPr>
              <a:t>www.semanticscholar.org</a:t>
            </a:r>
            <a:r>
              <a:rPr lang="en-US" sz="2400"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r>
              <a:rPr lang="en-US" sz="2400" u="sng" spc="-85" dirty="0">
                <a:solidFill>
                  <a:schemeClr val="accent1">
                    <a:lumMod val="60000"/>
                    <a:lumOff val="40000"/>
                  </a:schemeClr>
                </a:solidFill>
                <a:effectLst/>
                <a:uFill>
                  <a:solidFill>
                    <a:srgbClr val="24292E"/>
                  </a:solidFill>
                </a:uFill>
                <a:latin typeface="Times New Roman" panose="02020603050405020304" pitchFamily="18" charset="0"/>
                <a:ea typeface="Times New Roman" panose="02020603050405020304" pitchFamily="18" charset="0"/>
              </a:rPr>
              <a:t>https://www.ijitee.org</a:t>
            </a:r>
            <a:r>
              <a:rPr lang="en-US" sz="2400"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endParaRPr lang="en-IN" sz="2400" spc="-85"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endParaRPr lang="en-IN" sz="2400" dirty="0">
              <a:solidFill>
                <a:schemeClr val="bg1"/>
              </a:solidFill>
            </a:endParaRPr>
          </a:p>
        </p:txBody>
      </p:sp>
      <p:sp>
        <p:nvSpPr>
          <p:cNvPr id="9" name="TextBox 8">
            <a:extLst>
              <a:ext uri="{FF2B5EF4-FFF2-40B4-BE49-F238E27FC236}">
                <a16:creationId xmlns:a16="http://schemas.microsoft.com/office/drawing/2014/main" id="{0F79B70B-B177-4844-A55B-9C3EA684B8D3}"/>
              </a:ext>
            </a:extLst>
          </p:cNvPr>
          <p:cNvSpPr txBox="1"/>
          <p:nvPr/>
        </p:nvSpPr>
        <p:spPr>
          <a:xfrm>
            <a:off x="302004" y="4152550"/>
            <a:ext cx="10209402"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spc="-85" dirty="0">
                <a:solidFill>
                  <a:schemeClr val="bg1"/>
                </a:solidFill>
                <a:effectLst/>
                <a:latin typeface="Times New Roman" panose="02020603050405020304" pitchFamily="18" charset="0"/>
                <a:ea typeface="Times New Roman" panose="02020603050405020304" pitchFamily="18" charset="0"/>
              </a:rPr>
              <a:t>Differential</a:t>
            </a:r>
            <a:r>
              <a:rPr lang="en-US" sz="2000" spc="-45" dirty="0">
                <a:solidFill>
                  <a:schemeClr val="bg1"/>
                </a:solidFill>
                <a:effectLst/>
                <a:latin typeface="Times New Roman" panose="02020603050405020304" pitchFamily="18" charset="0"/>
                <a:ea typeface="Times New Roman" panose="02020603050405020304" pitchFamily="18" charset="0"/>
              </a:rPr>
              <a:t> </a:t>
            </a:r>
            <a:r>
              <a:rPr lang="en-US" sz="2000" spc="-85" dirty="0">
                <a:solidFill>
                  <a:schemeClr val="bg1"/>
                </a:solidFill>
                <a:effectLst/>
                <a:latin typeface="Times New Roman" panose="02020603050405020304" pitchFamily="18" charset="0"/>
                <a:ea typeface="Times New Roman" panose="02020603050405020304" pitchFamily="18" charset="0"/>
              </a:rPr>
              <a:t>diagnosis</a:t>
            </a:r>
            <a:r>
              <a:rPr lang="en-US" sz="2000" spc="-45" dirty="0">
                <a:solidFill>
                  <a:schemeClr val="bg1"/>
                </a:solidFill>
                <a:effectLst/>
                <a:latin typeface="Times New Roman" panose="02020603050405020304" pitchFamily="18" charset="0"/>
                <a:ea typeface="Times New Roman" panose="02020603050405020304" pitchFamily="18" charset="0"/>
              </a:rPr>
              <a:t> </a:t>
            </a:r>
            <a:r>
              <a:rPr lang="en-US" sz="2000" spc="-85" dirty="0">
                <a:solidFill>
                  <a:schemeClr val="bg1"/>
                </a:solidFill>
                <a:effectLst/>
                <a:latin typeface="Times New Roman" panose="02020603050405020304" pitchFamily="18" charset="0"/>
                <a:ea typeface="Times New Roman" panose="02020603050405020304" pitchFamily="18" charset="0"/>
              </a:rPr>
              <a:t>of</a:t>
            </a:r>
            <a:r>
              <a:rPr lang="en-US" sz="2000" spc="-45" dirty="0">
                <a:solidFill>
                  <a:schemeClr val="bg1"/>
                </a:solidFill>
                <a:effectLst/>
                <a:latin typeface="Times New Roman" panose="02020603050405020304" pitchFamily="18" charset="0"/>
                <a:ea typeface="Times New Roman" panose="02020603050405020304" pitchFamily="18" charset="0"/>
              </a:rPr>
              <a:t> </a:t>
            </a:r>
            <a:r>
              <a:rPr lang="en-US" sz="2000" spc="-85" dirty="0" err="1">
                <a:solidFill>
                  <a:schemeClr val="bg1"/>
                </a:solidFill>
                <a:effectLst/>
                <a:latin typeface="Times New Roman" panose="02020603050405020304" pitchFamily="18" charset="0"/>
                <a:ea typeface="Times New Roman" panose="02020603050405020304" pitchFamily="18" charset="0"/>
              </a:rPr>
              <a:t>Parkinsons</a:t>
            </a:r>
            <a:r>
              <a:rPr lang="en-US" sz="2000" spc="-45" dirty="0">
                <a:solidFill>
                  <a:schemeClr val="bg1"/>
                </a:solidFill>
                <a:effectLst/>
                <a:latin typeface="Times New Roman" panose="02020603050405020304" pitchFamily="18" charset="0"/>
                <a:ea typeface="Times New Roman" panose="02020603050405020304" pitchFamily="18" charset="0"/>
              </a:rPr>
              <a:t> </a:t>
            </a:r>
            <a:r>
              <a:rPr lang="en-US" sz="2000" spc="-85" dirty="0">
                <a:solidFill>
                  <a:schemeClr val="bg1"/>
                </a:solidFill>
                <a:effectLst/>
                <a:latin typeface="Times New Roman" panose="02020603050405020304" pitchFamily="18" charset="0"/>
                <a:ea typeface="Times New Roman" panose="02020603050405020304" pitchFamily="18" charset="0"/>
              </a:rPr>
              <a:t>Disease</a:t>
            </a:r>
            <a:r>
              <a:rPr lang="en-US" sz="2000" spc="-50" dirty="0">
                <a:solidFill>
                  <a:schemeClr val="bg1"/>
                </a:solidFill>
                <a:effectLst/>
                <a:latin typeface="Times New Roman" panose="02020603050405020304" pitchFamily="18" charset="0"/>
                <a:ea typeface="Times New Roman" panose="02020603050405020304" pitchFamily="18" charset="0"/>
              </a:rPr>
              <a:t> </a:t>
            </a:r>
          </a:p>
          <a:p>
            <a:r>
              <a:rPr lang="en-US" sz="2000" spc="-50" dirty="0">
                <a:solidFill>
                  <a:schemeClr val="bg1"/>
                </a:solidFill>
                <a:latin typeface="Times New Roman" panose="02020603050405020304" pitchFamily="18" charset="0"/>
                <a:ea typeface="Times New Roman" panose="02020603050405020304" pitchFamily="18" charset="0"/>
              </a:rPr>
              <a:t>     </a:t>
            </a:r>
            <a:r>
              <a:rPr lang="en-US" sz="2000"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r>
              <a:rPr lang="en-US" sz="2000" u="sng" spc="-85" dirty="0">
                <a:solidFill>
                  <a:schemeClr val="accent1">
                    <a:lumMod val="60000"/>
                    <a:lumOff val="40000"/>
                  </a:schemeClr>
                </a:solidFill>
                <a:effectLst/>
                <a:uFill>
                  <a:solidFill>
                    <a:srgbClr val="24292E"/>
                  </a:solidFill>
                </a:uFill>
                <a:latin typeface="Times New Roman" panose="02020603050405020304" pitchFamily="18" charset="0"/>
                <a:ea typeface="Times New Roman" panose="02020603050405020304" pitchFamily="18" charset="0"/>
              </a:rPr>
              <a:t>https://</a:t>
            </a:r>
            <a:r>
              <a:rPr lang="en-US" sz="2000" u="sng" spc="-85" dirty="0">
                <a:solidFill>
                  <a:schemeClr val="accent1">
                    <a:lumMod val="60000"/>
                    <a:lumOff val="40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www.sciencedirect.com/science/article/pii/</a:t>
            </a:r>
            <a:r>
              <a:rPr lang="en-US" sz="2000" u="sng" spc="-85" dirty="0">
                <a:solidFill>
                  <a:schemeClr val="accent1">
                    <a:lumMod val="60000"/>
                    <a:lumOff val="40000"/>
                  </a:schemeClr>
                </a:solidFill>
                <a:effectLst/>
                <a:uFill>
                  <a:solidFill>
                    <a:srgbClr val="24292E"/>
                  </a:solidFill>
                </a:uFill>
                <a:latin typeface="Times New Roman" panose="02020603050405020304" pitchFamily="18" charset="0"/>
                <a:ea typeface="Times New Roman" panose="02020603050405020304" pitchFamily="18" charset="0"/>
              </a:rPr>
              <a:t> S0933365716000063</a:t>
            </a:r>
            <a:r>
              <a:rPr lang="en-US" sz="2000" spc="-85" dirty="0">
                <a:solidFill>
                  <a:schemeClr val="accent1">
                    <a:lumMod val="60000"/>
                    <a:lumOff val="40000"/>
                  </a:schemeClr>
                </a:solidFill>
                <a:effectLst/>
                <a:latin typeface="Times New Roman" panose="02020603050405020304" pitchFamily="18" charset="0"/>
                <a:ea typeface="Times New Roman" panose="02020603050405020304" pitchFamily="18" charset="0"/>
              </a:rPr>
              <a:t>)</a:t>
            </a:r>
            <a:endParaRPr lang="en-IN" sz="2000" spc="-85"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IN" sz="2000" dirty="0">
              <a:solidFill>
                <a:schemeClr val="bg1"/>
              </a:solidFill>
            </a:endParaRPr>
          </a:p>
        </p:txBody>
      </p:sp>
    </p:spTree>
    <p:extLst>
      <p:ext uri="{BB962C8B-B14F-4D97-AF65-F5344CB8AC3E}">
        <p14:creationId xmlns:p14="http://schemas.microsoft.com/office/powerpoint/2010/main" val="411108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B27-F91A-4118-9656-03C444B4466D}"/>
              </a:ext>
            </a:extLst>
          </p:cNvPr>
          <p:cNvSpPr>
            <a:spLocks noGrp="1"/>
          </p:cNvSpPr>
          <p:nvPr>
            <p:ph type="title"/>
          </p:nvPr>
        </p:nvSpPr>
        <p:spPr>
          <a:xfrm>
            <a:off x="38100" y="559703"/>
            <a:ext cx="11214100" cy="1200329"/>
          </a:xfrm>
        </p:spPr>
        <p:txBody>
          <a:bodyPr/>
          <a:lstStyle/>
          <a:p>
            <a:r>
              <a:rPr lang="en-US" sz="8000" dirty="0">
                <a:solidFill>
                  <a:schemeClr val="accent1">
                    <a:lumMod val="60000"/>
                    <a:lumOff val="40000"/>
                  </a:schemeClr>
                </a:solidFill>
              </a:rPr>
              <a:t>THANK YOU</a:t>
            </a:r>
            <a:endParaRPr lang="en-IN" sz="80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BE629141-7CAC-44B3-917F-85A736E0064B}"/>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Box 3">
            <a:extLst>
              <a:ext uri="{FF2B5EF4-FFF2-40B4-BE49-F238E27FC236}">
                <a16:creationId xmlns:a16="http://schemas.microsoft.com/office/drawing/2014/main" id="{DBA9D924-C3DA-4F76-95E7-B7255D04DF64}"/>
              </a:ext>
            </a:extLst>
          </p:cNvPr>
          <p:cNvSpPr txBox="1"/>
          <p:nvPr/>
        </p:nvSpPr>
        <p:spPr>
          <a:xfrm>
            <a:off x="38100" y="2474752"/>
            <a:ext cx="11214100" cy="1200329"/>
          </a:xfrm>
          <a:prstGeom prst="rect">
            <a:avLst/>
          </a:prstGeom>
          <a:noFill/>
        </p:spPr>
        <p:txBody>
          <a:bodyPr wrap="square" rtlCol="0">
            <a:spAutoFit/>
          </a:bodyPr>
          <a:lstStyle/>
          <a:p>
            <a:r>
              <a:rPr lang="en-US" sz="2400" dirty="0">
                <a:solidFill>
                  <a:schemeClr val="bg1"/>
                </a:solidFill>
              </a:rPr>
              <a:t>YOU CAN FIND MY PORJECT AT –</a:t>
            </a:r>
          </a:p>
          <a:p>
            <a:r>
              <a:rPr lang="en-IN" sz="2400" dirty="0">
                <a:solidFill>
                  <a:schemeClr val="accent1">
                    <a:lumMod val="60000"/>
                    <a:lumOff val="40000"/>
                  </a:schemeClr>
                </a:solidFill>
              </a:rPr>
              <a:t>(https://github.com/yash-hash/Machine-Learning-/tree/master/Parkinson's%20Disease%20Prediction)</a:t>
            </a:r>
          </a:p>
        </p:txBody>
      </p:sp>
      <p:sp>
        <p:nvSpPr>
          <p:cNvPr id="7" name="TextBox 6">
            <a:extLst>
              <a:ext uri="{FF2B5EF4-FFF2-40B4-BE49-F238E27FC236}">
                <a16:creationId xmlns:a16="http://schemas.microsoft.com/office/drawing/2014/main" id="{A4C4D82B-65A4-41FB-8007-CBDF7DB5BF79}"/>
              </a:ext>
            </a:extLst>
          </p:cNvPr>
          <p:cNvSpPr txBox="1"/>
          <p:nvPr/>
        </p:nvSpPr>
        <p:spPr>
          <a:xfrm>
            <a:off x="38100" y="4110639"/>
            <a:ext cx="10377181" cy="677108"/>
          </a:xfrm>
          <a:prstGeom prst="rect">
            <a:avLst/>
          </a:prstGeom>
          <a:noFill/>
        </p:spPr>
        <p:txBody>
          <a:bodyPr wrap="square" rtlCol="0">
            <a:spAutoFit/>
          </a:bodyPr>
          <a:lstStyle/>
          <a:p>
            <a:r>
              <a:rPr lang="en-US" sz="2000" dirty="0">
                <a:solidFill>
                  <a:schemeClr val="accent1">
                    <a:lumMod val="60000"/>
                    <a:lumOff val="40000"/>
                  </a:schemeClr>
                </a:solidFill>
                <a:latin typeface="Bahnschrift SemiCondensed" panose="020B0502040204020203" pitchFamily="34" charset="0"/>
              </a:rPr>
              <a:t>CONTACT ME – </a:t>
            </a:r>
          </a:p>
          <a:p>
            <a:endParaRPr lang="en-IN" dirty="0">
              <a:solidFill>
                <a:schemeClr val="accent1">
                  <a:lumMod val="60000"/>
                  <a:lumOff val="40000"/>
                </a:schemeClr>
              </a:solidFill>
            </a:endParaRPr>
          </a:p>
        </p:txBody>
      </p:sp>
      <p:pic>
        <p:nvPicPr>
          <p:cNvPr id="5122" name="Picture 2" descr="LinkedIn icon">
            <a:hlinkClick r:id="rId2" tooltip="mailto:https://www.linkedin.com/in/yash-gaikwad-143694154/"/>
            <a:extLst>
              <a:ext uri="{FF2B5EF4-FFF2-40B4-BE49-F238E27FC236}">
                <a16:creationId xmlns:a16="http://schemas.microsoft.com/office/drawing/2014/main" id="{A9863AE5-0176-4FAB-B724-E32B05F8A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501" y="4054015"/>
            <a:ext cx="496363" cy="49636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Github Logo free icon">
            <a:extLst>
              <a:ext uri="{FF2B5EF4-FFF2-40B4-BE49-F238E27FC236}">
                <a16:creationId xmlns:a16="http://schemas.microsoft.com/office/drawing/2014/main" id="{F743229C-4878-43C4-B30B-E958981D3B2F}"/>
              </a:ext>
            </a:extLst>
          </p:cNvPr>
          <p:cNvSpPr>
            <a:spLocks noChangeAspect="1" noChangeArrowheads="1"/>
          </p:cNvSpPr>
          <p:nvPr/>
        </p:nvSpPr>
        <p:spPr bwMode="auto">
          <a:xfrm>
            <a:off x="4865236" y="3276600"/>
            <a:ext cx="1383164" cy="13831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6" name="Picture 6" descr="Fluent icon">
            <a:hlinkClick r:id="rId4"/>
            <a:extLst>
              <a:ext uri="{FF2B5EF4-FFF2-40B4-BE49-F238E27FC236}">
                <a16:creationId xmlns:a16="http://schemas.microsoft.com/office/drawing/2014/main" id="{E5631B6F-5E89-4B1B-9516-63377A2D1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799" y="4032547"/>
            <a:ext cx="517831" cy="51783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Gmail Login icon">
            <a:hlinkClick r:id="rId6"/>
            <a:extLst>
              <a:ext uri="{FF2B5EF4-FFF2-40B4-BE49-F238E27FC236}">
                <a16:creationId xmlns:a16="http://schemas.microsoft.com/office/drawing/2014/main" id="{AC173CF9-0958-4AD8-A20D-6D50041D92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1606" y="3915486"/>
            <a:ext cx="719728" cy="71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19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59803" y="2507259"/>
            <a:ext cx="9385687" cy="1843481"/>
          </a:xfrm>
        </p:spPr>
        <p:txBody>
          <a:bodyPr>
            <a:normAutofit/>
          </a:bodyPr>
          <a:lstStyle/>
          <a:p>
            <a:pPr algn="ctr"/>
            <a:r>
              <a:rPr lang="en-US" sz="8800" dirty="0">
                <a:solidFill>
                  <a:schemeClr val="accent1">
                    <a:lumMod val="60000"/>
                    <a:lumOff val="40000"/>
                  </a:schemeClr>
                </a:solidFill>
              </a:rPr>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04266" y="69209"/>
            <a:ext cx="9670912" cy="859055"/>
          </a:xfrm>
        </p:spPr>
        <p:txBody>
          <a:bodyPr/>
          <a:lstStyle/>
          <a:p>
            <a:pPr algn="ctr"/>
            <a:r>
              <a:rPr lang="en-US" dirty="0">
                <a:solidFill>
                  <a:schemeClr val="accent1">
                    <a:lumMod val="40000"/>
                    <a:lumOff val="60000"/>
                  </a:schemeClr>
                </a:solidFill>
              </a:rPr>
              <a:t>Parkinson’s Disease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8452" y="1762107"/>
            <a:ext cx="8907769" cy="5026684"/>
          </a:xfrm>
        </p:spPr>
        <p:txBody>
          <a:bodyPr>
            <a:normAutofit/>
          </a:bodyPr>
          <a:lstStyle/>
          <a:p>
            <a:pPr marL="71755" marR="215900" algn="just">
              <a:lnSpc>
                <a:spcPct val="108000"/>
              </a:lnSpc>
              <a:spcBef>
                <a:spcPts val="1325"/>
              </a:spcBef>
              <a:spcAft>
                <a:spcPts val="0"/>
              </a:spcAft>
            </a:pPr>
            <a:r>
              <a:rPr lang="en-US" sz="2000" dirty="0">
                <a:solidFill>
                  <a:schemeClr val="bg1"/>
                </a:solidFill>
                <a:effectLst/>
                <a:latin typeface="Sitka Banner" panose="02000505000000020004" pitchFamily="2" charset="0"/>
                <a:ea typeface="Times New Roman" panose="02020603050405020304" pitchFamily="18" charset="0"/>
              </a:rPr>
              <a:t>Parkinson’s disease is a progressive disorder of the central nervous system affecting movement and inducing tremors and stiffness. It has 5 stages to it and affects more than 1 million individuals every year in India. This is chronic and has no cure yet. It is a neurodegenerative disorder affecting dopamine-producing neurons in the brain.</a:t>
            </a:r>
            <a:endParaRPr lang="en-IN" sz="2000" dirty="0">
              <a:solidFill>
                <a:schemeClr val="bg1"/>
              </a:solidFill>
              <a:latin typeface="Sitka Banner" panose="02000505000000020004" pitchFamily="2" charset="0"/>
              <a:ea typeface="Times New Roman" panose="02020603050405020304" pitchFamily="18" charset="0"/>
            </a:endParaRPr>
          </a:p>
          <a:p>
            <a:pPr marL="71755" marR="215900" algn="just">
              <a:lnSpc>
                <a:spcPct val="108000"/>
              </a:lnSpc>
              <a:spcBef>
                <a:spcPts val="1325"/>
              </a:spcBef>
              <a:spcAft>
                <a:spcPts val="0"/>
              </a:spcAft>
            </a:pPr>
            <a:r>
              <a:rPr lang="en-US" sz="2000" b="0" i="0" dirty="0">
                <a:solidFill>
                  <a:schemeClr val="bg1"/>
                </a:solidFill>
                <a:effectLst/>
                <a:latin typeface="Sitka Banner" panose="02000505000000020004" pitchFamily="2" charset="0"/>
              </a:rPr>
              <a:t>In the early stages of Parkinson's disease, your face may show little or no expression. Your arms may not swing when you walk. Your speech may become soft or slurred. Parkinson's disease symptoms worsen as your condition progresses over time.</a:t>
            </a:r>
            <a:endParaRPr lang="en-IN" dirty="0">
              <a:solidFill>
                <a:schemeClr val="bg1"/>
              </a:solidFill>
              <a:effectLst/>
              <a:latin typeface="Sitka Banner" panose="02000505000000020004" pitchFamily="2"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F8B8F8A8-EC3D-4C04-A52B-2F36FB7C80E0}"/>
              </a:ext>
            </a:extLst>
          </p:cNvPr>
          <p:cNvSpPr txBox="1"/>
          <p:nvPr/>
        </p:nvSpPr>
        <p:spPr>
          <a:xfrm>
            <a:off x="9691397" y="2215077"/>
            <a:ext cx="2053189" cy="2801540"/>
          </a:xfrm>
          <a:prstGeom prst="rect">
            <a:avLst/>
          </a:prstGeom>
          <a:noFill/>
        </p:spPr>
        <p:txBody>
          <a:bodyPr wrap="square" rtlCol="0">
            <a:spAutoFit/>
          </a:bodyPr>
          <a:lstStyle/>
          <a:p>
            <a:endParaRPr lang="en-IN" dirty="0"/>
          </a:p>
        </p:txBody>
      </p:sp>
      <p:pic>
        <p:nvPicPr>
          <p:cNvPr id="1026" name="Picture 2" descr="Improving Life for Women with Parkinson's Disease | PCORI">
            <a:extLst>
              <a:ext uri="{FF2B5EF4-FFF2-40B4-BE49-F238E27FC236}">
                <a16:creationId xmlns:a16="http://schemas.microsoft.com/office/drawing/2014/main" id="{1C4BCAE9-FF48-4D11-9583-D185EF83C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554" y="1762107"/>
            <a:ext cx="3058469" cy="346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92A1E4-346D-45DB-9965-D6FC54F6B665}"/>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id="{9E763280-B35B-4F96-AA29-6481910E9474}"/>
              </a:ext>
            </a:extLst>
          </p:cNvPr>
          <p:cNvSpPr>
            <a:spLocks noGrp="1"/>
          </p:cNvSpPr>
          <p:nvPr>
            <p:ph type="title"/>
          </p:nvPr>
        </p:nvSpPr>
        <p:spPr>
          <a:xfrm>
            <a:off x="92279" y="2122272"/>
            <a:ext cx="6628885" cy="2046186"/>
          </a:xfrm>
        </p:spPr>
        <p:txBody>
          <a:bodyPr>
            <a:normAutofit/>
          </a:bodyPr>
          <a:lstStyle/>
          <a:p>
            <a:pPr algn="ctr"/>
            <a:r>
              <a:rPr lang="en-US" sz="9600" dirty="0">
                <a:solidFill>
                  <a:schemeClr val="accent1">
                    <a:lumMod val="60000"/>
                    <a:lumOff val="40000"/>
                  </a:schemeClr>
                </a:solidFill>
              </a:rPr>
              <a:t>OBJECTIVE</a:t>
            </a:r>
            <a:endParaRPr lang="en-IN" sz="9600" dirty="0">
              <a:solidFill>
                <a:schemeClr val="accent1">
                  <a:lumMod val="60000"/>
                  <a:lumOff val="40000"/>
                </a:schemeClr>
              </a:solidFill>
            </a:endParaRPr>
          </a:p>
        </p:txBody>
      </p:sp>
    </p:spTree>
    <p:extLst>
      <p:ext uri="{BB962C8B-B14F-4D97-AF65-F5344CB8AC3E}">
        <p14:creationId xmlns:p14="http://schemas.microsoft.com/office/powerpoint/2010/main" val="9968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59392" y="629174"/>
            <a:ext cx="6927908" cy="6407354"/>
          </a:xfrm>
        </p:spPr>
        <p:txBody>
          <a:bodyPr/>
          <a:lstStyle/>
          <a:p>
            <a:pPr marL="71755" algn="just">
              <a:lnSpc>
                <a:spcPct val="108000"/>
              </a:lnSpc>
              <a:spcBef>
                <a:spcPts val="1330"/>
              </a:spcBef>
              <a:spcAft>
                <a:spcPts val="0"/>
              </a:spcAft>
            </a:pPr>
            <a:r>
              <a:rPr lang="en-US" sz="2400" dirty="0">
                <a:effectLst/>
                <a:latin typeface="Times New Roman" panose="02020603050405020304" pitchFamily="18" charset="0"/>
                <a:ea typeface="Times New Roman" panose="02020603050405020304" pitchFamily="18" charset="0"/>
              </a:rPr>
              <a:t>In this Python machine learning project, using the </a:t>
            </a:r>
            <a:r>
              <a:rPr lang="en-US" sz="2400" b="1" i="1" dirty="0">
                <a:solidFill>
                  <a:srgbClr val="65ABF6"/>
                </a:solidFill>
                <a:effectLst/>
                <a:latin typeface="Times New Roman" panose="02020603050405020304" pitchFamily="18" charset="0"/>
                <a:ea typeface="Times New Roman" panose="02020603050405020304" pitchFamily="18" charset="0"/>
              </a:rPr>
              <a:t>Python libraries </a:t>
            </a:r>
            <a:r>
              <a:rPr lang="en-US" sz="2400" dirty="0">
                <a:effectLst/>
                <a:latin typeface="Times New Roman" panose="02020603050405020304" pitchFamily="18" charset="0"/>
                <a:ea typeface="Times New Roman" panose="02020603050405020304" pitchFamily="18" charset="0"/>
              </a:rPr>
              <a:t>scikit-learn, NumPy, pandas, seaborn, Matplotlib, math &amp; time we are predicting Parkinson diseased patient.</a:t>
            </a:r>
            <a:endParaRPr lang="en-IN" sz="2400" dirty="0">
              <a:effectLst/>
              <a:latin typeface="Times New Roman" panose="02020603050405020304" pitchFamily="18" charset="0"/>
              <a:ea typeface="Times New Roman" panose="02020603050405020304" pitchFamily="18" charset="0"/>
            </a:endParaRPr>
          </a:p>
          <a:p>
            <a:pPr marL="71755" marR="191770" algn="just">
              <a:lnSpc>
                <a:spcPct val="108000"/>
              </a:lnSpc>
              <a:spcAft>
                <a:spcPts val="0"/>
              </a:spcAft>
            </a:pPr>
            <a:r>
              <a:rPr lang="en-US" sz="2400" dirty="0">
                <a:effectLst/>
                <a:latin typeface="Times New Roman" panose="02020603050405020304" pitchFamily="18" charset="0"/>
                <a:ea typeface="Times New Roman" panose="02020603050405020304" pitchFamily="18" charset="0"/>
              </a:rPr>
              <a:t>Decision support tools are gaining significant research interest due to their potential to improve health-care provision. Among many possible approaches, those that provide noninvasive monitoring and diagnosis of diseases are of increased interest to clinicians and biomedical engineers.</a:t>
            </a:r>
            <a:endParaRPr lang="en-IN" sz="2400" dirty="0">
              <a:effectLst/>
              <a:latin typeface="Times New Roman" panose="02020603050405020304" pitchFamily="18" charset="0"/>
              <a:ea typeface="Times New Roman" panose="02020603050405020304" pitchFamily="18" charset="0"/>
            </a:endParaRPr>
          </a:p>
          <a:p>
            <a:pPr marL="71755" algn="just">
              <a:lnSpc>
                <a:spcPct val="108000"/>
              </a:lnSpc>
            </a:pPr>
            <a:r>
              <a:rPr lang="en-US" sz="2400" dirty="0">
                <a:effectLst/>
                <a:latin typeface="Times New Roman" panose="02020603050405020304" pitchFamily="18" charset="0"/>
                <a:ea typeface="Times New Roman" panose="02020603050405020304" pitchFamily="18" charset="0"/>
              </a:rPr>
              <a:t>We aim to provide this diagnosis to people in remote areas where healthcare is not just lacking but extremely inadequate.</a:t>
            </a:r>
            <a:endParaRPr lang="en-IN" sz="24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2052" name="Picture 4" descr="python-logo-3.6 - Xplore IT Corp">
            <a:extLst>
              <a:ext uri="{FF2B5EF4-FFF2-40B4-BE49-F238E27FC236}">
                <a16:creationId xmlns:a16="http://schemas.microsoft.com/office/drawing/2014/main" id="{29425982-A515-46DC-A0F8-632EEAA5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402" y="2759978"/>
            <a:ext cx="3355334" cy="237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4109-4848-4DCA-BCD8-36BA9B0D62D4}"/>
              </a:ext>
            </a:extLst>
          </p:cNvPr>
          <p:cNvSpPr>
            <a:spLocks noGrp="1"/>
          </p:cNvSpPr>
          <p:nvPr>
            <p:ph type="title"/>
          </p:nvPr>
        </p:nvSpPr>
        <p:spPr>
          <a:xfrm>
            <a:off x="67902" y="2833821"/>
            <a:ext cx="7393947" cy="1311128"/>
          </a:xfrm>
        </p:spPr>
        <p:txBody>
          <a:bodyPr/>
          <a:lstStyle/>
          <a:p>
            <a:pPr algn="ctr"/>
            <a:r>
              <a:rPr lang="en-US" sz="8800" dirty="0">
                <a:solidFill>
                  <a:schemeClr val="accent1">
                    <a:lumMod val="60000"/>
                    <a:lumOff val="40000"/>
                  </a:schemeClr>
                </a:solidFill>
              </a:rPr>
              <a:t>BACKGROUND</a:t>
            </a:r>
            <a:endParaRPr lang="en-IN" sz="88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3439E605-0B44-41E4-B1DE-504CCC195AD9}"/>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118762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17330" y="1686186"/>
            <a:ext cx="11652424" cy="4798503"/>
          </a:xfrm>
        </p:spPr>
        <p:txBody>
          <a:bodyPr>
            <a:normAutofit fontScale="92500" lnSpcReduction="10000"/>
          </a:bodyPr>
          <a:lstStyle/>
          <a:p>
            <a:pPr marL="71755" marR="224155" algn="just">
              <a:lnSpc>
                <a:spcPct val="108000"/>
              </a:lnSpc>
              <a:spcAft>
                <a:spcPts val="0"/>
              </a:spcAft>
            </a:pPr>
            <a:r>
              <a:rPr lang="en-US" sz="2400" dirty="0">
                <a:effectLst/>
                <a:latin typeface="Times New Roman" panose="02020603050405020304" pitchFamily="18" charset="0"/>
                <a:ea typeface="Times New Roman" panose="02020603050405020304" pitchFamily="18" charset="0"/>
              </a:rPr>
              <a:t>Typically, the symptoms of PD are attenuated by the use of dopaminergic medications such as levodopa. During data collection, patients were asked to give information regard- </a:t>
            </a:r>
            <a:r>
              <a:rPr lang="en-US" sz="2400" dirty="0" err="1">
                <a:effectLst/>
                <a:latin typeface="Times New Roman" panose="02020603050405020304" pitchFamily="18" charset="0"/>
                <a:ea typeface="Times New Roman" panose="02020603050405020304" pitchFamily="18" charset="0"/>
              </a:rPr>
              <a:t>ing</a:t>
            </a:r>
            <a:r>
              <a:rPr lang="en-US" sz="2400" dirty="0">
                <a:effectLst/>
                <a:latin typeface="Times New Roman" panose="02020603050405020304" pitchFamily="18" charset="0"/>
                <a:ea typeface="Times New Roman" panose="02020603050405020304" pitchFamily="18" charset="0"/>
              </a:rPr>
              <a:t> when, relative to taking medication, they provided their data. The options included: </a:t>
            </a:r>
            <a:r>
              <a:rPr lang="en-US" sz="2400" i="1" dirty="0">
                <a:effectLst/>
                <a:latin typeface="Times New Roman" panose="02020603050405020304" pitchFamily="18" charset="0"/>
                <a:ea typeface="Times New Roman" panose="02020603050405020304" pitchFamily="18" charset="0"/>
              </a:rPr>
              <a:t>Just after Parkinson medication (at your best)</a:t>
            </a:r>
            <a:r>
              <a:rPr lang="en-US" sz="240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Another time</a:t>
            </a:r>
            <a:r>
              <a:rPr lang="en-US" sz="240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Immediately before Parkinson medication</a:t>
            </a:r>
            <a:r>
              <a:rPr lang="en-US" sz="240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I don’t take Parkinson medications</a:t>
            </a:r>
            <a:r>
              <a:rPr lang="en-US" sz="2400" dirty="0">
                <a:effectLst/>
                <a:latin typeface="Times New Roman" panose="02020603050405020304" pitchFamily="18" charset="0"/>
                <a:ea typeface="Times New Roman" panose="02020603050405020304" pitchFamily="18" charset="0"/>
              </a:rPr>
              <a:t>, and </a:t>
            </a:r>
            <a:r>
              <a:rPr lang="en-US" sz="2400" i="1" dirty="0">
                <a:effectLst/>
                <a:latin typeface="Times New Roman" panose="02020603050405020304" pitchFamily="18" charset="0"/>
                <a:ea typeface="Times New Roman" panose="02020603050405020304" pitchFamily="18" charset="0"/>
              </a:rPr>
              <a:t>no value</a:t>
            </a:r>
            <a:r>
              <a:rPr lang="en-US" sz="2400" dirty="0">
                <a:effectLst/>
                <a:latin typeface="Times New Roman" panose="02020603050405020304" pitchFamily="18" charset="0"/>
                <a:ea typeface="Times New Roman" panose="02020603050405020304" pitchFamily="18" charset="0"/>
              </a:rPr>
              <a:t>. These medication time points were interpreted to mean: time of best symptom control, on medication but not immediately before or after, time of worst symptoms, not on medications, and not applicable, respectively. This information, crossed with the clinical diagnosis responses from the demographics survey led to three groups of patients and data, as shown in Figure 1. Patients that had medication prior to the voice test were not used as participants in the analysis. The rationale for this parameter selection is that the voice of the patient will depict the most extreme effects of the PD without the effect of any medication. The assumption is that the voice features will be noticeably different from those of the controls. The control in this experiment is a participant who has not been professionally diagnosed with PD.</a:t>
            </a:r>
            <a:endParaRPr lang="en-IN" sz="2400" dirty="0">
              <a:effectLst/>
              <a:latin typeface="Times New Roman" panose="02020603050405020304" pitchFamily="18" charset="0"/>
              <a:ea typeface="Times New Roman" panose="02020603050405020304" pitchFamily="18" charset="0"/>
            </a:endParaRPr>
          </a:p>
          <a:p>
            <a:pPr algn="just">
              <a:spcBef>
                <a:spcPts val="10"/>
              </a:spcBef>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1C77-AC5B-4AD1-83A2-C9BD7DBA000D}"/>
              </a:ext>
            </a:extLst>
          </p:cNvPr>
          <p:cNvSpPr>
            <a:spLocks noGrp="1"/>
          </p:cNvSpPr>
          <p:nvPr>
            <p:ph type="title"/>
          </p:nvPr>
        </p:nvSpPr>
        <p:spPr>
          <a:xfrm>
            <a:off x="-604123" y="509369"/>
            <a:ext cx="11214100" cy="590931"/>
          </a:xfrm>
        </p:spPr>
        <p:txBody>
          <a:bodyPr/>
          <a:lstStyle/>
          <a:p>
            <a:pPr algn="ctr"/>
            <a:r>
              <a:rPr lang="en-US" sz="3600" dirty="0">
                <a:solidFill>
                  <a:schemeClr val="accent1">
                    <a:lumMod val="60000"/>
                    <a:lumOff val="40000"/>
                  </a:schemeClr>
                </a:solidFill>
              </a:rPr>
              <a:t>DECISION TREE</a:t>
            </a:r>
            <a:endParaRPr lang="en-IN" sz="36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99AC5317-89D4-4C2D-9F94-3635D19082D9}"/>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8" name="image3.png">
            <a:extLst>
              <a:ext uri="{FF2B5EF4-FFF2-40B4-BE49-F238E27FC236}">
                <a16:creationId xmlns:a16="http://schemas.microsoft.com/office/drawing/2014/main" id="{3A05884A-2BAD-4FB5-B3B2-47A18AC31F54}"/>
              </a:ext>
            </a:extLst>
          </p:cNvPr>
          <p:cNvPicPr>
            <a:picLocks noGrp="1"/>
          </p:cNvPicPr>
          <p:nvPr>
            <p:ph sz="quarter" idx="4"/>
          </p:nvPr>
        </p:nvPicPr>
        <p:blipFill>
          <a:blip r:embed="rId2" cstate="print"/>
          <a:stretch>
            <a:fillRect/>
          </a:stretch>
        </p:blipFill>
        <p:spPr>
          <a:xfrm>
            <a:off x="1333848" y="1407355"/>
            <a:ext cx="7927598" cy="5090282"/>
          </a:xfrm>
          <a:prstGeom prst="rect">
            <a:avLst/>
          </a:prstGeom>
        </p:spPr>
      </p:pic>
    </p:spTree>
    <p:extLst>
      <p:ext uri="{BB962C8B-B14F-4D97-AF65-F5344CB8AC3E}">
        <p14:creationId xmlns:p14="http://schemas.microsoft.com/office/powerpoint/2010/main" val="64804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9B34-2070-4C59-A018-0DC6D6616A2D}"/>
              </a:ext>
            </a:extLst>
          </p:cNvPr>
          <p:cNvSpPr>
            <a:spLocks noGrp="1"/>
          </p:cNvSpPr>
          <p:nvPr>
            <p:ph type="title"/>
          </p:nvPr>
        </p:nvSpPr>
        <p:spPr>
          <a:xfrm>
            <a:off x="75501" y="2625755"/>
            <a:ext cx="12192000" cy="1920526"/>
          </a:xfrm>
        </p:spPr>
        <p:txBody>
          <a:bodyPr/>
          <a:lstStyle/>
          <a:p>
            <a:r>
              <a:rPr lang="en-US" sz="6600" dirty="0">
                <a:solidFill>
                  <a:schemeClr val="accent1">
                    <a:lumMod val="60000"/>
                    <a:lumOff val="40000"/>
                  </a:schemeClr>
                </a:solidFill>
              </a:rPr>
              <a:t>HARDWARE AND SOFTWARE REQUIREMENTS</a:t>
            </a:r>
            <a:endParaRPr lang="en-IN" sz="6600" dirty="0">
              <a:solidFill>
                <a:schemeClr val="accent1">
                  <a:lumMod val="60000"/>
                  <a:lumOff val="40000"/>
                </a:schemeClr>
              </a:solidFill>
            </a:endParaRPr>
          </a:p>
        </p:txBody>
      </p:sp>
      <p:sp>
        <p:nvSpPr>
          <p:cNvPr id="3" name="Slide Number Placeholder 2">
            <a:extLst>
              <a:ext uri="{FF2B5EF4-FFF2-40B4-BE49-F238E27FC236}">
                <a16:creationId xmlns:a16="http://schemas.microsoft.com/office/drawing/2014/main" id="{75F17AE6-7E48-40BE-9FF4-B1645C686F3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326278915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138</TotalTime>
  <Words>851</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 SemiCondensed</vt:lpstr>
      <vt:lpstr>Calibri</vt:lpstr>
      <vt:lpstr>Sitka Banner</vt:lpstr>
      <vt:lpstr>Times New Roman</vt:lpstr>
      <vt:lpstr>Trade Gothic LT Pro</vt:lpstr>
      <vt:lpstr>Trebuchet MS</vt:lpstr>
      <vt:lpstr>Wingdings</vt:lpstr>
      <vt:lpstr>Office Theme</vt:lpstr>
      <vt:lpstr>Parkinson's Diseases Prediction</vt:lpstr>
      <vt:lpstr>INTRODUCTION</vt:lpstr>
      <vt:lpstr>Parkinson’s Disease</vt:lpstr>
      <vt:lpstr>OBJECTIVE</vt:lpstr>
      <vt:lpstr>PowerPoint Presentation</vt:lpstr>
      <vt:lpstr>BACKGROUND</vt:lpstr>
      <vt:lpstr>PowerPoint Presentation</vt:lpstr>
      <vt:lpstr>DECISION TREE</vt:lpstr>
      <vt:lpstr>HARDWARE AND SOFTWARE REQUIREMENTS</vt:lpstr>
      <vt:lpstr>HARDWARE</vt:lpstr>
      <vt:lpstr>SOFTWARE</vt:lpstr>
      <vt:lpstr>FUTURE SCORE</vt:lpstr>
      <vt:lpstr>PowerPoint Presentation</vt:lpstr>
      <vt:lpstr>CONCLUSION</vt:lpstr>
      <vt:lpstr>Disease diagnosis and prediction is possible through automated machine learning architectures using only non- invasive voice biomarkers as features. Our analysis provides a comparison of the effectiveness of various machine learning classifiers in disease diagnosis with noisy and high dimensional data. After thorough feature selection, clinical level accuracy is possible.   These results are promising because they may introduce novel means to assess patient health and neurological diseases using voice data. Due to the high accuracy performed by the models with these short audio clips there is reason to believe denser feature sets with spoken word, video, or other modalities would aid in disease prediction and clinical validation of diagnosis in the future. </vt:lpstr>
      <vt:lpstr>REFERENCES &amp; BIBILOGRAPHY</vt:lpstr>
      <vt:lpstr>Dataset – (https://archive.ics.uci.edu/ml/datasets/Parkinson+Disease+Spiral+Drawings+Using+Digitized+Graphics+Tablet)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Diseases Prediction</dc:title>
  <dc:creator>yash gaikwad</dc:creator>
  <cp:lastModifiedBy>yash gaikwad</cp:lastModifiedBy>
  <cp:revision>17</cp:revision>
  <dcterms:created xsi:type="dcterms:W3CDTF">2020-09-25T05:06:33Z</dcterms:created>
  <dcterms:modified xsi:type="dcterms:W3CDTF">2020-09-25T07:25:56Z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