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45"/>
  </p:notesMasterIdLst>
  <p:sldIdLst>
    <p:sldId id="256" r:id="rId3"/>
    <p:sldId id="278" r:id="rId4"/>
    <p:sldId id="264" r:id="rId5"/>
    <p:sldId id="267" r:id="rId6"/>
    <p:sldId id="268" r:id="rId7"/>
    <p:sldId id="269" r:id="rId8"/>
    <p:sldId id="271" r:id="rId9"/>
    <p:sldId id="272" r:id="rId10"/>
    <p:sldId id="270" r:id="rId11"/>
    <p:sldId id="273" r:id="rId12"/>
    <p:sldId id="275" r:id="rId13"/>
    <p:sldId id="274" r:id="rId14"/>
    <p:sldId id="276" r:id="rId15"/>
    <p:sldId id="277" r:id="rId16"/>
    <p:sldId id="279" r:id="rId17"/>
    <p:sldId id="280" r:id="rId18"/>
    <p:sldId id="281" r:id="rId19"/>
    <p:sldId id="282" r:id="rId20"/>
    <p:sldId id="283" r:id="rId21"/>
    <p:sldId id="284" r:id="rId22"/>
    <p:sldId id="291" r:id="rId23"/>
    <p:sldId id="292" r:id="rId24"/>
    <p:sldId id="293" r:id="rId25"/>
    <p:sldId id="294" r:id="rId26"/>
    <p:sldId id="295" r:id="rId27"/>
    <p:sldId id="296" r:id="rId28"/>
    <p:sldId id="297" r:id="rId29"/>
    <p:sldId id="298" r:id="rId30"/>
    <p:sldId id="308" r:id="rId31"/>
    <p:sldId id="299" r:id="rId32"/>
    <p:sldId id="300" r:id="rId33"/>
    <p:sldId id="301" r:id="rId34"/>
    <p:sldId id="302" r:id="rId35"/>
    <p:sldId id="303" r:id="rId36"/>
    <p:sldId id="305" r:id="rId37"/>
    <p:sldId id="307" r:id="rId38"/>
    <p:sldId id="306" r:id="rId39"/>
    <p:sldId id="304" r:id="rId40"/>
    <p:sldId id="309" r:id="rId41"/>
    <p:sldId id="310" r:id="rId42"/>
    <p:sldId id="311" r:id="rId43"/>
    <p:sldId id="312" r:id="rId44"/>
  </p:sldIdLst>
  <p:sldSz cx="9144000" cy="5143500" type="screen16x9"/>
  <p:notesSz cx="6858000" cy="9144000"/>
  <p:embeddedFontLst>
    <p:embeddedFont>
      <p:font typeface="Helvetica Neue" panose="020B0604020202020204" charset="0"/>
      <p:italic r:id="rId46"/>
      <p:boldItalic r:id="rId47"/>
    </p:embeddedFont>
    <p:embeddedFont>
      <p:font typeface="Helvetica Neue Light" panose="020B0604020202020204" charset="0"/>
      <p: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2.fntdata"/><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1.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3.fntdata"/><Relationship Id="rId8" Type="http://schemas.openxmlformats.org/officeDocument/2006/relationships/slide" Target="slides/slide6.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43d225eee1_2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43d225eee1_2_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117" name="Google Shape;117;g143d225eee1_2_6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t>1</a:t>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estions" type="blank">
  <p:cSld name="BLANK">
    <p:spTree>
      <p:nvGrpSpPr>
        <p:cNvPr id="1" name="Shape 56"/>
        <p:cNvGrpSpPr/>
        <p:nvPr/>
      </p:nvGrpSpPr>
      <p:grpSpPr>
        <a:xfrm>
          <a:off x="0" y="0"/>
          <a:ext cx="0" cy="0"/>
          <a:chOff x="0" y="0"/>
          <a:chExt cx="0" cy="0"/>
        </a:xfrm>
      </p:grpSpPr>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1" name="Google Shape;6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_Design">
  <p:cSld name="2_Design">
    <p:spTree>
      <p:nvGrpSpPr>
        <p:cNvPr id="1" name="Shape 62"/>
        <p:cNvGrpSpPr/>
        <p:nvPr/>
      </p:nvGrpSpPr>
      <p:grpSpPr>
        <a:xfrm>
          <a:off x="0" y="0"/>
          <a:ext cx="0" cy="0"/>
          <a:chOff x="0" y="0"/>
          <a:chExt cx="0" cy="0"/>
        </a:xfrm>
      </p:grpSpPr>
      <p:sp>
        <p:nvSpPr>
          <p:cNvPr id="63" name="Google Shape;63;p16"/>
          <p:cNvSpPr txBox="1">
            <a:spLocks noGrp="1"/>
          </p:cNvSpPr>
          <p:nvPr>
            <p:ph type="ftr" idx="11"/>
          </p:nvPr>
        </p:nvSpPr>
        <p:spPr>
          <a:xfrm>
            <a:off x="628650" y="4767263"/>
            <a:ext cx="78867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4"/>
        <p:cNvGrpSpPr/>
        <p:nvPr/>
      </p:nvGrpSpPr>
      <p:grpSpPr>
        <a:xfrm>
          <a:off x="0" y="0"/>
          <a:ext cx="0" cy="0"/>
          <a:chOff x="0" y="0"/>
          <a:chExt cx="0" cy="0"/>
        </a:xfrm>
      </p:grpSpPr>
      <p:sp>
        <p:nvSpPr>
          <p:cNvPr id="65" name="Google Shape;65;p1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6" name="Google Shape;66;p17"/>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1600"/>
              </a:spcAft>
              <a:buClr>
                <a:schemeClr val="dk1"/>
              </a:buClr>
              <a:buSzPts val="1400"/>
              <a:buChar char="■"/>
              <a:defRPr/>
            </a:lvl9pPr>
          </a:lstStyle>
          <a:p>
            <a:endParaRPr/>
          </a:p>
        </p:txBody>
      </p:sp>
      <p:sp>
        <p:nvSpPr>
          <p:cNvPr id="67" name="Google Shape;67;p17"/>
          <p:cNvSpPr txBox="1">
            <a:spLocks noGrp="1"/>
          </p:cNvSpPr>
          <p:nvPr>
            <p:ph type="ftr" idx="11"/>
          </p:nvPr>
        </p:nvSpPr>
        <p:spPr>
          <a:xfrm>
            <a:off x="628650" y="4767263"/>
            <a:ext cx="78867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8"/>
        <p:cNvGrpSpPr/>
        <p:nvPr/>
      </p:nvGrpSpPr>
      <p:grpSpPr>
        <a:xfrm>
          <a:off x="0" y="0"/>
          <a:ext cx="0" cy="0"/>
          <a:chOff x="0" y="0"/>
          <a:chExt cx="0" cy="0"/>
        </a:xfrm>
      </p:grpSpPr>
      <p:sp>
        <p:nvSpPr>
          <p:cNvPr id="69" name="Google Shape;69;p1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365F91"/>
              </a:buClr>
              <a:buSzPts val="5200"/>
              <a:buFont typeface="Helvetica Neue Light" panose="020B0604020202090204"/>
              <a:buNone/>
              <a:defRPr sz="5200">
                <a:solidFill>
                  <a:srgbClr val="365F91"/>
                </a:solidFill>
                <a:latin typeface="Helvetica Neue Light" panose="020B0604020202090204"/>
                <a:ea typeface="Helvetica Neue Light" panose="020B0604020202090204"/>
                <a:cs typeface="Helvetica Neue Light" panose="020B0604020202090204"/>
                <a:sym typeface="Helvetica Neue Light" panose="020B0604020202090204"/>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70" name="Google Shape;70;p1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39BE5"/>
              </a:buClr>
              <a:buSzPts val="2800"/>
              <a:buNone/>
              <a:defRPr sz="2800">
                <a:solidFill>
                  <a:srgbClr val="039BE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71" name="Google Shape;71;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9"/>
          <p:cNvSpPr txBox="1">
            <a:spLocks noGrp="1"/>
          </p:cNvSpPr>
          <p:nvPr>
            <p:ph type="ctrTitle"/>
          </p:nvPr>
        </p:nvSpPr>
        <p:spPr>
          <a:xfrm>
            <a:off x="311700" y="2210400"/>
            <a:ext cx="8520600" cy="722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365F91"/>
              </a:buClr>
              <a:buSzPts val="3600"/>
              <a:buNone/>
              <a:defRPr sz="3600" b="1">
                <a:solidFill>
                  <a:srgbClr val="365F9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6" name="Google Shape;76;p2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7" name="Google Shape;77;p2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8" name="Google Shape;78;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9"/>
        <p:cNvGrpSpPr/>
        <p:nvPr/>
      </p:nvGrpSpPr>
      <p:grpSpPr>
        <a:xfrm>
          <a:off x="0" y="0"/>
          <a:ext cx="0" cy="0"/>
          <a:chOff x="0" y="0"/>
          <a:chExt cx="0" cy="0"/>
        </a:xfrm>
      </p:grpSpPr>
      <p:sp>
        <p:nvSpPr>
          <p:cNvPr id="80" name="Google Shape;80;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1" name="Google Shape;81;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82"/>
        <p:cNvGrpSpPr/>
        <p:nvPr/>
      </p:nvGrpSpPr>
      <p:grpSpPr>
        <a:xfrm>
          <a:off x="0" y="0"/>
          <a:ext cx="0" cy="0"/>
          <a:chOff x="0" y="0"/>
          <a:chExt cx="0" cy="0"/>
        </a:xfrm>
      </p:grpSpPr>
      <p:sp>
        <p:nvSpPr>
          <p:cNvPr id="83" name="Google Shape;83;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
        <p:nvSpPr>
          <p:cNvPr id="84" name="Google Shape;84;p22"/>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GB" sz="2800" b="0" i="0" u="none" strike="noStrike" cap="none">
                <a:solidFill>
                  <a:srgbClr val="000000"/>
                </a:solidFill>
                <a:latin typeface="Helvetica Neue" panose="020B0604020202090204"/>
                <a:ea typeface="Helvetica Neue" panose="020B0604020202090204"/>
                <a:cs typeface="Helvetica Neue" panose="020B0604020202090204"/>
                <a:sym typeface="Helvetica Neue" panose="020B0604020202090204"/>
              </a:rPr>
              <a:t>Agenda</a:t>
            </a:r>
            <a:endParaRPr sz="2800" b="0" i="0" u="none" strike="noStrike" cap="none">
              <a:solidFill>
                <a:srgbClr val="000000"/>
              </a:solidFill>
              <a:latin typeface="Helvetica Neue" panose="020B0604020202090204"/>
              <a:ea typeface="Helvetica Neue" panose="020B0604020202090204"/>
              <a:cs typeface="Helvetica Neue" panose="020B0604020202090204"/>
              <a:sym typeface="Helvetica Neue" panose="020B0604020202090204"/>
            </a:endParaRPr>
          </a:p>
        </p:txBody>
      </p:sp>
      <p:sp>
        <p:nvSpPr>
          <p:cNvPr id="85" name="Google Shape;85;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Advantages &amp; Disadvantages">
  <p:cSld name="Advantages &amp; Disadvantages">
    <p:spTree>
      <p:nvGrpSpPr>
        <p:cNvPr id="1" name="Shape 86"/>
        <p:cNvGrpSpPr/>
        <p:nvPr/>
      </p:nvGrpSpPr>
      <p:grpSpPr>
        <a:xfrm>
          <a:off x="0" y="0"/>
          <a:ext cx="0" cy="0"/>
          <a:chOff x="0" y="0"/>
          <a:chExt cx="0" cy="0"/>
        </a:xfrm>
      </p:grpSpPr>
      <p:sp>
        <p:nvSpPr>
          <p:cNvPr id="87" name="Google Shape;87;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
        <p:nvSpPr>
          <p:cNvPr id="88" name="Google Shape;88;p23"/>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GB" sz="2800" b="0" i="0" u="none" strike="noStrike" cap="none">
                <a:solidFill>
                  <a:srgbClr val="000000"/>
                </a:solidFill>
                <a:latin typeface="Helvetica Neue" panose="020B0604020202090204"/>
                <a:ea typeface="Helvetica Neue" panose="020B0604020202090204"/>
                <a:cs typeface="Helvetica Neue" panose="020B0604020202090204"/>
                <a:sym typeface="Helvetica Neue" panose="020B0604020202090204"/>
              </a:rPr>
              <a:t>Advantages &amp; Disadvantages</a:t>
            </a:r>
            <a:endParaRPr sz="2800" b="0" i="0" u="none" strike="noStrike" cap="none">
              <a:solidFill>
                <a:srgbClr val="000000"/>
              </a:solidFill>
              <a:latin typeface="Helvetica Neue" panose="020B0604020202090204"/>
              <a:ea typeface="Helvetica Neue" panose="020B0604020202090204"/>
              <a:cs typeface="Helvetica Neue" panose="020B0604020202090204"/>
              <a:sym typeface="Helvetica Neue" panose="020B0604020202090204"/>
            </a:endParaRPr>
          </a:p>
        </p:txBody>
      </p:sp>
      <p:sp>
        <p:nvSpPr>
          <p:cNvPr id="89" name="Google Shape;89;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90"/>
        <p:cNvGrpSpPr/>
        <p:nvPr/>
      </p:nvGrpSpPr>
      <p:grpSpPr>
        <a:xfrm>
          <a:off x="0" y="0"/>
          <a:ext cx="0" cy="0"/>
          <a:chOff x="0" y="0"/>
          <a:chExt cx="0" cy="0"/>
        </a:xfrm>
      </p:grpSpPr>
      <p:sp>
        <p:nvSpPr>
          <p:cNvPr id="91" name="Google Shape;91;p2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92" name="Google Shape;92;p2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93" name="Google Shape;93;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94"/>
        <p:cNvGrpSpPr/>
        <p:nvPr/>
      </p:nvGrpSpPr>
      <p:grpSpPr>
        <a:xfrm>
          <a:off x="0" y="0"/>
          <a:ext cx="0" cy="0"/>
          <a:chOff x="0" y="0"/>
          <a:chExt cx="0" cy="0"/>
        </a:xfrm>
      </p:grpSpPr>
      <p:sp>
        <p:nvSpPr>
          <p:cNvPr id="95" name="Google Shape;95;p2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6" name="Google Shape;96;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7"/>
        <p:cNvGrpSpPr/>
        <p:nvPr/>
      </p:nvGrpSpPr>
      <p:grpSpPr>
        <a:xfrm>
          <a:off x="0" y="0"/>
          <a:ext cx="0" cy="0"/>
          <a:chOff x="0" y="0"/>
          <a:chExt cx="0" cy="0"/>
        </a:xfrm>
      </p:grpSpPr>
      <p:sp>
        <p:nvSpPr>
          <p:cNvPr id="98" name="Google Shape;98;p2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9" name="Google Shape;99;p2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0" name="Google Shape;100;p2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1" name="Google Shape;101;p2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02" name="Google Shape;102;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ource">
  <p:cSld name="Source">
    <p:spTree>
      <p:nvGrpSpPr>
        <p:cNvPr id="1" name="Shape 103"/>
        <p:cNvGrpSpPr/>
        <p:nvPr/>
      </p:nvGrpSpPr>
      <p:grpSpPr>
        <a:xfrm>
          <a:off x="0" y="0"/>
          <a:ext cx="0" cy="0"/>
          <a:chOff x="0" y="0"/>
          <a:chExt cx="0" cy="0"/>
        </a:xfrm>
      </p:grpSpPr>
      <p:sp>
        <p:nvSpPr>
          <p:cNvPr id="104" name="Google Shape;104;p27"/>
          <p:cNvSpPr txBox="1">
            <a:spLocks noGrp="1"/>
          </p:cNvSpPr>
          <p:nvPr>
            <p:ph type="subTitle" idx="1"/>
          </p:nvPr>
        </p:nvSpPr>
        <p:spPr>
          <a:xfrm>
            <a:off x="147300" y="4839475"/>
            <a:ext cx="1509900" cy="161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
              <a:buNone/>
              <a:defRPr sz="600" i="1"/>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05"/>
        <p:cNvGrpSpPr/>
        <p:nvPr/>
      </p:nvGrpSpPr>
      <p:grpSpPr>
        <a:xfrm>
          <a:off x="0" y="0"/>
          <a:ext cx="0" cy="0"/>
          <a:chOff x="0" y="0"/>
          <a:chExt cx="0" cy="0"/>
        </a:xfrm>
      </p:grpSpPr>
      <p:sp>
        <p:nvSpPr>
          <p:cNvPr id="106" name="Google Shape;106;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7"/>
        <p:cNvGrpSpPr/>
        <p:nvPr/>
      </p:nvGrpSpPr>
      <p:grpSpPr>
        <a:xfrm>
          <a:off x="0" y="0"/>
          <a:ext cx="0" cy="0"/>
          <a:chOff x="0" y="0"/>
          <a:chExt cx="0" cy="0"/>
        </a:xfrm>
      </p:grpSpPr>
      <p:sp>
        <p:nvSpPr>
          <p:cNvPr id="108" name="Google Shape;108;p29"/>
          <p:cNvSpPr txBox="1">
            <a:spLocks noGrp="1"/>
          </p:cNvSpPr>
          <p:nvPr>
            <p:ph type="title"/>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09" name="Google Shape;109;p2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110" name="Google Shape;110;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 you slide">
  <p:cSld name="Thank you slide">
    <p:spTree>
      <p:nvGrpSpPr>
        <p:cNvPr id="1" name="Shape 111"/>
        <p:cNvGrpSpPr/>
        <p:nvPr/>
      </p:nvGrpSpPr>
      <p:grpSpPr>
        <a:xfrm>
          <a:off x="0" y="0"/>
          <a:ext cx="0" cy="0"/>
          <a:chOff x="0" y="0"/>
          <a:chExt cx="0" cy="0"/>
        </a:xfrm>
      </p:grpSpPr>
      <p:sp>
        <p:nvSpPr>
          <p:cNvPr id="112" name="Google Shape;112;p30"/>
          <p:cNvSpPr txBox="1"/>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5200"/>
              <a:buFont typeface="Arial" panose="020B0604020202020204"/>
              <a:buNone/>
            </a:pPr>
            <a:r>
              <a:rPr lang="en-GB" sz="5200" b="0" i="0" u="none" strike="noStrike" cap="none">
                <a:solidFill>
                  <a:srgbClr val="365F91"/>
                </a:solidFill>
                <a:latin typeface="Helvetica Neue" panose="020B0604020202090204"/>
                <a:ea typeface="Helvetica Neue" panose="020B0604020202090204"/>
                <a:cs typeface="Helvetica Neue" panose="020B0604020202090204"/>
                <a:sym typeface="Helvetica Neue" panose="020B0604020202090204"/>
              </a:rPr>
              <a:t>Thank</a:t>
            </a:r>
            <a:r>
              <a:rPr lang="en-GB" sz="5200" b="0" i="0" u="none" strike="noStrike" cap="none">
                <a:solidFill>
                  <a:srgbClr val="000000"/>
                </a:solidFill>
                <a:latin typeface="Helvetica Neue" panose="020B0604020202090204"/>
                <a:ea typeface="Helvetica Neue" panose="020B0604020202090204"/>
                <a:cs typeface="Helvetica Neue" panose="020B0604020202090204"/>
                <a:sym typeface="Helvetica Neue" panose="020B0604020202090204"/>
              </a:rPr>
              <a:t> </a:t>
            </a:r>
            <a:r>
              <a:rPr lang="en-GB" sz="5200" b="0" i="0" u="none" strike="noStrike" cap="none">
                <a:solidFill>
                  <a:srgbClr val="039BE5"/>
                </a:solidFill>
                <a:latin typeface="Helvetica Neue Light" panose="020B0604020202090204"/>
                <a:ea typeface="Helvetica Neue Light" panose="020B0604020202090204"/>
                <a:cs typeface="Helvetica Neue Light" panose="020B0604020202090204"/>
                <a:sym typeface="Helvetica Neue Light" panose="020B0604020202090204"/>
              </a:rPr>
              <a:t>you!</a:t>
            </a:r>
            <a:endParaRPr sz="5200" b="0" i="0" u="none" strike="noStrike" cap="none">
              <a:solidFill>
                <a:srgbClr val="999999"/>
              </a:solidFill>
              <a:latin typeface="Helvetica Neue Light" panose="020B0604020202090204"/>
              <a:ea typeface="Helvetica Neue Light" panose="020B0604020202090204"/>
              <a:cs typeface="Helvetica Neue Light" panose="020B0604020202090204"/>
              <a:sym typeface="Helvetica Neue Light" panose="020B0604020202090204"/>
            </a:endParaRPr>
          </a:p>
        </p:txBody>
      </p:sp>
      <p:sp>
        <p:nvSpPr>
          <p:cNvPr id="113" name="Google Shape;113;p30"/>
          <p:cNvSpPr txBo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GB" sz="2800" b="0" i="0" u="none" strike="noStrike" cap="none">
                <a:solidFill>
                  <a:srgbClr val="595959"/>
                </a:solidFill>
                <a:latin typeface="Helvetica Neue" panose="020B0604020202090204"/>
                <a:ea typeface="Helvetica Neue" panose="020B0604020202090204"/>
                <a:cs typeface="Helvetica Neue" panose="020B0604020202090204"/>
                <a:sym typeface="Helvetica Neue" panose="020B0604020202090204"/>
              </a:rPr>
              <a:t>Happy Learning :)</a:t>
            </a:r>
            <a:endParaRPr sz="2800" b="0" i="0" u="none" strike="noStrike" cap="none">
              <a:solidFill>
                <a:srgbClr val="595959"/>
              </a:solidFill>
              <a:latin typeface="Helvetica Neue" panose="020B0604020202090204"/>
              <a:ea typeface="Helvetica Neue" panose="020B0604020202090204"/>
              <a:cs typeface="Helvetica Neue" panose="020B0604020202090204"/>
              <a:sym typeface="Helvetica Neue" panose="020B060402020209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Helvetica Neue" panose="020B0604020202090204"/>
              <a:buNone/>
              <a:defRPr sz="2800" b="0" i="0" u="none" strike="noStrike" cap="none">
                <a:solidFill>
                  <a:schemeClr val="dk1"/>
                </a:solidFill>
                <a:latin typeface="Helvetica Neue" panose="020B0604020202090204"/>
                <a:ea typeface="Helvetica Neue" panose="020B0604020202090204"/>
                <a:cs typeface="Helvetica Neue" panose="020B0604020202090204"/>
                <a:sym typeface="Helvetica Neue" panose="020B060402020209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Helvetica Neue" panose="020B0604020202090204"/>
              <a:buChar char="●"/>
              <a:defRPr sz="18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1pPr>
            <a:lvl2pPr marL="914400" marR="0" lvl="1"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2pPr>
            <a:lvl3pPr marL="1371600" marR="0" lvl="2"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3pPr>
            <a:lvl4pPr marL="1828800" marR="0" lvl="3"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4pPr>
            <a:lvl5pPr marL="2286000" marR="0" lvl="4"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5pPr>
            <a:lvl6pPr marL="2743200" marR="0" lvl="5"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6pPr>
            <a:lvl7pPr marL="3200400" marR="0" lvl="6"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7pPr>
            <a:lvl8pPr marL="3657600" marR="0" lvl="7"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8pPr>
            <a:lvl9pPr marL="4114800" marR="0" lvl="8" indent="-317500" algn="l" rtl="0">
              <a:lnSpc>
                <a:spcPct val="115000"/>
              </a:lnSpc>
              <a:spcBef>
                <a:spcPts val="1600"/>
              </a:spcBef>
              <a:spcAft>
                <a:spcPts val="160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
        <p:nvSpPr>
          <p:cNvPr id="54" name="Google Shape;54;p13"/>
          <p:cNvSpPr txBox="1"/>
          <p:nvPr/>
        </p:nvSpPr>
        <p:spPr>
          <a:xfrm>
            <a:off x="2234400" y="4867800"/>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000"/>
              </a:lnSpc>
              <a:spcBef>
                <a:spcPts val="0"/>
              </a:spcBef>
              <a:spcAft>
                <a:spcPts val="0"/>
              </a:spcAft>
              <a:buClr>
                <a:srgbClr val="000000"/>
              </a:buClr>
              <a:buSzPts val="600"/>
              <a:buFont typeface="Arial" panose="020B0604020202020204"/>
              <a:buNone/>
            </a:pPr>
            <a:endParaRPr sz="6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endParaRPr>
          </a:p>
        </p:txBody>
      </p:sp>
      <p:pic>
        <p:nvPicPr>
          <p:cNvPr id="55" name="Google Shape;55;p13"/>
          <p:cNvPicPr preferRelativeResize="0"/>
          <p:nvPr/>
        </p:nvPicPr>
        <p:blipFill rotWithShape="1">
          <a:blip r:embed="rId19"/>
          <a:srcRect/>
          <a:stretch>
            <a:fillRect/>
          </a:stretch>
        </p:blipFill>
        <p:spPr>
          <a:xfrm>
            <a:off x="7591125" y="141250"/>
            <a:ext cx="1488323" cy="52250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package" Target="../embeddings/Microsoft_Excel_Worksheet.xlsx"/><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ramjasmaurya/medias-cost-prediction-in-foodmart/data" TargetMode="External"/><Relationship Id="rId2" Type="http://schemas.openxmlformats.org/officeDocument/2006/relationships/hyperlink" Target="https://github.com/neo4j-examples/neo4j-foodmart-dataset/tree/master/data" TargetMode="Externa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31"/>
          <p:cNvSpPr txBox="1"/>
          <p:nvPr/>
        </p:nvSpPr>
        <p:spPr>
          <a:xfrm>
            <a:off x="762000" y="482010"/>
            <a:ext cx="7609367" cy="4550734"/>
          </a:xfrm>
          <a:prstGeom prst="rect">
            <a:avLst/>
          </a:prstGeom>
          <a:noFill/>
          <a:ln>
            <a:noFill/>
          </a:ln>
        </p:spPr>
        <p:txBody>
          <a:bodyPr spcFirstLastPara="1" wrap="square" lIns="34300" tIns="17150" rIns="34300" bIns="17150" anchor="t" anchorCtr="0">
            <a:noAutofit/>
          </a:bodyPr>
          <a:lstStyle/>
          <a:p>
            <a:pPr marL="0" marR="0" lvl="0" indent="0" algn="ctr" rtl="0">
              <a:lnSpc>
                <a:spcPct val="115000"/>
              </a:lnSpc>
              <a:spcBef>
                <a:spcPts val="0"/>
              </a:spcBef>
              <a:spcAft>
                <a:spcPts val="0"/>
              </a:spcAft>
              <a:buClr>
                <a:srgbClr val="000000"/>
              </a:buClr>
              <a:buSzPts val="1200"/>
              <a:buFont typeface="Arial" panose="020B0604020202020204"/>
              <a:buNone/>
            </a:pPr>
            <a:r>
              <a:rPr lang="en-GB" sz="2800" dirty="0">
                <a:latin typeface="+mn-lt"/>
                <a:ea typeface="Avenir"/>
                <a:cs typeface="Avenir"/>
                <a:sym typeface="Avenir"/>
              </a:rPr>
              <a:t>Capstone </a:t>
            </a:r>
            <a:r>
              <a:rPr lang="en-GB" sz="2800">
                <a:latin typeface="+mn-lt"/>
                <a:ea typeface="Avenir"/>
                <a:cs typeface="Avenir"/>
                <a:sym typeface="Avenir"/>
              </a:rPr>
              <a:t>Project </a:t>
            </a:r>
            <a:r>
              <a:rPr lang="en-IN" altLang="en-GB" sz="2800">
                <a:latin typeface="+mn-lt"/>
                <a:ea typeface="Avenir"/>
                <a:cs typeface="Avenir"/>
                <a:sym typeface="Avenir"/>
              </a:rPr>
              <a:t>Presentation </a:t>
            </a:r>
            <a:r>
              <a:rPr lang="en-IN" altLang="en-GB" sz="2800" dirty="0">
                <a:latin typeface="+mn-lt"/>
                <a:ea typeface="Avenir"/>
                <a:cs typeface="Avenir"/>
                <a:sym typeface="Avenir"/>
              </a:rPr>
              <a:t>Deck</a:t>
            </a:r>
          </a:p>
          <a:p>
            <a:pPr marL="0" marR="0" lvl="0" indent="0" algn="ctr" rtl="0">
              <a:lnSpc>
                <a:spcPct val="115000"/>
              </a:lnSpc>
              <a:spcBef>
                <a:spcPts val="0"/>
              </a:spcBef>
              <a:spcAft>
                <a:spcPts val="0"/>
              </a:spcAft>
              <a:buClr>
                <a:srgbClr val="000000"/>
              </a:buClr>
              <a:buSzPts val="1200"/>
              <a:buFont typeface="Arial" panose="020B0604020202020204"/>
              <a:buNone/>
            </a:pPr>
            <a:r>
              <a:rPr lang="en-IN" altLang="en-GB" sz="2800" b="0" i="0" u="none" strike="noStrike" cap="none" dirty="0">
                <a:solidFill>
                  <a:srgbClr val="000000"/>
                </a:solidFill>
                <a:latin typeface="+mn-lt"/>
                <a:ea typeface="Avenir"/>
                <a:cs typeface="Avenir"/>
                <a:sym typeface="Avenir"/>
              </a:rPr>
              <a:t>Group No. 1 - </a:t>
            </a:r>
            <a:r>
              <a:rPr lang="en-US" altLang="en-GB" sz="2800" b="0" i="0" u="none" strike="noStrike" cap="none" dirty="0">
                <a:solidFill>
                  <a:srgbClr val="000000"/>
                </a:solidFill>
                <a:latin typeface="+mn-lt"/>
                <a:ea typeface="Avenir"/>
                <a:cs typeface="Avenir"/>
                <a:sym typeface="Avenir"/>
              </a:rPr>
              <a:t>Predicting Customer Acquisition Cost for a Retail Chain</a:t>
            </a:r>
          </a:p>
          <a:p>
            <a:pPr marL="0" marR="0" lvl="0" indent="0" algn="ctr" rtl="0">
              <a:lnSpc>
                <a:spcPct val="115000"/>
              </a:lnSpc>
              <a:spcBef>
                <a:spcPts val="0"/>
              </a:spcBef>
              <a:spcAft>
                <a:spcPts val="0"/>
              </a:spcAft>
              <a:buClr>
                <a:srgbClr val="000000"/>
              </a:buClr>
              <a:buSzPts val="1200"/>
              <a:buFont typeface="Arial" panose="020B0604020202020204"/>
              <a:buNone/>
            </a:pPr>
            <a:r>
              <a:rPr lang="en-US" altLang="en-GB" sz="2800" dirty="0">
                <a:latin typeface="+mn-lt"/>
                <a:ea typeface="Avenir"/>
                <a:cs typeface="Avenir"/>
                <a:sym typeface="Avenir"/>
              </a:rPr>
              <a:t>Group Members</a:t>
            </a:r>
            <a:endParaRPr lang="en-US" altLang="en-GB" sz="2800" b="0" i="0" u="none" strike="noStrike" cap="none" dirty="0">
              <a:solidFill>
                <a:srgbClr val="000000"/>
              </a:solidFill>
              <a:latin typeface="+mn-lt"/>
              <a:ea typeface="Avenir"/>
              <a:cs typeface="Avenir"/>
              <a:sym typeface="Avenir"/>
            </a:endParaRPr>
          </a:p>
          <a:p>
            <a:pPr marL="0" marR="0" lvl="0" indent="0" algn="ctr" rtl="0">
              <a:lnSpc>
                <a:spcPct val="115000"/>
              </a:lnSpc>
              <a:spcBef>
                <a:spcPts val="0"/>
              </a:spcBef>
              <a:spcAft>
                <a:spcPts val="0"/>
              </a:spcAft>
              <a:buClr>
                <a:srgbClr val="000000"/>
              </a:buClr>
              <a:buSzPts val="1200"/>
              <a:buFont typeface="Arial" panose="020B0604020202020204"/>
              <a:buNone/>
            </a:pPr>
            <a:r>
              <a:rPr lang="en-IN" altLang="en-GB" sz="2800" b="0" i="0" u="none" strike="noStrike" cap="none" dirty="0">
                <a:solidFill>
                  <a:srgbClr val="000000"/>
                </a:solidFill>
                <a:latin typeface="+mn-lt"/>
                <a:ea typeface="Avenir"/>
                <a:cs typeface="Avenir"/>
                <a:sym typeface="Avenir"/>
              </a:rPr>
              <a:t>1.Abhishek Khanra</a:t>
            </a:r>
          </a:p>
          <a:p>
            <a:pPr marL="0" marR="0" lvl="0" indent="0" algn="ctr" rtl="0">
              <a:lnSpc>
                <a:spcPct val="115000"/>
              </a:lnSpc>
              <a:spcBef>
                <a:spcPts val="0"/>
              </a:spcBef>
              <a:spcAft>
                <a:spcPts val="0"/>
              </a:spcAft>
              <a:buClr>
                <a:srgbClr val="000000"/>
              </a:buClr>
              <a:buSzPts val="1200"/>
              <a:buFont typeface="Arial" panose="020B0604020202020204"/>
              <a:buNone/>
            </a:pPr>
            <a:r>
              <a:rPr lang="en-IN" altLang="en-GB" sz="2800" b="0" i="0" u="none" strike="noStrike" cap="none" dirty="0">
                <a:solidFill>
                  <a:srgbClr val="000000"/>
                </a:solidFill>
                <a:latin typeface="+mn-lt"/>
                <a:ea typeface="Avenir"/>
                <a:cs typeface="Avenir"/>
                <a:sym typeface="Avenir"/>
              </a:rPr>
              <a:t>2.Akshen </a:t>
            </a:r>
            <a:r>
              <a:rPr lang="en-IN" altLang="en-GB" sz="2800" b="0" i="0" u="none" strike="noStrike" cap="none" dirty="0" err="1">
                <a:solidFill>
                  <a:srgbClr val="000000"/>
                </a:solidFill>
                <a:latin typeface="+mn-lt"/>
                <a:ea typeface="Avenir"/>
                <a:cs typeface="Avenir"/>
                <a:sym typeface="Avenir"/>
              </a:rPr>
              <a:t>Dhami</a:t>
            </a:r>
            <a:endParaRPr lang="en-IN" altLang="en-GB" sz="2800" b="0" i="0" u="none" strike="noStrike" cap="none" dirty="0">
              <a:solidFill>
                <a:srgbClr val="000000"/>
              </a:solidFill>
              <a:latin typeface="+mn-lt"/>
              <a:ea typeface="Avenir"/>
              <a:cs typeface="Avenir"/>
              <a:sym typeface="Avenir"/>
            </a:endParaRPr>
          </a:p>
          <a:p>
            <a:pPr marL="0" marR="0" lvl="0" indent="0" algn="ctr" rtl="0">
              <a:lnSpc>
                <a:spcPct val="115000"/>
              </a:lnSpc>
              <a:spcBef>
                <a:spcPts val="0"/>
              </a:spcBef>
              <a:spcAft>
                <a:spcPts val="0"/>
              </a:spcAft>
              <a:buClr>
                <a:srgbClr val="000000"/>
              </a:buClr>
              <a:buSzPts val="1200"/>
              <a:buFont typeface="Arial" panose="020B0604020202020204"/>
              <a:buNone/>
            </a:pPr>
            <a:r>
              <a:rPr lang="en-IN" altLang="en-GB" sz="2800" b="0" i="0" u="none" strike="noStrike" cap="none" dirty="0">
                <a:solidFill>
                  <a:srgbClr val="000000"/>
                </a:solidFill>
                <a:latin typeface="+mn-lt"/>
                <a:ea typeface="Avenir"/>
                <a:cs typeface="Avenir"/>
                <a:sym typeface="Avenir"/>
              </a:rPr>
              <a:t>3.Harshal Hinge</a:t>
            </a:r>
          </a:p>
          <a:p>
            <a:pPr marL="0" marR="0" lvl="0" indent="0" algn="ctr" rtl="0">
              <a:lnSpc>
                <a:spcPct val="115000"/>
              </a:lnSpc>
              <a:spcBef>
                <a:spcPts val="0"/>
              </a:spcBef>
              <a:spcAft>
                <a:spcPts val="0"/>
              </a:spcAft>
              <a:buClr>
                <a:srgbClr val="000000"/>
              </a:buClr>
              <a:buSzPts val="1200"/>
              <a:buFont typeface="Arial" panose="020B0604020202020204"/>
              <a:buNone/>
            </a:pPr>
            <a:r>
              <a:rPr lang="en-IN" altLang="en-GB" sz="2800" b="0" i="0" u="none" strike="noStrike" cap="none" dirty="0">
                <a:solidFill>
                  <a:srgbClr val="000000"/>
                </a:solidFill>
                <a:latin typeface="+mn-lt"/>
                <a:ea typeface="Avenir"/>
                <a:cs typeface="Avenir"/>
                <a:sym typeface="Avenir"/>
              </a:rPr>
              <a:t>4.Ritesh Bhandari</a:t>
            </a:r>
          </a:p>
          <a:p>
            <a:pPr marL="0" marR="0" lvl="0" indent="0" algn="ctr" rtl="0">
              <a:lnSpc>
                <a:spcPct val="115000"/>
              </a:lnSpc>
              <a:spcBef>
                <a:spcPts val="0"/>
              </a:spcBef>
              <a:spcAft>
                <a:spcPts val="0"/>
              </a:spcAft>
              <a:buClr>
                <a:srgbClr val="000000"/>
              </a:buClr>
              <a:buSzPts val="1200"/>
              <a:buFont typeface="Arial" panose="020B0604020202020204"/>
              <a:buNone/>
            </a:pPr>
            <a:r>
              <a:rPr lang="en-IN" altLang="en-GB" sz="2800" b="0" i="0" u="none" strike="noStrike" cap="none" dirty="0">
                <a:solidFill>
                  <a:srgbClr val="000000"/>
                </a:solidFill>
                <a:latin typeface="+mn-lt"/>
                <a:ea typeface="Avenir"/>
                <a:cs typeface="Avenir"/>
                <a:sym typeface="Avenir"/>
              </a:rPr>
              <a:t>5.Yash Rajendra Jadhav</a:t>
            </a:r>
          </a:p>
          <a:p>
            <a:pPr marL="0" marR="0" lvl="0" indent="0" algn="ctr" rtl="0">
              <a:lnSpc>
                <a:spcPct val="115000"/>
              </a:lnSpc>
              <a:spcBef>
                <a:spcPts val="0"/>
              </a:spcBef>
              <a:spcAft>
                <a:spcPts val="0"/>
              </a:spcAft>
              <a:buClr>
                <a:srgbClr val="000000"/>
              </a:buClr>
              <a:buSzPts val="1200"/>
              <a:buFont typeface="Arial" panose="020B0604020202020204"/>
              <a:buNone/>
            </a:pPr>
            <a:endParaRPr lang="en-IN" altLang="en-GB" sz="2800" b="0" i="0" u="none" strike="noStrike" cap="none" dirty="0">
              <a:solidFill>
                <a:srgbClr val="000000"/>
              </a:solidFill>
              <a:latin typeface="Avenir"/>
              <a:ea typeface="Avenir"/>
              <a:cs typeface="Avenir"/>
              <a:sym typeface="Aveni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A2F54-D876-2AE5-53D0-F8A972410748}"/>
              </a:ext>
            </a:extLst>
          </p:cNvPr>
          <p:cNvSpPr>
            <a:spLocks noGrp="1"/>
          </p:cNvSpPr>
          <p:nvPr>
            <p:ph type="title"/>
          </p:nvPr>
        </p:nvSpPr>
        <p:spPr/>
        <p:txBody>
          <a:bodyPr/>
          <a:lstStyle/>
          <a:p>
            <a:r>
              <a:rPr lang="en-US" dirty="0">
                <a:latin typeface="+mj-lt"/>
              </a:rPr>
              <a:t>Data Preprocessing</a:t>
            </a:r>
            <a:endParaRPr lang="en-IN" dirty="0"/>
          </a:p>
        </p:txBody>
      </p:sp>
      <p:sp>
        <p:nvSpPr>
          <p:cNvPr id="3" name="Text Placeholder 2">
            <a:extLst>
              <a:ext uri="{FF2B5EF4-FFF2-40B4-BE49-F238E27FC236}">
                <a16:creationId xmlns:a16="http://schemas.microsoft.com/office/drawing/2014/main" id="{CEAB7DCB-8BE2-AE56-618B-2CCDB2012152}"/>
              </a:ext>
            </a:extLst>
          </p:cNvPr>
          <p:cNvSpPr>
            <a:spLocks noGrp="1"/>
          </p:cNvSpPr>
          <p:nvPr>
            <p:ph type="body" idx="1"/>
          </p:nvPr>
        </p:nvSpPr>
        <p:spPr/>
        <p:txBody>
          <a:bodyPr/>
          <a:lstStyle/>
          <a:p>
            <a:r>
              <a:rPr lang="en-IN" i="0" dirty="0">
                <a:solidFill>
                  <a:schemeClr val="tx1"/>
                </a:solidFill>
                <a:effectLst/>
                <a:latin typeface="+mn-lt"/>
              </a:rPr>
              <a:t>Null value imputation – 4% null values for 2 columns (median imputation)</a:t>
            </a:r>
          </a:p>
          <a:p>
            <a:r>
              <a:rPr lang="en-IN" i="0" dirty="0">
                <a:solidFill>
                  <a:schemeClr val="tx1"/>
                </a:solidFill>
                <a:effectLst/>
                <a:latin typeface="+mn-lt"/>
              </a:rPr>
              <a:t>One hot encoding</a:t>
            </a:r>
          </a:p>
          <a:p>
            <a:r>
              <a:rPr lang="en-IN" dirty="0">
                <a:solidFill>
                  <a:schemeClr val="tx1"/>
                </a:solidFill>
                <a:latin typeface="+mn-lt"/>
              </a:rPr>
              <a:t>Outlier treatment/Scaling/Transformation – not attempted</a:t>
            </a:r>
          </a:p>
          <a:p>
            <a:r>
              <a:rPr lang="en-IN" dirty="0">
                <a:solidFill>
                  <a:schemeClr val="tx1"/>
                </a:solidFill>
                <a:latin typeface="+mn-lt"/>
              </a:rPr>
              <a:t>Feature Engineering – </a:t>
            </a:r>
            <a:r>
              <a:rPr lang="en-IN" dirty="0" err="1">
                <a:solidFill>
                  <a:schemeClr val="tx1"/>
                </a:solidFill>
                <a:latin typeface="+mn-lt"/>
              </a:rPr>
              <a:t>Promotion_period</a:t>
            </a:r>
            <a:r>
              <a:rPr lang="en-IN" dirty="0">
                <a:solidFill>
                  <a:schemeClr val="tx1"/>
                </a:solidFill>
                <a:latin typeface="+mn-lt"/>
              </a:rPr>
              <a:t> (</a:t>
            </a:r>
            <a:r>
              <a:rPr lang="en-IN" dirty="0" err="1">
                <a:solidFill>
                  <a:schemeClr val="tx1"/>
                </a:solidFill>
                <a:latin typeface="+mn-lt"/>
              </a:rPr>
              <a:t>last_date</a:t>
            </a:r>
            <a:r>
              <a:rPr lang="en-IN" dirty="0">
                <a:solidFill>
                  <a:schemeClr val="tx1"/>
                </a:solidFill>
                <a:latin typeface="+mn-lt"/>
              </a:rPr>
              <a:t> – </a:t>
            </a:r>
            <a:r>
              <a:rPr lang="en-IN" dirty="0" err="1">
                <a:solidFill>
                  <a:schemeClr val="tx1"/>
                </a:solidFill>
                <a:latin typeface="+mn-lt"/>
              </a:rPr>
              <a:t>first_date</a:t>
            </a:r>
            <a:r>
              <a:rPr lang="en-IN" dirty="0">
                <a:solidFill>
                  <a:schemeClr val="tx1"/>
                </a:solidFill>
                <a:latin typeface="+mn-lt"/>
              </a:rPr>
              <a:t>)</a:t>
            </a:r>
          </a:p>
          <a:p>
            <a:r>
              <a:rPr lang="en-IN" i="0" dirty="0">
                <a:solidFill>
                  <a:schemeClr val="tx1"/>
                </a:solidFill>
                <a:effectLst/>
                <a:latin typeface="+mn-lt"/>
              </a:rPr>
              <a:t>Feature Selection – 2 attempts</a:t>
            </a:r>
          </a:p>
          <a:p>
            <a:r>
              <a:rPr lang="en-IN" dirty="0">
                <a:solidFill>
                  <a:schemeClr val="tx1"/>
                </a:solidFill>
                <a:latin typeface="+mn-lt"/>
              </a:rPr>
              <a:t>Attempt 1 - </a:t>
            </a:r>
            <a:r>
              <a:rPr lang="en-US" dirty="0">
                <a:solidFill>
                  <a:schemeClr val="tx1"/>
                </a:solidFill>
                <a:latin typeface="+mn-lt"/>
              </a:rPr>
              <a:t>dropping id columns, address, date columns</a:t>
            </a:r>
          </a:p>
          <a:p>
            <a:r>
              <a:rPr lang="en-US" i="0" dirty="0">
                <a:solidFill>
                  <a:schemeClr val="tx1"/>
                </a:solidFill>
                <a:effectLst/>
                <a:latin typeface="+mn-lt"/>
              </a:rPr>
              <a:t>Attempt 2 – apart from attempt 1, </a:t>
            </a:r>
            <a:r>
              <a:rPr lang="en-US" i="0" dirty="0">
                <a:solidFill>
                  <a:schemeClr val="tx1"/>
                </a:solidFill>
                <a:latin typeface="+mn-lt"/>
                <a:cs typeface="Times New Roman" panose="02020603050405020304" pitchFamily="18" charset="0"/>
              </a:rPr>
              <a:t>dropping </a:t>
            </a:r>
            <a:r>
              <a:rPr lang="en-US" sz="1800" dirty="0">
                <a:solidFill>
                  <a:schemeClr val="tx1"/>
                </a:solidFill>
                <a:effectLst/>
                <a:latin typeface="+mn-lt"/>
                <a:ea typeface="Calibri" panose="020F0502020204030204" pitchFamily="34" charset="0"/>
                <a:cs typeface="Times New Roman" panose="02020603050405020304" pitchFamily="18" charset="0"/>
              </a:rPr>
              <a:t>name columns ( </a:t>
            </a:r>
            <a:r>
              <a:rPr lang="en-US" sz="1800" dirty="0" err="1">
                <a:solidFill>
                  <a:schemeClr val="tx1"/>
                </a:solidFill>
                <a:effectLst/>
                <a:latin typeface="+mn-lt"/>
                <a:ea typeface="Calibri" panose="020F0502020204030204" pitchFamily="34" charset="0"/>
                <a:cs typeface="Times New Roman" panose="02020603050405020304" pitchFamily="18" charset="0"/>
              </a:rPr>
              <a:t>customer_name</a:t>
            </a:r>
            <a:r>
              <a:rPr lang="en-US" sz="1800" dirty="0">
                <a:solidFill>
                  <a:schemeClr val="tx1"/>
                </a:solidFill>
                <a:effectLst/>
                <a:latin typeface="+mn-lt"/>
                <a:ea typeface="Calibri" panose="020F0502020204030204" pitchFamily="34" charset="0"/>
                <a:cs typeface="Times New Roman" panose="02020603050405020304" pitchFamily="18" charset="0"/>
              </a:rPr>
              <a:t>, </a:t>
            </a:r>
            <a:r>
              <a:rPr lang="en-US" sz="1800" dirty="0" err="1">
                <a:solidFill>
                  <a:schemeClr val="tx1"/>
                </a:solidFill>
                <a:effectLst/>
                <a:latin typeface="+mn-lt"/>
                <a:ea typeface="Calibri" panose="020F0502020204030204" pitchFamily="34" charset="0"/>
                <a:cs typeface="Times New Roman" panose="02020603050405020304" pitchFamily="18" charset="0"/>
              </a:rPr>
              <a:t>product_name</a:t>
            </a:r>
            <a:r>
              <a:rPr lang="en-US" sz="1800" dirty="0">
                <a:solidFill>
                  <a:schemeClr val="tx1"/>
                </a:solidFill>
                <a:effectLst/>
                <a:latin typeface="+mn-lt"/>
                <a:ea typeface="Calibri" panose="020F0502020204030204" pitchFamily="34" charset="0"/>
                <a:cs typeface="Times New Roman" panose="02020603050405020304" pitchFamily="18" charset="0"/>
              </a:rPr>
              <a:t>, etc.)</a:t>
            </a:r>
            <a:endParaRPr lang="en-IN" sz="1800" dirty="0">
              <a:solidFill>
                <a:schemeClr val="tx1"/>
              </a:solidFill>
              <a:effectLst/>
              <a:latin typeface="+mn-lt"/>
              <a:ea typeface="Calibri" panose="020F0502020204030204" pitchFamily="34" charset="0"/>
              <a:cs typeface="Times New Roman" panose="02020603050405020304" pitchFamily="18" charset="0"/>
            </a:endParaRPr>
          </a:p>
          <a:p>
            <a:endParaRPr lang="en-IN" b="1" i="0" dirty="0">
              <a:solidFill>
                <a:srgbClr val="000000"/>
              </a:solidFill>
              <a:effectLst/>
              <a:latin typeface="+mn-lt"/>
            </a:endParaRPr>
          </a:p>
          <a:p>
            <a:endParaRPr lang="en-IN" b="1" i="0" dirty="0">
              <a:solidFill>
                <a:srgbClr val="000000"/>
              </a:solidFill>
              <a:effectLst/>
              <a:latin typeface="+mn-lt"/>
            </a:endParaRPr>
          </a:p>
          <a:p>
            <a:endParaRPr lang="en-IN" dirty="0"/>
          </a:p>
        </p:txBody>
      </p:sp>
    </p:spTree>
    <p:extLst>
      <p:ext uri="{BB962C8B-B14F-4D97-AF65-F5344CB8AC3E}">
        <p14:creationId xmlns:p14="http://schemas.microsoft.com/office/powerpoint/2010/main" val="2054629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A2F54-D876-2AE5-53D0-F8A972410748}"/>
              </a:ext>
            </a:extLst>
          </p:cNvPr>
          <p:cNvSpPr>
            <a:spLocks noGrp="1"/>
          </p:cNvSpPr>
          <p:nvPr>
            <p:ph type="title"/>
          </p:nvPr>
        </p:nvSpPr>
        <p:spPr/>
        <p:txBody>
          <a:bodyPr/>
          <a:lstStyle/>
          <a:p>
            <a:r>
              <a:rPr lang="en-US" dirty="0">
                <a:latin typeface="+mj-lt"/>
              </a:rPr>
              <a:t>Model Building</a:t>
            </a:r>
            <a:endParaRPr lang="en-IN" dirty="0"/>
          </a:p>
        </p:txBody>
      </p:sp>
      <p:sp>
        <p:nvSpPr>
          <p:cNvPr id="3" name="Text Placeholder 2">
            <a:extLst>
              <a:ext uri="{FF2B5EF4-FFF2-40B4-BE49-F238E27FC236}">
                <a16:creationId xmlns:a16="http://schemas.microsoft.com/office/drawing/2014/main" id="{CEAB7DCB-8BE2-AE56-618B-2CCDB2012152}"/>
              </a:ext>
            </a:extLst>
          </p:cNvPr>
          <p:cNvSpPr>
            <a:spLocks noGrp="1"/>
          </p:cNvSpPr>
          <p:nvPr>
            <p:ph type="body" idx="1"/>
          </p:nvPr>
        </p:nvSpPr>
        <p:spPr>
          <a:xfrm>
            <a:off x="254993" y="1209182"/>
            <a:ext cx="8520600" cy="3934318"/>
          </a:xfrm>
        </p:spPr>
        <p:txBody>
          <a:bodyPr/>
          <a:lstStyle/>
          <a:p>
            <a:r>
              <a:rPr lang="en-IN" i="0" dirty="0">
                <a:solidFill>
                  <a:schemeClr val="tx1"/>
                </a:solidFill>
                <a:effectLst/>
                <a:latin typeface="+mn-lt"/>
              </a:rPr>
              <a:t>Linear Regression (to act as baseline as the model not good for a dataset with large number of categorical columns)</a:t>
            </a:r>
          </a:p>
          <a:p>
            <a:r>
              <a:rPr lang="en-IN" dirty="0">
                <a:solidFill>
                  <a:schemeClr val="tx1"/>
                </a:solidFill>
                <a:latin typeface="+mn-lt"/>
              </a:rPr>
              <a:t>Decision Tree Regressor</a:t>
            </a:r>
          </a:p>
          <a:p>
            <a:r>
              <a:rPr lang="en-IN" i="0" dirty="0">
                <a:solidFill>
                  <a:schemeClr val="tx1"/>
                </a:solidFill>
                <a:effectLst/>
                <a:latin typeface="+mn-lt"/>
              </a:rPr>
              <a:t>Random Forest Regressor</a:t>
            </a:r>
          </a:p>
          <a:p>
            <a:r>
              <a:rPr lang="en-IN" dirty="0">
                <a:solidFill>
                  <a:schemeClr val="tx1"/>
                </a:solidFill>
                <a:latin typeface="+mn-lt"/>
              </a:rPr>
              <a:t>Ada Boost Regressor</a:t>
            </a:r>
          </a:p>
          <a:p>
            <a:r>
              <a:rPr lang="en-IN" i="0" dirty="0">
                <a:solidFill>
                  <a:schemeClr val="tx1"/>
                </a:solidFill>
                <a:effectLst/>
                <a:latin typeface="+mn-lt"/>
              </a:rPr>
              <a:t>Gradient Boosting Regressor</a:t>
            </a:r>
          </a:p>
          <a:p>
            <a:r>
              <a:rPr lang="en-IN" i="0" dirty="0">
                <a:solidFill>
                  <a:schemeClr val="tx1"/>
                </a:solidFill>
                <a:effectLst/>
                <a:latin typeface="+mn-lt"/>
              </a:rPr>
              <a:t>XG</a:t>
            </a:r>
            <a:r>
              <a:rPr lang="en-IN" dirty="0">
                <a:solidFill>
                  <a:schemeClr val="tx1"/>
                </a:solidFill>
                <a:latin typeface="+mn-lt"/>
              </a:rPr>
              <a:t> Boost Regressor</a:t>
            </a:r>
          </a:p>
          <a:p>
            <a:r>
              <a:rPr lang="en-IN" i="0" dirty="0">
                <a:solidFill>
                  <a:schemeClr val="tx1"/>
                </a:solidFill>
                <a:effectLst/>
                <a:latin typeface="+mn-lt"/>
              </a:rPr>
              <a:t>Stacking – 1 [</a:t>
            </a:r>
            <a:r>
              <a:rPr lang="en-US" sz="1800" dirty="0">
                <a:solidFill>
                  <a:schemeClr val="tx1"/>
                </a:solidFill>
                <a:effectLst/>
                <a:latin typeface="+mn-lt"/>
                <a:ea typeface="Calibri" panose="020F0502020204030204" pitchFamily="34" charset="0"/>
              </a:rPr>
              <a:t>base- [Decision Tree Regressor, XG Boost Regressor ] final- [Random Forest Regressor</a:t>
            </a:r>
            <a:r>
              <a:rPr lang="en-IN" sz="1800" dirty="0">
                <a:solidFill>
                  <a:schemeClr val="tx1"/>
                </a:solidFill>
                <a:effectLst/>
                <a:latin typeface="+mn-lt"/>
                <a:ea typeface="Calibri" panose="020F0502020204030204" pitchFamily="34" charset="0"/>
              </a:rPr>
              <a:t>]</a:t>
            </a:r>
          </a:p>
          <a:p>
            <a:r>
              <a:rPr lang="en-IN" i="0" dirty="0">
                <a:solidFill>
                  <a:schemeClr val="tx1"/>
                </a:solidFill>
                <a:latin typeface="+mn-lt"/>
              </a:rPr>
              <a:t>Stacking – 2 [</a:t>
            </a:r>
            <a:r>
              <a:rPr lang="en-US" sz="1800" dirty="0">
                <a:solidFill>
                  <a:schemeClr val="tx1"/>
                </a:solidFill>
                <a:effectLst/>
                <a:latin typeface="+mn-lt"/>
                <a:ea typeface="Calibri" panose="020F0502020204030204" pitchFamily="34" charset="0"/>
              </a:rPr>
              <a:t>base-[Decision Tree Regressor, Random Forest Regressor], final- [XG Boost Regressor</a:t>
            </a:r>
            <a:r>
              <a:rPr lang="en-IN" i="0" dirty="0">
                <a:solidFill>
                  <a:schemeClr val="tx1"/>
                </a:solidFill>
                <a:latin typeface="+mn-lt"/>
              </a:rPr>
              <a:t>]</a:t>
            </a:r>
            <a:endParaRPr lang="en-IN" i="0" dirty="0">
              <a:solidFill>
                <a:schemeClr val="tx1"/>
              </a:solidFill>
              <a:effectLst/>
              <a:latin typeface="+mn-lt"/>
            </a:endParaRPr>
          </a:p>
          <a:p>
            <a:endParaRPr lang="en-IN" dirty="0"/>
          </a:p>
        </p:txBody>
      </p:sp>
    </p:spTree>
    <p:extLst>
      <p:ext uri="{BB962C8B-B14F-4D97-AF65-F5344CB8AC3E}">
        <p14:creationId xmlns:p14="http://schemas.microsoft.com/office/powerpoint/2010/main" val="1436251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A2F54-D876-2AE5-53D0-F8A972410748}"/>
              </a:ext>
            </a:extLst>
          </p:cNvPr>
          <p:cNvSpPr>
            <a:spLocks noGrp="1"/>
          </p:cNvSpPr>
          <p:nvPr>
            <p:ph type="title"/>
          </p:nvPr>
        </p:nvSpPr>
        <p:spPr/>
        <p:txBody>
          <a:bodyPr/>
          <a:lstStyle/>
          <a:p>
            <a:r>
              <a:rPr lang="en-US" dirty="0">
                <a:latin typeface="+mj-lt"/>
              </a:rPr>
              <a:t>Model Performance – Metric - MSE</a:t>
            </a:r>
            <a:endParaRPr lang="en-IN" dirty="0"/>
          </a:p>
        </p:txBody>
      </p:sp>
      <p:sp>
        <p:nvSpPr>
          <p:cNvPr id="3" name="Text Placeholder 2">
            <a:extLst>
              <a:ext uri="{FF2B5EF4-FFF2-40B4-BE49-F238E27FC236}">
                <a16:creationId xmlns:a16="http://schemas.microsoft.com/office/drawing/2014/main" id="{CEAB7DCB-8BE2-AE56-618B-2CCDB2012152}"/>
              </a:ext>
            </a:extLst>
          </p:cNvPr>
          <p:cNvSpPr>
            <a:spLocks noGrp="1"/>
          </p:cNvSpPr>
          <p:nvPr>
            <p:ph type="body" idx="1"/>
          </p:nvPr>
        </p:nvSpPr>
        <p:spPr/>
        <p:txBody>
          <a:bodyPr/>
          <a:lstStyle/>
          <a:p>
            <a:r>
              <a:rPr lang="en-US" dirty="0">
                <a:solidFill>
                  <a:schemeClr val="tx1"/>
                </a:solidFill>
                <a:latin typeface="+mn-lt"/>
              </a:rPr>
              <a:t>Model selection – DT,XGB, Stacking 2</a:t>
            </a:r>
            <a:endParaRPr lang="en-IN" dirty="0">
              <a:solidFill>
                <a:schemeClr val="tx1"/>
              </a:solidFill>
              <a:latin typeface="+mn-lt"/>
            </a:endParaRPr>
          </a:p>
        </p:txBody>
      </p:sp>
      <p:graphicFrame>
        <p:nvGraphicFramePr>
          <p:cNvPr id="4" name="Object 3">
            <a:extLst>
              <a:ext uri="{FF2B5EF4-FFF2-40B4-BE49-F238E27FC236}">
                <a16:creationId xmlns:a16="http://schemas.microsoft.com/office/drawing/2014/main" id="{B94CBB5C-B230-F9A2-D78E-DA8DB3149761}"/>
              </a:ext>
            </a:extLst>
          </p:cNvPr>
          <p:cNvGraphicFramePr>
            <a:graphicFrameLocks noChangeAspect="1"/>
          </p:cNvGraphicFramePr>
          <p:nvPr>
            <p:extLst>
              <p:ext uri="{D42A27DB-BD31-4B8C-83A1-F6EECF244321}">
                <p14:modId xmlns:p14="http://schemas.microsoft.com/office/powerpoint/2010/main" val="574449777"/>
              </p:ext>
            </p:extLst>
          </p:nvPr>
        </p:nvGraphicFramePr>
        <p:xfrm>
          <a:off x="666307" y="1651000"/>
          <a:ext cx="7846828" cy="2729614"/>
        </p:xfrm>
        <a:graphic>
          <a:graphicData uri="http://schemas.openxmlformats.org/presentationml/2006/ole">
            <mc:AlternateContent xmlns:mc="http://schemas.openxmlformats.org/markup-compatibility/2006">
              <mc:Choice xmlns:v="urn:schemas-microsoft-com:vml" Requires="v">
                <p:oleObj name="Worksheet" r:id="rId2" imgW="12146209" imgH="3665370" progId="Excel.Sheet.12">
                  <p:embed/>
                </p:oleObj>
              </mc:Choice>
              <mc:Fallback>
                <p:oleObj name="Worksheet" r:id="rId2" imgW="12146209" imgH="3665370" progId="Excel.Sheet.12">
                  <p:embed/>
                  <p:pic>
                    <p:nvPicPr>
                      <p:cNvPr id="0" name=""/>
                      <p:cNvPicPr/>
                      <p:nvPr/>
                    </p:nvPicPr>
                    <p:blipFill>
                      <a:blip r:embed="rId3"/>
                      <a:stretch>
                        <a:fillRect/>
                      </a:stretch>
                    </p:blipFill>
                    <p:spPr>
                      <a:xfrm>
                        <a:off x="666307" y="1651000"/>
                        <a:ext cx="7846828" cy="2729614"/>
                      </a:xfrm>
                      <a:prstGeom prst="rect">
                        <a:avLst/>
                      </a:prstGeom>
                    </p:spPr>
                  </p:pic>
                </p:oleObj>
              </mc:Fallback>
            </mc:AlternateContent>
          </a:graphicData>
        </a:graphic>
      </p:graphicFrame>
    </p:spTree>
    <p:extLst>
      <p:ext uri="{BB962C8B-B14F-4D97-AF65-F5344CB8AC3E}">
        <p14:creationId xmlns:p14="http://schemas.microsoft.com/office/powerpoint/2010/main" val="2760641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A2F54-D876-2AE5-53D0-F8A972410748}"/>
              </a:ext>
            </a:extLst>
          </p:cNvPr>
          <p:cNvSpPr>
            <a:spLocks noGrp="1"/>
          </p:cNvSpPr>
          <p:nvPr>
            <p:ph type="title"/>
          </p:nvPr>
        </p:nvSpPr>
        <p:spPr/>
        <p:txBody>
          <a:bodyPr/>
          <a:lstStyle/>
          <a:p>
            <a:r>
              <a:rPr lang="en-US" dirty="0">
                <a:latin typeface="+mj-lt"/>
              </a:rPr>
              <a:t>Conclusion and Further Steps</a:t>
            </a:r>
            <a:endParaRPr lang="en-IN" dirty="0"/>
          </a:p>
        </p:txBody>
      </p:sp>
      <p:sp>
        <p:nvSpPr>
          <p:cNvPr id="3" name="Text Placeholder 2">
            <a:extLst>
              <a:ext uri="{FF2B5EF4-FFF2-40B4-BE49-F238E27FC236}">
                <a16:creationId xmlns:a16="http://schemas.microsoft.com/office/drawing/2014/main" id="{CEAB7DCB-8BE2-AE56-618B-2CCDB2012152}"/>
              </a:ext>
            </a:extLst>
          </p:cNvPr>
          <p:cNvSpPr>
            <a:spLocks noGrp="1"/>
          </p:cNvSpPr>
          <p:nvPr>
            <p:ph type="body" idx="1"/>
          </p:nvPr>
        </p:nvSpPr>
        <p:spPr>
          <a:xfrm>
            <a:off x="311700" y="893134"/>
            <a:ext cx="8520600" cy="5096539"/>
          </a:xfrm>
        </p:spPr>
        <p:txBody>
          <a:bodyPr/>
          <a:lstStyle/>
          <a:p>
            <a:r>
              <a:rPr lang="en-US" sz="1600" dirty="0">
                <a:solidFill>
                  <a:schemeClr val="tx1"/>
                </a:solidFill>
                <a:latin typeface="+mn-lt"/>
              </a:rPr>
              <a:t>Challenges faced </a:t>
            </a:r>
          </a:p>
          <a:p>
            <a:r>
              <a:rPr lang="en-US" sz="1600" dirty="0">
                <a:solidFill>
                  <a:schemeClr val="tx1"/>
                </a:solidFill>
                <a:latin typeface="+mn-lt"/>
              </a:rPr>
              <a:t>ideal mix between low and near equal test train </a:t>
            </a:r>
            <a:r>
              <a:rPr lang="en-US" sz="1600" dirty="0" err="1">
                <a:solidFill>
                  <a:schemeClr val="tx1"/>
                </a:solidFill>
                <a:latin typeface="+mn-lt"/>
              </a:rPr>
              <a:t>mse</a:t>
            </a:r>
            <a:r>
              <a:rPr lang="en-US" sz="1600" dirty="0">
                <a:solidFill>
                  <a:schemeClr val="tx1"/>
                </a:solidFill>
                <a:latin typeface="+mn-lt"/>
              </a:rPr>
              <a:t> and low cross validation </a:t>
            </a:r>
            <a:r>
              <a:rPr lang="en-US" sz="1600" dirty="0" err="1">
                <a:solidFill>
                  <a:schemeClr val="tx1"/>
                </a:solidFill>
                <a:latin typeface="+mn-lt"/>
              </a:rPr>
              <a:t>mse</a:t>
            </a:r>
            <a:endParaRPr lang="en-US" sz="1600" dirty="0">
              <a:solidFill>
                <a:schemeClr val="tx1"/>
              </a:solidFill>
              <a:latin typeface="+mn-lt"/>
            </a:endParaRPr>
          </a:p>
          <a:p>
            <a:r>
              <a:rPr lang="en-US" sz="1600" dirty="0">
                <a:solidFill>
                  <a:schemeClr val="tx1"/>
                </a:solidFill>
                <a:latin typeface="+mn-lt"/>
              </a:rPr>
              <a:t>High model computation time because of larger number of categorical columns (having large number of subcategories) for the usage of robust models. Especially for cross validation and hyperparameter tuning via </a:t>
            </a:r>
            <a:r>
              <a:rPr lang="en-US" sz="1600" dirty="0" err="1">
                <a:solidFill>
                  <a:schemeClr val="tx1"/>
                </a:solidFill>
                <a:latin typeface="+mn-lt"/>
              </a:rPr>
              <a:t>RandomizedSearchCV</a:t>
            </a:r>
            <a:r>
              <a:rPr lang="en-US" sz="1600" dirty="0">
                <a:solidFill>
                  <a:schemeClr val="tx1"/>
                </a:solidFill>
                <a:latin typeface="+mn-lt"/>
              </a:rPr>
              <a:t> and </a:t>
            </a:r>
            <a:r>
              <a:rPr lang="en-US" sz="1600" dirty="0" err="1">
                <a:solidFill>
                  <a:schemeClr val="tx1"/>
                </a:solidFill>
                <a:latin typeface="+mn-lt"/>
              </a:rPr>
              <a:t>GridSearchCV</a:t>
            </a:r>
            <a:r>
              <a:rPr lang="en-US" sz="1600" dirty="0">
                <a:solidFill>
                  <a:schemeClr val="tx1"/>
                </a:solidFill>
                <a:latin typeface="+mn-lt"/>
              </a:rPr>
              <a:t>.</a:t>
            </a:r>
          </a:p>
          <a:p>
            <a:r>
              <a:rPr lang="en-US" sz="1600" dirty="0">
                <a:solidFill>
                  <a:schemeClr val="tx1"/>
                </a:solidFill>
                <a:latin typeface="+mn-lt"/>
              </a:rPr>
              <a:t>Further steps:</a:t>
            </a:r>
          </a:p>
          <a:p>
            <a:r>
              <a:rPr lang="en-US" sz="1600" dirty="0">
                <a:solidFill>
                  <a:schemeClr val="tx1"/>
                </a:solidFill>
                <a:latin typeface="+mn-lt"/>
              </a:rPr>
              <a:t>Usage of Label encoding in case issue of large computational time persists.</a:t>
            </a:r>
          </a:p>
          <a:p>
            <a:r>
              <a:rPr lang="en-US" sz="1600" dirty="0">
                <a:solidFill>
                  <a:schemeClr val="tx1"/>
                </a:solidFill>
                <a:latin typeface="+mn-lt"/>
              </a:rPr>
              <a:t>Using stacking where no hyperparameter tuning is needed (except if you wish to do so for final and base estimators)</a:t>
            </a:r>
          </a:p>
          <a:p>
            <a:r>
              <a:rPr lang="en-US" sz="1600" dirty="0">
                <a:solidFill>
                  <a:schemeClr val="tx1"/>
                </a:solidFill>
                <a:latin typeface="+mn-lt"/>
              </a:rPr>
              <a:t>Further feature selection to 30 or below columns and checking model performance and variance</a:t>
            </a:r>
          </a:p>
          <a:p>
            <a:r>
              <a:rPr lang="en-US" sz="1600" dirty="0" err="1">
                <a:solidFill>
                  <a:schemeClr val="tx1"/>
                </a:solidFill>
                <a:latin typeface="+mn-lt"/>
              </a:rPr>
              <a:t>Kprototype</a:t>
            </a:r>
            <a:r>
              <a:rPr lang="en-US" sz="1600" dirty="0">
                <a:solidFill>
                  <a:schemeClr val="tx1"/>
                </a:solidFill>
                <a:latin typeface="+mn-lt"/>
              </a:rPr>
              <a:t> clustering – mixed data to check if we can make meaningful cluster for customers for effective resource utilization.</a:t>
            </a:r>
          </a:p>
          <a:p>
            <a:endParaRPr lang="en-US" dirty="0"/>
          </a:p>
          <a:p>
            <a:endParaRPr lang="en-US" dirty="0"/>
          </a:p>
          <a:p>
            <a:endParaRPr lang="en-IN" dirty="0"/>
          </a:p>
        </p:txBody>
      </p:sp>
    </p:spTree>
    <p:extLst>
      <p:ext uri="{BB962C8B-B14F-4D97-AF65-F5344CB8AC3E}">
        <p14:creationId xmlns:p14="http://schemas.microsoft.com/office/powerpoint/2010/main" val="689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C02C4-1256-BD1F-9A26-DC83B6FBB45E}"/>
              </a:ext>
            </a:extLst>
          </p:cNvPr>
          <p:cNvSpPr>
            <a:spLocks noGrp="1"/>
          </p:cNvSpPr>
          <p:nvPr>
            <p:ph type="title"/>
          </p:nvPr>
        </p:nvSpPr>
        <p:spPr/>
        <p:txBody>
          <a:bodyPr/>
          <a:lstStyle/>
          <a:p>
            <a:r>
              <a:rPr lang="en-US" dirty="0">
                <a:latin typeface="+mj-lt"/>
              </a:rPr>
              <a:t>After Midterm Presentation</a:t>
            </a:r>
            <a:endParaRPr lang="en-IN" dirty="0">
              <a:latin typeface="+mj-lt"/>
            </a:endParaRPr>
          </a:p>
        </p:txBody>
      </p:sp>
      <p:sp>
        <p:nvSpPr>
          <p:cNvPr id="3" name="Text Placeholder 2">
            <a:extLst>
              <a:ext uri="{FF2B5EF4-FFF2-40B4-BE49-F238E27FC236}">
                <a16:creationId xmlns:a16="http://schemas.microsoft.com/office/drawing/2014/main" id="{4AFC8B6B-6F71-6EF6-D194-2DAD1E72C9AE}"/>
              </a:ext>
            </a:extLst>
          </p:cNvPr>
          <p:cNvSpPr>
            <a:spLocks noGrp="1"/>
          </p:cNvSpPr>
          <p:nvPr>
            <p:ph type="body" idx="1"/>
          </p:nvPr>
        </p:nvSpPr>
        <p:spPr/>
        <p:txBody>
          <a:bodyPr/>
          <a:lstStyle/>
          <a:p>
            <a:pPr marL="114300" indent="0">
              <a:buNone/>
            </a:pPr>
            <a:endParaRPr lang="en-IN" dirty="0"/>
          </a:p>
        </p:txBody>
      </p:sp>
    </p:spTree>
    <p:extLst>
      <p:ext uri="{BB962C8B-B14F-4D97-AF65-F5344CB8AC3E}">
        <p14:creationId xmlns:p14="http://schemas.microsoft.com/office/powerpoint/2010/main" val="1745842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0D0D65-25C2-C994-9912-D6CCAC7ABE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CCEDF3-4E39-4053-BDE2-DE49E721A09C}"/>
              </a:ext>
            </a:extLst>
          </p:cNvPr>
          <p:cNvSpPr>
            <a:spLocks noGrp="1"/>
          </p:cNvSpPr>
          <p:nvPr>
            <p:ph type="title"/>
          </p:nvPr>
        </p:nvSpPr>
        <p:spPr/>
        <p:txBody>
          <a:bodyPr/>
          <a:lstStyle/>
          <a:p>
            <a:r>
              <a:rPr lang="en-US" sz="2400" dirty="0">
                <a:latin typeface="+mj-lt"/>
              </a:rPr>
              <a:t>Model building via Encoding and Feature Selection</a:t>
            </a:r>
          </a:p>
        </p:txBody>
      </p:sp>
      <p:sp>
        <p:nvSpPr>
          <p:cNvPr id="3" name="Text Placeholder 2">
            <a:extLst>
              <a:ext uri="{FF2B5EF4-FFF2-40B4-BE49-F238E27FC236}">
                <a16:creationId xmlns:a16="http://schemas.microsoft.com/office/drawing/2014/main" id="{20C2DAA9-FC1F-C05E-7813-4C42A578E585}"/>
              </a:ext>
            </a:extLst>
          </p:cNvPr>
          <p:cNvSpPr>
            <a:spLocks noGrp="1"/>
          </p:cNvSpPr>
          <p:nvPr>
            <p:ph type="body" idx="1"/>
          </p:nvPr>
        </p:nvSpPr>
        <p:spPr>
          <a:xfrm>
            <a:off x="311700" y="1152474"/>
            <a:ext cx="8520600" cy="3915711"/>
          </a:xfrm>
        </p:spPr>
        <p:txBody>
          <a:bodyPr/>
          <a:lstStyle/>
          <a:p>
            <a:r>
              <a:rPr lang="en-US" sz="1400" dirty="0">
                <a:effectLst/>
                <a:latin typeface="Arial" panose="020B0604020202020204" pitchFamily="34" charset="0"/>
                <a:ea typeface="Calibri" panose="020F0502020204030204" pitchFamily="34" charset="0"/>
                <a:cs typeface="Times New Roman" panose="02020603050405020304" pitchFamily="18" charset="0"/>
              </a:rPr>
              <a:t>A. Customer Acquisition Cost prediction</a:t>
            </a:r>
          </a:p>
          <a:p>
            <a:r>
              <a:rPr lang="en-US" sz="1400" dirty="0">
                <a:effectLst/>
                <a:latin typeface="Arial" panose="020B0604020202020204" pitchFamily="34" charset="0"/>
                <a:ea typeface="Calibri" panose="020F0502020204030204" pitchFamily="34" charset="0"/>
                <a:cs typeface="Times New Roman" panose="02020603050405020304" pitchFamily="18" charset="0"/>
              </a:rPr>
              <a:t>After data preprocessing, 56 columns were selected (based on domain) and all 7 models were run for one-hot encoding, dummy encoding and label encoding. The same was repeated for 43 columns (based on domain).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Arial" panose="020B0604020202020204" pitchFamily="34" charset="0"/>
                <a:ea typeface="Calibri" panose="020F0502020204030204" pitchFamily="34" charset="0"/>
              </a:rPr>
              <a:t>After selecting label encoding, 3 methods of feature selection were used. 31 columns were selected based on domain, SFS (Linear Regression, </a:t>
            </a:r>
            <a:r>
              <a:rPr lang="en-US" sz="1400" dirty="0" err="1">
                <a:effectLst/>
                <a:latin typeface="Arial" panose="020B0604020202020204" pitchFamily="34" charset="0"/>
                <a:ea typeface="Calibri" panose="020F0502020204030204" pitchFamily="34" charset="0"/>
              </a:rPr>
              <a:t>k_features</a:t>
            </a:r>
            <a:r>
              <a:rPr lang="en-US" sz="1400" dirty="0">
                <a:effectLst/>
                <a:latin typeface="Arial" panose="020B0604020202020204" pitchFamily="34" charset="0"/>
                <a:ea typeface="Calibri" panose="020F0502020204030204" pitchFamily="34" charset="0"/>
              </a:rPr>
              <a:t>=”best”) used on a dataset with 56 columns and best columns based on relative importances of best performing model (XGB Regressor) used on a dataset of 43 columns.</a:t>
            </a:r>
          </a:p>
          <a:p>
            <a:r>
              <a:rPr lang="en-US" sz="1400" dirty="0">
                <a:effectLst/>
                <a:latin typeface="Arial" panose="020B0604020202020204" pitchFamily="34" charset="0"/>
                <a:ea typeface="Calibri" panose="020F0502020204030204" pitchFamily="34" charset="0"/>
                <a:cs typeface="Times New Roman" panose="02020603050405020304" pitchFamily="18" charset="0"/>
              </a:rPr>
              <a:t>The same procedure was repeated for selecting 16 columns for domain and for SFS (</a:t>
            </a:r>
            <a:r>
              <a:rPr lang="en-US" sz="1400" dirty="0" err="1">
                <a:effectLst/>
                <a:latin typeface="Arial" panose="020B0604020202020204" pitchFamily="34" charset="0"/>
                <a:ea typeface="Calibri" panose="020F0502020204030204" pitchFamily="34" charset="0"/>
                <a:cs typeface="Times New Roman" panose="02020603050405020304" pitchFamily="18" charset="0"/>
              </a:rPr>
              <a:t>k_features</a:t>
            </a:r>
            <a:r>
              <a:rPr lang="en-US" sz="1400" dirty="0">
                <a:effectLst/>
                <a:latin typeface="Arial" panose="020B0604020202020204" pitchFamily="34" charset="0"/>
                <a:ea typeface="Calibri" panose="020F0502020204030204" pitchFamily="34" charset="0"/>
                <a:cs typeface="Times New Roman" panose="02020603050405020304" pitchFamily="18" charset="0"/>
              </a:rPr>
              <a:t>=”best” for linear regression on 31 columns dataset resulted in 19 independent columns . SFS was used on that dataset for linear regression from which 15 columns were selected (</a:t>
            </a:r>
            <a:r>
              <a:rPr lang="en-US" sz="1400" dirty="0" err="1">
                <a:effectLst/>
                <a:latin typeface="Arial" panose="020B0604020202020204" pitchFamily="34" charset="0"/>
                <a:ea typeface="Calibri" panose="020F0502020204030204" pitchFamily="34" charset="0"/>
                <a:cs typeface="Times New Roman" panose="02020603050405020304" pitchFamily="18" charset="0"/>
              </a:rPr>
              <a:t>k_features</a:t>
            </a:r>
            <a:r>
              <a:rPr lang="en-US" sz="1400" dirty="0">
                <a:effectLst/>
                <a:latin typeface="Arial" panose="020B0604020202020204" pitchFamily="34" charset="0"/>
                <a:ea typeface="Calibri" panose="020F0502020204030204" pitchFamily="34" charset="0"/>
                <a:cs typeface="Times New Roman" panose="02020603050405020304" pitchFamily="18" charset="0"/>
              </a:rPr>
              <a:t>=15 ) as cost column is target column) and relative importance were calculated on a dataset of 31 columns for XGB Regressor.</a:t>
            </a:r>
            <a:endParaRPr lang="en-US" sz="1400" dirty="0">
              <a:latin typeface="Arial" panose="020B0604020202020204" pitchFamily="34" charset="0"/>
              <a:ea typeface="Calibri" panose="020F0502020204030204" pitchFamily="34" charset="0"/>
              <a:cs typeface="Times New Roman" panose="02020603050405020304" pitchFamily="18" charset="0"/>
            </a:endParaRPr>
          </a:p>
          <a:p>
            <a:r>
              <a:rPr lang="en-US" sz="1400" dirty="0">
                <a:effectLst/>
                <a:latin typeface="Arial" panose="020B0604020202020204" pitchFamily="34" charset="0"/>
                <a:ea typeface="Calibri" panose="020F0502020204030204" pitchFamily="34" charset="0"/>
                <a:cs typeface="Times New Roman" panose="02020603050405020304" pitchFamily="18" charset="0"/>
              </a:rPr>
              <a:t>21 columns were selected based on domain and SFS (XGB Regressor, </a:t>
            </a:r>
            <a:r>
              <a:rPr lang="en-US" sz="1400" dirty="0" err="1">
                <a:effectLst/>
                <a:latin typeface="Arial" panose="020B0604020202020204" pitchFamily="34" charset="0"/>
                <a:ea typeface="Calibri" panose="020F0502020204030204" pitchFamily="34" charset="0"/>
                <a:cs typeface="Times New Roman" panose="02020603050405020304" pitchFamily="18" charset="0"/>
              </a:rPr>
              <a:t>k_features</a:t>
            </a:r>
            <a:r>
              <a:rPr lang="en-US" sz="1400" dirty="0">
                <a:effectLst/>
                <a:latin typeface="Arial" panose="020B0604020202020204" pitchFamily="34" charset="0"/>
                <a:ea typeface="Calibri" panose="020F0502020204030204" pitchFamily="34" charset="0"/>
                <a:cs typeface="Times New Roman" panose="02020603050405020304" pitchFamily="18" charset="0"/>
              </a:rPr>
              <a:t>=”best”) used on a dataset with 43 columns.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altLang="en-US" dirty="0"/>
          </a:p>
        </p:txBody>
      </p:sp>
    </p:spTree>
    <p:extLst>
      <p:ext uri="{BB962C8B-B14F-4D97-AF65-F5344CB8AC3E}">
        <p14:creationId xmlns:p14="http://schemas.microsoft.com/office/powerpoint/2010/main" val="2226310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95FB4E-CFDE-DA82-3541-39CD63E030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97CE08-6218-7E15-40F2-3E5435D9DB38}"/>
              </a:ext>
            </a:extLst>
          </p:cNvPr>
          <p:cNvSpPr>
            <a:spLocks noGrp="1"/>
          </p:cNvSpPr>
          <p:nvPr>
            <p:ph type="title"/>
          </p:nvPr>
        </p:nvSpPr>
        <p:spPr/>
        <p:txBody>
          <a:bodyPr/>
          <a:lstStyle/>
          <a:p>
            <a:r>
              <a:rPr lang="en-US" sz="2400" dirty="0">
                <a:latin typeface="+mj-lt"/>
              </a:rPr>
              <a:t>Model building via Encoding and Feature Selection</a:t>
            </a:r>
          </a:p>
        </p:txBody>
      </p:sp>
      <p:sp>
        <p:nvSpPr>
          <p:cNvPr id="3" name="Text Placeholder 2">
            <a:extLst>
              <a:ext uri="{FF2B5EF4-FFF2-40B4-BE49-F238E27FC236}">
                <a16:creationId xmlns:a16="http://schemas.microsoft.com/office/drawing/2014/main" id="{55F4036A-C8B9-3B13-ED28-106F1E955AF9}"/>
              </a:ext>
            </a:extLst>
          </p:cNvPr>
          <p:cNvSpPr>
            <a:spLocks noGrp="1"/>
          </p:cNvSpPr>
          <p:nvPr>
            <p:ph type="body" idx="1"/>
          </p:nvPr>
        </p:nvSpPr>
        <p:spPr/>
        <p:txBody>
          <a:bodyPr/>
          <a:lstStyle/>
          <a:p>
            <a:r>
              <a:rPr lang="en-US" sz="1800" dirty="0">
                <a:effectLst/>
                <a:latin typeface="Arial" panose="020B0604020202020204" pitchFamily="34" charset="0"/>
                <a:ea typeface="Calibri" panose="020F0502020204030204" pitchFamily="34" charset="0"/>
                <a:cs typeface="Times New Roman" panose="02020603050405020304" pitchFamily="18" charset="0"/>
              </a:rPr>
              <a:t>A. Customer Acquisition Cost prediction</a:t>
            </a:r>
          </a:p>
          <a:p>
            <a:r>
              <a:rPr lang="en-US" sz="1800" dirty="0">
                <a:effectLst/>
                <a:latin typeface="Arial" panose="020B0604020202020204" pitchFamily="34" charset="0"/>
                <a:ea typeface="Calibri" panose="020F0502020204030204" pitchFamily="34" charset="0"/>
                <a:cs typeface="Times New Roman" panose="02020603050405020304" pitchFamily="18" charset="0"/>
              </a:rPr>
              <a:t>All the models were evaluated using Mean Squared Error (MSE) for train and test data as well as cross-validation score (no of folds=3) for finding the best model with low bias and variance errors.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latin typeface="Arial" panose="020B0604020202020204" pitchFamily="34" charset="0"/>
                <a:ea typeface="Calibri" panose="020F0502020204030204" pitchFamily="34" charset="0"/>
                <a:cs typeface="Times New Roman" panose="02020603050405020304" pitchFamily="18" charset="0"/>
              </a:rPr>
              <a:t>Binning -</a:t>
            </a:r>
            <a:r>
              <a:rPr lang="en-US" sz="1800" dirty="0">
                <a:effectLst/>
                <a:latin typeface="Arial" panose="020B0604020202020204" pitchFamily="34" charset="0"/>
                <a:ea typeface="Calibri" panose="020F0502020204030204" pitchFamily="34" charset="0"/>
                <a:cs typeface="Times New Roman" panose="02020603050405020304" pitchFamily="18" charset="0"/>
              </a:rPr>
              <a:t>For reducing cardinality of categorical columns, similar subcategories were grouped together to reduce the number of subcategories [ department, promotion name] and sales region was selected instead of sales district. The same procedure was repeated for 43, 31, 16 and 21 columns. Thereafter model evaluation was conducted which gave higher bias error and lower variance error as compared to previous technique.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endParaRPr lang="en-IN" altLang="en-US" dirty="0"/>
          </a:p>
        </p:txBody>
      </p:sp>
    </p:spTree>
    <p:extLst>
      <p:ext uri="{BB962C8B-B14F-4D97-AF65-F5344CB8AC3E}">
        <p14:creationId xmlns:p14="http://schemas.microsoft.com/office/powerpoint/2010/main" val="2440974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E79D76-34FC-499D-41E7-D482B61FF0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DC6B0B-09DE-EE39-57E4-A13F2657E7D4}"/>
              </a:ext>
            </a:extLst>
          </p:cNvPr>
          <p:cNvSpPr>
            <a:spLocks noGrp="1"/>
          </p:cNvSpPr>
          <p:nvPr>
            <p:ph type="title"/>
          </p:nvPr>
        </p:nvSpPr>
        <p:spPr/>
        <p:txBody>
          <a:bodyPr/>
          <a:lstStyle/>
          <a:p>
            <a:r>
              <a:rPr lang="en-US" sz="2400" dirty="0">
                <a:latin typeface="+mj-lt"/>
              </a:rPr>
              <a:t>Model building via Encoding and Feature Selection</a:t>
            </a:r>
          </a:p>
        </p:txBody>
      </p:sp>
      <p:sp>
        <p:nvSpPr>
          <p:cNvPr id="3" name="Text Placeholder 2">
            <a:extLst>
              <a:ext uri="{FF2B5EF4-FFF2-40B4-BE49-F238E27FC236}">
                <a16:creationId xmlns:a16="http://schemas.microsoft.com/office/drawing/2014/main" id="{CB285EF8-DC90-EE71-B98D-C5544BB8745C}"/>
              </a:ext>
            </a:extLst>
          </p:cNvPr>
          <p:cNvSpPr>
            <a:spLocks noGrp="1"/>
          </p:cNvSpPr>
          <p:nvPr>
            <p:ph type="body" idx="1"/>
          </p:nvPr>
        </p:nvSpPr>
        <p:spPr/>
        <p:txBody>
          <a:bodyPr/>
          <a:lstStyle/>
          <a:p>
            <a:r>
              <a:rPr lang="en-US" sz="1800" dirty="0">
                <a:effectLst/>
                <a:latin typeface="Arial" panose="020B0604020202020204" pitchFamily="34" charset="0"/>
                <a:ea typeface="Calibri" panose="020F0502020204030204" pitchFamily="34" charset="0"/>
                <a:cs typeface="Times New Roman" panose="02020603050405020304" pitchFamily="18" charset="0"/>
              </a:rPr>
              <a:t>A. Customer Acquisition Cost prediction</a:t>
            </a:r>
          </a:p>
          <a:p>
            <a:r>
              <a:rPr lang="en-US" sz="1800" dirty="0">
                <a:effectLst/>
                <a:latin typeface="Arial" panose="020B0604020202020204" pitchFamily="34" charset="0"/>
                <a:ea typeface="Calibri" panose="020F0502020204030204" pitchFamily="34" charset="0"/>
                <a:cs typeface="Times New Roman" panose="02020603050405020304" pitchFamily="18" charset="0"/>
              </a:rPr>
              <a:t>All PCA (Principal Component Analysis) was conducted on all 20 independent numerical columns (excluding target column cost) and all 7 models were run and performance was evaluated. PCA components (20) along with 9 categorical columns out of 15 independent columns from XGB model – domain were selected and all 7 models were run and performance was evaluated. Higher bias error and lower variance error was reported as compared to the previous technique. </a:t>
            </a:r>
          </a:p>
          <a:p>
            <a:pPr marL="114300" indent="0">
              <a:buNone/>
            </a:pPr>
            <a:endParaRPr lang="en-US" dirty="0">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altLang="en-US" dirty="0"/>
          </a:p>
        </p:txBody>
      </p:sp>
    </p:spTree>
    <p:extLst>
      <p:ext uri="{BB962C8B-B14F-4D97-AF65-F5344CB8AC3E}">
        <p14:creationId xmlns:p14="http://schemas.microsoft.com/office/powerpoint/2010/main" val="2889681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98E2FE-F6DC-492B-2EB4-79CD64D480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B8C7C0-8F60-9CC0-4DED-F53BC2FD3F51}"/>
              </a:ext>
            </a:extLst>
          </p:cNvPr>
          <p:cNvSpPr>
            <a:spLocks noGrp="1"/>
          </p:cNvSpPr>
          <p:nvPr>
            <p:ph type="title"/>
          </p:nvPr>
        </p:nvSpPr>
        <p:spPr/>
        <p:txBody>
          <a:bodyPr/>
          <a:lstStyle/>
          <a:p>
            <a:r>
              <a:rPr lang="en-US" sz="2400" dirty="0">
                <a:latin typeface="+mj-lt"/>
              </a:rPr>
              <a:t>Clustering Model</a:t>
            </a:r>
          </a:p>
        </p:txBody>
      </p:sp>
      <p:sp>
        <p:nvSpPr>
          <p:cNvPr id="3" name="Text Placeholder 2">
            <a:extLst>
              <a:ext uri="{FF2B5EF4-FFF2-40B4-BE49-F238E27FC236}">
                <a16:creationId xmlns:a16="http://schemas.microsoft.com/office/drawing/2014/main" id="{79908C54-1D70-13E1-27A4-8257F39663E9}"/>
              </a:ext>
            </a:extLst>
          </p:cNvPr>
          <p:cNvSpPr>
            <a:spLocks noGrp="1"/>
          </p:cNvSpPr>
          <p:nvPr>
            <p:ph type="body" idx="1"/>
          </p:nvPr>
        </p:nvSpPr>
        <p:spPr>
          <a:xfrm>
            <a:off x="311699" y="1152475"/>
            <a:ext cx="8697621" cy="4085832"/>
          </a:xfrm>
        </p:spPr>
        <p:txBody>
          <a:bodyPr/>
          <a:lstStyle/>
          <a:p>
            <a:r>
              <a:rPr lang="en-US" sz="1600" dirty="0">
                <a:latin typeface="+mn-lt"/>
                <a:ea typeface="Calibri" panose="020F0502020204030204" pitchFamily="34" charset="0"/>
                <a:cs typeface="Times New Roman" panose="02020603050405020304" pitchFamily="18" charset="0"/>
              </a:rPr>
              <a:t>B. Clustering – Segmentation – K-Prototype</a:t>
            </a:r>
          </a:p>
          <a:p>
            <a:r>
              <a:rPr lang="en-US" sz="1600" dirty="0">
                <a:effectLst/>
                <a:latin typeface="+mn-lt"/>
                <a:ea typeface="Calibri" panose="020F0502020204030204" pitchFamily="34" charset="0"/>
                <a:cs typeface="Times New Roman" panose="02020603050405020304" pitchFamily="18" charset="0"/>
              </a:rPr>
              <a:t>K-prototype clustering for mixed data (9 categorical and 6 numerical features from XGB-16 model- domain) was conducted. Categorical index was given as input for cluster while numerical columns were scaled (standard scaler) and silhouette score was calculated for finding the ideal number of clusters for a range of 2 to 8 clusters (excluding 8). Since highest silhouette score was highest for number of clusters being 2, the same was used to divide customers into 2 clusters.</a:t>
            </a:r>
          </a:p>
          <a:p>
            <a:r>
              <a:rPr lang="en-US" sz="1600" dirty="0">
                <a:effectLst/>
                <a:latin typeface="+mn-lt"/>
                <a:ea typeface="Calibri" panose="020F0502020204030204" pitchFamily="34" charset="0"/>
                <a:cs typeface="Times New Roman" panose="02020603050405020304" pitchFamily="18" charset="0"/>
              </a:rPr>
              <a:t>Cluster centroids were calculated and visualized using heatmap to define clusters, However, since the numerical data contained a few discrete variables and encoded categorical columns, insights weren’t observed.</a:t>
            </a:r>
          </a:p>
          <a:p>
            <a:r>
              <a:rPr lang="en-US" sz="1600" dirty="0">
                <a:effectLst/>
                <a:latin typeface="+mn-lt"/>
                <a:ea typeface="Calibri" panose="020F0502020204030204" pitchFamily="34" charset="0"/>
                <a:cs typeface="Times New Roman" panose="02020603050405020304" pitchFamily="18" charset="0"/>
              </a:rPr>
              <a:t>5 point summary of both clusters and data visualization of numerical and independent features using clusters as hue (differentiator) provided similarities and differences of customers which provided cluster definition for both clusters</a:t>
            </a:r>
            <a:r>
              <a:rPr lang="en-US" sz="1800" dirty="0">
                <a:effectLst/>
                <a:latin typeface="+mn-lt"/>
                <a:ea typeface="Calibri" panose="020F0502020204030204" pitchFamily="34" charset="0"/>
                <a:cs typeface="Times New Roman" panose="02020603050405020304" pitchFamily="18" charset="0"/>
              </a:rPr>
              <a:t>.</a:t>
            </a:r>
            <a:endParaRPr lang="en-IN" sz="1800" dirty="0">
              <a:effectLst/>
              <a:latin typeface="+mn-lt"/>
              <a:ea typeface="Calibri" panose="020F0502020204030204" pitchFamily="34" charset="0"/>
              <a:cs typeface="Times New Roman" panose="02020603050405020304" pitchFamily="18" charset="0"/>
            </a:endParaRPr>
          </a:p>
          <a:p>
            <a:pPr marL="11430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114300" indent="0">
              <a:buNone/>
            </a:pP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altLang="en-US" dirty="0"/>
          </a:p>
        </p:txBody>
      </p:sp>
    </p:spTree>
    <p:extLst>
      <p:ext uri="{BB962C8B-B14F-4D97-AF65-F5344CB8AC3E}">
        <p14:creationId xmlns:p14="http://schemas.microsoft.com/office/powerpoint/2010/main" val="1913733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47A91-4AF2-EE21-62C0-E45063983D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234135-CC63-5B08-5DC2-382A055D2EEA}"/>
              </a:ext>
            </a:extLst>
          </p:cNvPr>
          <p:cNvSpPr>
            <a:spLocks noGrp="1"/>
          </p:cNvSpPr>
          <p:nvPr>
            <p:ph type="title"/>
          </p:nvPr>
        </p:nvSpPr>
        <p:spPr/>
        <p:txBody>
          <a:bodyPr/>
          <a:lstStyle/>
          <a:p>
            <a:r>
              <a:rPr lang="en-US" sz="2400" dirty="0">
                <a:latin typeface="+mj-lt"/>
              </a:rPr>
              <a:t>Model Performance Evaluation</a:t>
            </a:r>
          </a:p>
        </p:txBody>
      </p:sp>
      <p:sp>
        <p:nvSpPr>
          <p:cNvPr id="3" name="Text Placeholder 2">
            <a:extLst>
              <a:ext uri="{FF2B5EF4-FFF2-40B4-BE49-F238E27FC236}">
                <a16:creationId xmlns:a16="http://schemas.microsoft.com/office/drawing/2014/main" id="{90F452E5-10A3-319A-98DF-B0DBF9D0F231}"/>
              </a:ext>
            </a:extLst>
          </p:cNvPr>
          <p:cNvSpPr>
            <a:spLocks noGrp="1"/>
          </p:cNvSpPr>
          <p:nvPr>
            <p:ph type="body" idx="1"/>
          </p:nvPr>
        </p:nvSpPr>
        <p:spPr>
          <a:xfrm>
            <a:off x="311700" y="1152475"/>
            <a:ext cx="8520600" cy="3851916"/>
          </a:xfrm>
        </p:spPr>
        <p:txBody>
          <a:bodyPr/>
          <a:lstStyle/>
          <a:p>
            <a:r>
              <a:rPr lang="en-US" sz="1600" dirty="0">
                <a:effectLst/>
                <a:latin typeface="Arial" panose="020B0604020202020204" pitchFamily="34" charset="0"/>
                <a:ea typeface="Calibri" panose="020F0502020204030204" pitchFamily="34" charset="0"/>
                <a:cs typeface="Times New Roman" panose="02020603050405020304" pitchFamily="18" charset="0"/>
              </a:rPr>
              <a:t>Final model was XGB Regressor model based on dataset of 16 features (15 independent, 1 dependent) out of 94 columns based on domain knowledge (selecting important customer, location, product, promotion and store related features).</a:t>
            </a:r>
            <a:endParaRPr lang="en-US" sz="1600" dirty="0">
              <a:latin typeface="+mn-lt"/>
              <a:ea typeface="Calibri" panose="020F0502020204030204" pitchFamily="34" charset="0"/>
              <a:cs typeface="Times New Roman" panose="02020603050405020304" pitchFamily="18" charset="0"/>
            </a:endParaRPr>
          </a:p>
          <a:p>
            <a:r>
              <a:rPr lang="en-US" sz="1600" dirty="0">
                <a:effectLst/>
                <a:latin typeface="Arial" panose="020B0604020202020204" pitchFamily="34" charset="0"/>
                <a:ea typeface="Calibri" panose="020F0502020204030204" pitchFamily="34" charset="0"/>
                <a:cs typeface="Times New Roman" panose="02020603050405020304" pitchFamily="18" charset="0"/>
              </a:rPr>
              <a:t>Out of all models built, final model had one of the lowest bias error (train MSE- 2661(RMSE -51.58) , test MSE – 3154 (RMSE-56.16)) with the lowest variance error (std (MSE) – 16761 ). Final model had the best bias-variance tradeoff which results in lowest bias(in this case one of the lowest bias) error and lowest variance (in this case lowest variance) error. Thus, the final model is an effective (low bias error) and generalized (lowest variance error) which works well with new and unseen data.</a:t>
            </a:r>
            <a:endParaRPr lang="en-US" sz="1600" dirty="0">
              <a:effectLst/>
              <a:latin typeface="+mn-lt"/>
              <a:ea typeface="Calibri" panose="020F0502020204030204" pitchFamily="34" charset="0"/>
              <a:cs typeface="Times New Roman" panose="02020603050405020304" pitchFamily="18" charset="0"/>
            </a:endParaRPr>
          </a:p>
          <a:p>
            <a:r>
              <a:rPr lang="en-US" sz="1600" dirty="0">
                <a:solidFill>
                  <a:schemeClr val="bg2"/>
                </a:solidFill>
                <a:effectLst/>
                <a:latin typeface="+mn-lt"/>
                <a:ea typeface="Calibri" panose="020F0502020204030204" pitchFamily="34" charset="0"/>
                <a:cs typeface="Times New Roman" panose="02020603050405020304" pitchFamily="18" charset="0"/>
              </a:rPr>
              <a:t>For clustering model, highest silhouette score was 0.209 for no of clusters(k) =2 (for k=2,3,4,5,6,7). The customers were divided into a. </a:t>
            </a:r>
            <a:r>
              <a:rPr lang="en-IN" sz="1600" dirty="0">
                <a:solidFill>
                  <a:schemeClr val="bg2"/>
                </a:solidFill>
                <a:effectLst/>
                <a:latin typeface="+mn-lt"/>
                <a:ea typeface="Calibri" panose="020F0502020204030204" pitchFamily="34" charset="0"/>
                <a:cs typeface="Times New Roman" panose="02020603050405020304" pitchFamily="18" charset="0"/>
              </a:rPr>
              <a:t>price discount searchers buying costlier products and a greater number of products, b. sale day searchers buying cheaper products and a smaller number of products. </a:t>
            </a:r>
          </a:p>
          <a:p>
            <a:endParaRPr lang="en-IN" altLang="en-US" dirty="0"/>
          </a:p>
        </p:txBody>
      </p:sp>
    </p:spTree>
    <p:extLst>
      <p:ext uri="{BB962C8B-B14F-4D97-AF65-F5344CB8AC3E}">
        <p14:creationId xmlns:p14="http://schemas.microsoft.com/office/powerpoint/2010/main" val="3357801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525E8-FD90-C360-9CE6-C057A266A96F}"/>
              </a:ext>
            </a:extLst>
          </p:cNvPr>
          <p:cNvSpPr>
            <a:spLocks noGrp="1"/>
          </p:cNvSpPr>
          <p:nvPr>
            <p:ph type="title"/>
          </p:nvPr>
        </p:nvSpPr>
        <p:spPr/>
        <p:txBody>
          <a:bodyPr/>
          <a:lstStyle/>
          <a:p>
            <a:r>
              <a:rPr lang="en-US" dirty="0">
                <a:latin typeface="+mj-lt"/>
              </a:rPr>
              <a:t>Before Midterm Presentation</a:t>
            </a:r>
            <a:endParaRPr lang="en-IN" dirty="0">
              <a:latin typeface="+mj-lt"/>
            </a:endParaRPr>
          </a:p>
        </p:txBody>
      </p:sp>
      <p:sp>
        <p:nvSpPr>
          <p:cNvPr id="3" name="Text Placeholder 2">
            <a:extLst>
              <a:ext uri="{FF2B5EF4-FFF2-40B4-BE49-F238E27FC236}">
                <a16:creationId xmlns:a16="http://schemas.microsoft.com/office/drawing/2014/main" id="{0E40CA7A-2CE1-66BA-EFB0-F8D5D550235C}"/>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388119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6E5C7-B2F2-E1C7-B357-BCDC56D49A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80C3F2-9501-E902-80EF-EE334B2F93FC}"/>
              </a:ext>
            </a:extLst>
          </p:cNvPr>
          <p:cNvSpPr>
            <a:spLocks noGrp="1"/>
          </p:cNvSpPr>
          <p:nvPr>
            <p:ph type="title"/>
          </p:nvPr>
        </p:nvSpPr>
        <p:spPr/>
        <p:txBody>
          <a:bodyPr/>
          <a:lstStyle/>
          <a:p>
            <a:r>
              <a:rPr lang="en-US" sz="2400" dirty="0">
                <a:latin typeface="+mj-lt"/>
              </a:rPr>
              <a:t>Model Performance Evaluation – Dummy Encoding – 56,43</a:t>
            </a:r>
          </a:p>
        </p:txBody>
      </p:sp>
      <p:sp>
        <p:nvSpPr>
          <p:cNvPr id="3" name="Text Placeholder 2">
            <a:extLst>
              <a:ext uri="{FF2B5EF4-FFF2-40B4-BE49-F238E27FC236}">
                <a16:creationId xmlns:a16="http://schemas.microsoft.com/office/drawing/2014/main" id="{47F05B3B-B5D2-C616-981C-D7434E2DCABB}"/>
              </a:ext>
            </a:extLst>
          </p:cNvPr>
          <p:cNvSpPr>
            <a:spLocks noGrp="1"/>
          </p:cNvSpPr>
          <p:nvPr>
            <p:ph type="body" idx="1"/>
          </p:nvPr>
        </p:nvSpPr>
        <p:spPr/>
        <p:txBody>
          <a:bodyPr/>
          <a:lstStyle/>
          <a:p>
            <a:endParaRPr lang="en-IN" altLang="en-US" dirty="0"/>
          </a:p>
        </p:txBody>
      </p:sp>
      <p:pic>
        <p:nvPicPr>
          <p:cNvPr id="5" name="Picture 4">
            <a:extLst>
              <a:ext uri="{FF2B5EF4-FFF2-40B4-BE49-F238E27FC236}">
                <a16:creationId xmlns:a16="http://schemas.microsoft.com/office/drawing/2014/main" id="{DC3F9E78-574C-5200-7404-908A5F242B4D}"/>
              </a:ext>
            </a:extLst>
          </p:cNvPr>
          <p:cNvPicPr>
            <a:picLocks noChangeAspect="1"/>
          </p:cNvPicPr>
          <p:nvPr/>
        </p:nvPicPr>
        <p:blipFill>
          <a:blip r:embed="rId2"/>
          <a:stretch>
            <a:fillRect/>
          </a:stretch>
        </p:blipFill>
        <p:spPr>
          <a:xfrm>
            <a:off x="0" y="1289085"/>
            <a:ext cx="9144000" cy="2565330"/>
          </a:xfrm>
          <a:prstGeom prst="rect">
            <a:avLst/>
          </a:prstGeom>
        </p:spPr>
      </p:pic>
    </p:spTree>
    <p:extLst>
      <p:ext uri="{BB962C8B-B14F-4D97-AF65-F5344CB8AC3E}">
        <p14:creationId xmlns:p14="http://schemas.microsoft.com/office/powerpoint/2010/main" val="1365885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D2D7A-1BD4-E977-6DC8-38187CE2E0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289EEF-38EB-7580-92CA-CDC14D34DA37}"/>
              </a:ext>
            </a:extLst>
          </p:cNvPr>
          <p:cNvSpPr>
            <a:spLocks noGrp="1"/>
          </p:cNvSpPr>
          <p:nvPr>
            <p:ph type="title"/>
          </p:nvPr>
        </p:nvSpPr>
        <p:spPr/>
        <p:txBody>
          <a:bodyPr/>
          <a:lstStyle/>
          <a:p>
            <a:r>
              <a:rPr lang="en-US" sz="2400" dirty="0">
                <a:latin typeface="+mj-lt"/>
              </a:rPr>
              <a:t>Model Performance Evaluation – Label Encoding -56,43</a:t>
            </a:r>
          </a:p>
        </p:txBody>
      </p:sp>
      <p:sp>
        <p:nvSpPr>
          <p:cNvPr id="3" name="Text Placeholder 2">
            <a:extLst>
              <a:ext uri="{FF2B5EF4-FFF2-40B4-BE49-F238E27FC236}">
                <a16:creationId xmlns:a16="http://schemas.microsoft.com/office/drawing/2014/main" id="{294368A2-F13D-339A-F3C0-C36887225AAF}"/>
              </a:ext>
            </a:extLst>
          </p:cNvPr>
          <p:cNvSpPr>
            <a:spLocks noGrp="1"/>
          </p:cNvSpPr>
          <p:nvPr>
            <p:ph type="body" idx="1"/>
          </p:nvPr>
        </p:nvSpPr>
        <p:spPr/>
        <p:txBody>
          <a:bodyPr/>
          <a:lstStyle/>
          <a:p>
            <a:endParaRPr lang="en-IN" altLang="en-US" dirty="0"/>
          </a:p>
        </p:txBody>
      </p:sp>
      <p:pic>
        <p:nvPicPr>
          <p:cNvPr id="6" name="Picture 5">
            <a:extLst>
              <a:ext uri="{FF2B5EF4-FFF2-40B4-BE49-F238E27FC236}">
                <a16:creationId xmlns:a16="http://schemas.microsoft.com/office/drawing/2014/main" id="{A1D86904-6751-749C-7C9C-3FB7F7B78053}"/>
              </a:ext>
            </a:extLst>
          </p:cNvPr>
          <p:cNvPicPr>
            <a:picLocks noChangeAspect="1"/>
          </p:cNvPicPr>
          <p:nvPr/>
        </p:nvPicPr>
        <p:blipFill>
          <a:blip r:embed="rId2"/>
          <a:stretch>
            <a:fillRect/>
          </a:stretch>
        </p:blipFill>
        <p:spPr>
          <a:xfrm>
            <a:off x="0" y="1215337"/>
            <a:ext cx="9144000" cy="2712825"/>
          </a:xfrm>
          <a:prstGeom prst="rect">
            <a:avLst/>
          </a:prstGeom>
        </p:spPr>
      </p:pic>
    </p:spTree>
    <p:extLst>
      <p:ext uri="{BB962C8B-B14F-4D97-AF65-F5344CB8AC3E}">
        <p14:creationId xmlns:p14="http://schemas.microsoft.com/office/powerpoint/2010/main" val="2884486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EC99F-61DB-5CF5-0120-FB93B48651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D580BC-E6FF-B108-74D8-89D42D970BA5}"/>
              </a:ext>
            </a:extLst>
          </p:cNvPr>
          <p:cNvSpPr>
            <a:spLocks noGrp="1"/>
          </p:cNvSpPr>
          <p:nvPr>
            <p:ph type="title"/>
          </p:nvPr>
        </p:nvSpPr>
        <p:spPr/>
        <p:txBody>
          <a:bodyPr/>
          <a:lstStyle/>
          <a:p>
            <a:r>
              <a:rPr lang="en-US" sz="2400" dirty="0">
                <a:latin typeface="+mj-lt"/>
              </a:rPr>
              <a:t>Model Performance Evaluation – Label Encoding -31</a:t>
            </a:r>
          </a:p>
        </p:txBody>
      </p:sp>
      <p:sp>
        <p:nvSpPr>
          <p:cNvPr id="3" name="Text Placeholder 2">
            <a:extLst>
              <a:ext uri="{FF2B5EF4-FFF2-40B4-BE49-F238E27FC236}">
                <a16:creationId xmlns:a16="http://schemas.microsoft.com/office/drawing/2014/main" id="{A78B9648-A89D-B8B5-8702-A9B9F6B419E3}"/>
              </a:ext>
            </a:extLst>
          </p:cNvPr>
          <p:cNvSpPr>
            <a:spLocks noGrp="1"/>
          </p:cNvSpPr>
          <p:nvPr>
            <p:ph type="body" idx="1"/>
          </p:nvPr>
        </p:nvSpPr>
        <p:spPr/>
        <p:txBody>
          <a:bodyPr/>
          <a:lstStyle/>
          <a:p>
            <a:endParaRPr lang="en-IN" altLang="en-US" dirty="0"/>
          </a:p>
        </p:txBody>
      </p:sp>
      <p:pic>
        <p:nvPicPr>
          <p:cNvPr id="5" name="Picture 4">
            <a:extLst>
              <a:ext uri="{FF2B5EF4-FFF2-40B4-BE49-F238E27FC236}">
                <a16:creationId xmlns:a16="http://schemas.microsoft.com/office/drawing/2014/main" id="{792520AA-FBD0-ADC5-0297-0FC419997308}"/>
              </a:ext>
            </a:extLst>
          </p:cNvPr>
          <p:cNvPicPr>
            <a:picLocks noChangeAspect="1"/>
          </p:cNvPicPr>
          <p:nvPr/>
        </p:nvPicPr>
        <p:blipFill>
          <a:blip r:embed="rId2"/>
          <a:stretch>
            <a:fillRect/>
          </a:stretch>
        </p:blipFill>
        <p:spPr>
          <a:xfrm>
            <a:off x="0" y="1017725"/>
            <a:ext cx="9144000" cy="4004501"/>
          </a:xfrm>
          <a:prstGeom prst="rect">
            <a:avLst/>
          </a:prstGeom>
        </p:spPr>
      </p:pic>
    </p:spTree>
    <p:extLst>
      <p:ext uri="{BB962C8B-B14F-4D97-AF65-F5344CB8AC3E}">
        <p14:creationId xmlns:p14="http://schemas.microsoft.com/office/powerpoint/2010/main" val="273672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D71080-ADB4-814D-A5D0-4C4B75AB63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B7FAE7-77CB-F91E-B93B-F05498329964}"/>
              </a:ext>
            </a:extLst>
          </p:cNvPr>
          <p:cNvSpPr>
            <a:spLocks noGrp="1"/>
          </p:cNvSpPr>
          <p:nvPr>
            <p:ph type="title"/>
          </p:nvPr>
        </p:nvSpPr>
        <p:spPr/>
        <p:txBody>
          <a:bodyPr/>
          <a:lstStyle/>
          <a:p>
            <a:r>
              <a:rPr lang="en-US" sz="2400" dirty="0">
                <a:latin typeface="+mj-lt"/>
              </a:rPr>
              <a:t>Model Performance Evaluation – Label Encoding -16</a:t>
            </a:r>
          </a:p>
        </p:txBody>
      </p:sp>
      <p:sp>
        <p:nvSpPr>
          <p:cNvPr id="3" name="Text Placeholder 2">
            <a:extLst>
              <a:ext uri="{FF2B5EF4-FFF2-40B4-BE49-F238E27FC236}">
                <a16:creationId xmlns:a16="http://schemas.microsoft.com/office/drawing/2014/main" id="{4167B6F6-98E3-EF8C-9B54-5557B4E68DE1}"/>
              </a:ext>
            </a:extLst>
          </p:cNvPr>
          <p:cNvSpPr>
            <a:spLocks noGrp="1"/>
          </p:cNvSpPr>
          <p:nvPr>
            <p:ph type="body" idx="1"/>
          </p:nvPr>
        </p:nvSpPr>
        <p:spPr/>
        <p:txBody>
          <a:bodyPr/>
          <a:lstStyle/>
          <a:p>
            <a:endParaRPr lang="en-IN" altLang="en-US" dirty="0"/>
          </a:p>
        </p:txBody>
      </p:sp>
      <p:pic>
        <p:nvPicPr>
          <p:cNvPr id="5" name="Picture 4">
            <a:extLst>
              <a:ext uri="{FF2B5EF4-FFF2-40B4-BE49-F238E27FC236}">
                <a16:creationId xmlns:a16="http://schemas.microsoft.com/office/drawing/2014/main" id="{4677DCAA-6983-0811-9E6E-AE9E65F1F94E}"/>
              </a:ext>
            </a:extLst>
          </p:cNvPr>
          <p:cNvPicPr>
            <a:picLocks noChangeAspect="1"/>
          </p:cNvPicPr>
          <p:nvPr/>
        </p:nvPicPr>
        <p:blipFill>
          <a:blip r:embed="rId2"/>
          <a:stretch>
            <a:fillRect/>
          </a:stretch>
        </p:blipFill>
        <p:spPr>
          <a:xfrm>
            <a:off x="0" y="961877"/>
            <a:ext cx="9144000" cy="4041997"/>
          </a:xfrm>
          <a:prstGeom prst="rect">
            <a:avLst/>
          </a:prstGeom>
        </p:spPr>
      </p:pic>
    </p:spTree>
    <p:extLst>
      <p:ext uri="{BB962C8B-B14F-4D97-AF65-F5344CB8AC3E}">
        <p14:creationId xmlns:p14="http://schemas.microsoft.com/office/powerpoint/2010/main" val="2456123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E0E4AA-AC89-07E5-FCD3-0E08E541EA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43ED84-3E46-2A76-7A9B-DA6E38F6B033}"/>
              </a:ext>
            </a:extLst>
          </p:cNvPr>
          <p:cNvSpPr>
            <a:spLocks noGrp="1"/>
          </p:cNvSpPr>
          <p:nvPr>
            <p:ph type="title"/>
          </p:nvPr>
        </p:nvSpPr>
        <p:spPr/>
        <p:txBody>
          <a:bodyPr/>
          <a:lstStyle/>
          <a:p>
            <a:r>
              <a:rPr lang="en-US" sz="2400" dirty="0">
                <a:latin typeface="+mj-lt"/>
              </a:rPr>
              <a:t>Model Performance Evaluation – Label Encoding -21</a:t>
            </a:r>
          </a:p>
        </p:txBody>
      </p:sp>
      <p:sp>
        <p:nvSpPr>
          <p:cNvPr id="3" name="Text Placeholder 2">
            <a:extLst>
              <a:ext uri="{FF2B5EF4-FFF2-40B4-BE49-F238E27FC236}">
                <a16:creationId xmlns:a16="http://schemas.microsoft.com/office/drawing/2014/main" id="{C94DE692-F922-3E06-91C0-FEF66EA5E0B1}"/>
              </a:ext>
            </a:extLst>
          </p:cNvPr>
          <p:cNvSpPr>
            <a:spLocks noGrp="1"/>
          </p:cNvSpPr>
          <p:nvPr>
            <p:ph type="body" idx="1"/>
          </p:nvPr>
        </p:nvSpPr>
        <p:spPr/>
        <p:txBody>
          <a:bodyPr/>
          <a:lstStyle/>
          <a:p>
            <a:endParaRPr lang="en-IN" altLang="en-US" dirty="0"/>
          </a:p>
        </p:txBody>
      </p:sp>
      <p:pic>
        <p:nvPicPr>
          <p:cNvPr id="5" name="Picture 4">
            <a:extLst>
              <a:ext uri="{FF2B5EF4-FFF2-40B4-BE49-F238E27FC236}">
                <a16:creationId xmlns:a16="http://schemas.microsoft.com/office/drawing/2014/main" id="{3A7CEB60-989A-E470-668C-E40F4F3115CA}"/>
              </a:ext>
            </a:extLst>
          </p:cNvPr>
          <p:cNvPicPr>
            <a:picLocks noChangeAspect="1"/>
          </p:cNvPicPr>
          <p:nvPr/>
        </p:nvPicPr>
        <p:blipFill>
          <a:blip r:embed="rId2"/>
          <a:stretch>
            <a:fillRect/>
          </a:stretch>
        </p:blipFill>
        <p:spPr>
          <a:xfrm>
            <a:off x="0" y="1217180"/>
            <a:ext cx="9144000" cy="2709139"/>
          </a:xfrm>
          <a:prstGeom prst="rect">
            <a:avLst/>
          </a:prstGeom>
        </p:spPr>
      </p:pic>
    </p:spTree>
    <p:extLst>
      <p:ext uri="{BB962C8B-B14F-4D97-AF65-F5344CB8AC3E}">
        <p14:creationId xmlns:p14="http://schemas.microsoft.com/office/powerpoint/2010/main" val="3373415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59C4D2-159F-E500-DC78-090A40DD5A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9B39FE-EB12-4C81-7B97-8F826F9153E6}"/>
              </a:ext>
            </a:extLst>
          </p:cNvPr>
          <p:cNvSpPr>
            <a:spLocks noGrp="1"/>
          </p:cNvSpPr>
          <p:nvPr>
            <p:ph type="title"/>
          </p:nvPr>
        </p:nvSpPr>
        <p:spPr>
          <a:xfrm>
            <a:off x="99237" y="445025"/>
            <a:ext cx="8733063" cy="572700"/>
          </a:xfrm>
        </p:spPr>
        <p:txBody>
          <a:bodyPr/>
          <a:lstStyle/>
          <a:p>
            <a:r>
              <a:rPr lang="en-US" sz="2400" dirty="0">
                <a:latin typeface="+mj-lt"/>
              </a:rPr>
              <a:t>Model Performance Evaluation – BIN -Label Encoding -43,31</a:t>
            </a:r>
          </a:p>
        </p:txBody>
      </p:sp>
      <p:sp>
        <p:nvSpPr>
          <p:cNvPr id="3" name="Text Placeholder 2">
            <a:extLst>
              <a:ext uri="{FF2B5EF4-FFF2-40B4-BE49-F238E27FC236}">
                <a16:creationId xmlns:a16="http://schemas.microsoft.com/office/drawing/2014/main" id="{D5D2DD60-1EBC-73C9-2202-29DBB754ED81}"/>
              </a:ext>
            </a:extLst>
          </p:cNvPr>
          <p:cNvSpPr>
            <a:spLocks noGrp="1"/>
          </p:cNvSpPr>
          <p:nvPr>
            <p:ph type="body" idx="1"/>
          </p:nvPr>
        </p:nvSpPr>
        <p:spPr>
          <a:xfrm>
            <a:off x="311700" y="914400"/>
            <a:ext cx="8520600" cy="4229099"/>
          </a:xfrm>
        </p:spPr>
        <p:txBody>
          <a:bodyPr/>
          <a:lstStyle/>
          <a:p>
            <a:endParaRPr lang="en-IN" altLang="en-US" dirty="0"/>
          </a:p>
        </p:txBody>
      </p:sp>
      <p:pic>
        <p:nvPicPr>
          <p:cNvPr id="6" name="Picture 5">
            <a:extLst>
              <a:ext uri="{FF2B5EF4-FFF2-40B4-BE49-F238E27FC236}">
                <a16:creationId xmlns:a16="http://schemas.microsoft.com/office/drawing/2014/main" id="{55A55FC1-DF98-C9EE-666F-53A01217ED78}"/>
              </a:ext>
            </a:extLst>
          </p:cNvPr>
          <p:cNvPicPr>
            <a:picLocks noChangeAspect="1"/>
          </p:cNvPicPr>
          <p:nvPr/>
        </p:nvPicPr>
        <p:blipFill>
          <a:blip r:embed="rId2"/>
          <a:stretch>
            <a:fillRect/>
          </a:stretch>
        </p:blipFill>
        <p:spPr>
          <a:xfrm>
            <a:off x="0" y="836427"/>
            <a:ext cx="9144000" cy="4300623"/>
          </a:xfrm>
          <a:prstGeom prst="rect">
            <a:avLst/>
          </a:prstGeom>
        </p:spPr>
      </p:pic>
    </p:spTree>
    <p:extLst>
      <p:ext uri="{BB962C8B-B14F-4D97-AF65-F5344CB8AC3E}">
        <p14:creationId xmlns:p14="http://schemas.microsoft.com/office/powerpoint/2010/main" val="1933994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2CA40-655B-0AF5-4A87-A1F7F453DD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55B2F0-9783-E6B7-CEBF-2063302AE4D7}"/>
              </a:ext>
            </a:extLst>
          </p:cNvPr>
          <p:cNvSpPr>
            <a:spLocks noGrp="1"/>
          </p:cNvSpPr>
          <p:nvPr>
            <p:ph type="title"/>
          </p:nvPr>
        </p:nvSpPr>
        <p:spPr>
          <a:xfrm>
            <a:off x="99237" y="445025"/>
            <a:ext cx="8733063" cy="572700"/>
          </a:xfrm>
        </p:spPr>
        <p:txBody>
          <a:bodyPr/>
          <a:lstStyle/>
          <a:p>
            <a:r>
              <a:rPr lang="en-US" sz="2400" dirty="0">
                <a:latin typeface="+mj-lt"/>
              </a:rPr>
              <a:t>Model Performance Evaluation – BIN -Label Encoding -16</a:t>
            </a:r>
          </a:p>
        </p:txBody>
      </p:sp>
      <p:sp>
        <p:nvSpPr>
          <p:cNvPr id="3" name="Text Placeholder 2">
            <a:extLst>
              <a:ext uri="{FF2B5EF4-FFF2-40B4-BE49-F238E27FC236}">
                <a16:creationId xmlns:a16="http://schemas.microsoft.com/office/drawing/2014/main" id="{9F48B650-1E07-EE32-72C1-A361A6062DA4}"/>
              </a:ext>
            </a:extLst>
          </p:cNvPr>
          <p:cNvSpPr>
            <a:spLocks noGrp="1"/>
          </p:cNvSpPr>
          <p:nvPr>
            <p:ph type="body" idx="1"/>
          </p:nvPr>
        </p:nvSpPr>
        <p:spPr>
          <a:xfrm>
            <a:off x="311700" y="914400"/>
            <a:ext cx="8520600" cy="4229099"/>
          </a:xfrm>
        </p:spPr>
        <p:txBody>
          <a:bodyPr/>
          <a:lstStyle/>
          <a:p>
            <a:endParaRPr lang="en-IN" altLang="en-US" dirty="0"/>
          </a:p>
        </p:txBody>
      </p:sp>
      <p:pic>
        <p:nvPicPr>
          <p:cNvPr id="5" name="Picture 4">
            <a:extLst>
              <a:ext uri="{FF2B5EF4-FFF2-40B4-BE49-F238E27FC236}">
                <a16:creationId xmlns:a16="http://schemas.microsoft.com/office/drawing/2014/main" id="{1A6A7458-0E6C-0EDD-E106-5398110D6940}"/>
              </a:ext>
            </a:extLst>
          </p:cNvPr>
          <p:cNvPicPr>
            <a:picLocks noChangeAspect="1"/>
          </p:cNvPicPr>
          <p:nvPr/>
        </p:nvPicPr>
        <p:blipFill>
          <a:blip r:embed="rId2"/>
          <a:stretch>
            <a:fillRect/>
          </a:stretch>
        </p:blipFill>
        <p:spPr>
          <a:xfrm>
            <a:off x="0" y="914400"/>
            <a:ext cx="9144000" cy="4041321"/>
          </a:xfrm>
          <a:prstGeom prst="rect">
            <a:avLst/>
          </a:prstGeom>
        </p:spPr>
      </p:pic>
    </p:spTree>
    <p:extLst>
      <p:ext uri="{BB962C8B-B14F-4D97-AF65-F5344CB8AC3E}">
        <p14:creationId xmlns:p14="http://schemas.microsoft.com/office/powerpoint/2010/main" val="1888705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E4A3B-8E5B-7211-6088-AE190A63DF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B71F3E-3962-2B2F-8AEC-5F6BFE1CFC11}"/>
              </a:ext>
            </a:extLst>
          </p:cNvPr>
          <p:cNvSpPr>
            <a:spLocks noGrp="1"/>
          </p:cNvSpPr>
          <p:nvPr>
            <p:ph type="title"/>
          </p:nvPr>
        </p:nvSpPr>
        <p:spPr>
          <a:xfrm>
            <a:off x="99237" y="445025"/>
            <a:ext cx="8733063" cy="572700"/>
          </a:xfrm>
        </p:spPr>
        <p:txBody>
          <a:bodyPr/>
          <a:lstStyle/>
          <a:p>
            <a:r>
              <a:rPr lang="en-US" sz="2400" dirty="0">
                <a:latin typeface="+mj-lt"/>
              </a:rPr>
              <a:t>Model Performance Evaluation – BIN -Label Encoding -21</a:t>
            </a:r>
          </a:p>
        </p:txBody>
      </p:sp>
      <p:sp>
        <p:nvSpPr>
          <p:cNvPr id="3" name="Text Placeholder 2">
            <a:extLst>
              <a:ext uri="{FF2B5EF4-FFF2-40B4-BE49-F238E27FC236}">
                <a16:creationId xmlns:a16="http://schemas.microsoft.com/office/drawing/2014/main" id="{E2C033DC-ABDC-8414-B9FC-4E0A8B23A30E}"/>
              </a:ext>
            </a:extLst>
          </p:cNvPr>
          <p:cNvSpPr>
            <a:spLocks noGrp="1"/>
          </p:cNvSpPr>
          <p:nvPr>
            <p:ph type="body" idx="1"/>
          </p:nvPr>
        </p:nvSpPr>
        <p:spPr>
          <a:xfrm>
            <a:off x="311700" y="914400"/>
            <a:ext cx="8520600" cy="4229099"/>
          </a:xfrm>
        </p:spPr>
        <p:txBody>
          <a:bodyPr/>
          <a:lstStyle/>
          <a:p>
            <a:endParaRPr lang="en-IN" altLang="en-US" dirty="0"/>
          </a:p>
        </p:txBody>
      </p:sp>
      <p:pic>
        <p:nvPicPr>
          <p:cNvPr id="6" name="Picture 5">
            <a:extLst>
              <a:ext uri="{FF2B5EF4-FFF2-40B4-BE49-F238E27FC236}">
                <a16:creationId xmlns:a16="http://schemas.microsoft.com/office/drawing/2014/main" id="{79695133-8C33-2C30-C34F-B088E5ADA596}"/>
              </a:ext>
            </a:extLst>
          </p:cNvPr>
          <p:cNvPicPr>
            <a:picLocks noChangeAspect="1"/>
          </p:cNvPicPr>
          <p:nvPr/>
        </p:nvPicPr>
        <p:blipFill>
          <a:blip r:embed="rId2"/>
          <a:stretch>
            <a:fillRect/>
          </a:stretch>
        </p:blipFill>
        <p:spPr>
          <a:xfrm>
            <a:off x="49618" y="857693"/>
            <a:ext cx="9044763" cy="2775670"/>
          </a:xfrm>
          <a:prstGeom prst="rect">
            <a:avLst/>
          </a:prstGeom>
        </p:spPr>
      </p:pic>
    </p:spTree>
    <p:extLst>
      <p:ext uri="{BB962C8B-B14F-4D97-AF65-F5344CB8AC3E}">
        <p14:creationId xmlns:p14="http://schemas.microsoft.com/office/powerpoint/2010/main" val="2600615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C9473D-6C4E-4BB5-32C1-AFD82ACD57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EBC7D7-CA6A-4FAF-6332-E4850AB858D9}"/>
              </a:ext>
            </a:extLst>
          </p:cNvPr>
          <p:cNvSpPr>
            <a:spLocks noGrp="1"/>
          </p:cNvSpPr>
          <p:nvPr>
            <p:ph type="title"/>
          </p:nvPr>
        </p:nvSpPr>
        <p:spPr>
          <a:xfrm>
            <a:off x="99237" y="445025"/>
            <a:ext cx="8733063" cy="572700"/>
          </a:xfrm>
        </p:spPr>
        <p:txBody>
          <a:bodyPr/>
          <a:lstStyle/>
          <a:p>
            <a:r>
              <a:rPr lang="en-US" sz="2400" dirty="0">
                <a:latin typeface="+mj-lt"/>
              </a:rPr>
              <a:t>Model Performance Evaluation – PCA -20 and 20+9 CAT</a:t>
            </a:r>
          </a:p>
        </p:txBody>
      </p:sp>
      <p:sp>
        <p:nvSpPr>
          <p:cNvPr id="3" name="Text Placeholder 2">
            <a:extLst>
              <a:ext uri="{FF2B5EF4-FFF2-40B4-BE49-F238E27FC236}">
                <a16:creationId xmlns:a16="http://schemas.microsoft.com/office/drawing/2014/main" id="{15B173E1-6690-8989-9426-89C83EBD88AD}"/>
              </a:ext>
            </a:extLst>
          </p:cNvPr>
          <p:cNvSpPr>
            <a:spLocks noGrp="1"/>
          </p:cNvSpPr>
          <p:nvPr>
            <p:ph type="body" idx="1"/>
          </p:nvPr>
        </p:nvSpPr>
        <p:spPr>
          <a:xfrm>
            <a:off x="311700" y="914400"/>
            <a:ext cx="8520600" cy="4229099"/>
          </a:xfrm>
        </p:spPr>
        <p:txBody>
          <a:bodyPr/>
          <a:lstStyle/>
          <a:p>
            <a:endParaRPr lang="en-IN" altLang="en-US" dirty="0"/>
          </a:p>
        </p:txBody>
      </p:sp>
      <p:pic>
        <p:nvPicPr>
          <p:cNvPr id="5" name="Picture 4">
            <a:extLst>
              <a:ext uri="{FF2B5EF4-FFF2-40B4-BE49-F238E27FC236}">
                <a16:creationId xmlns:a16="http://schemas.microsoft.com/office/drawing/2014/main" id="{DFD8B939-8F98-1CDD-0344-381380E9C218}"/>
              </a:ext>
            </a:extLst>
          </p:cNvPr>
          <p:cNvPicPr>
            <a:picLocks noChangeAspect="1"/>
          </p:cNvPicPr>
          <p:nvPr/>
        </p:nvPicPr>
        <p:blipFill>
          <a:blip r:embed="rId2"/>
          <a:stretch>
            <a:fillRect/>
          </a:stretch>
        </p:blipFill>
        <p:spPr>
          <a:xfrm>
            <a:off x="230548" y="914400"/>
            <a:ext cx="8215072" cy="3955123"/>
          </a:xfrm>
          <a:prstGeom prst="rect">
            <a:avLst/>
          </a:prstGeom>
        </p:spPr>
      </p:pic>
    </p:spTree>
    <p:extLst>
      <p:ext uri="{BB962C8B-B14F-4D97-AF65-F5344CB8AC3E}">
        <p14:creationId xmlns:p14="http://schemas.microsoft.com/office/powerpoint/2010/main" val="1394269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52C0DA-9188-3871-0992-3DCE199C2E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39A8B1-9A4C-81B1-2D7B-334974151741}"/>
              </a:ext>
            </a:extLst>
          </p:cNvPr>
          <p:cNvSpPr>
            <a:spLocks noGrp="1"/>
          </p:cNvSpPr>
          <p:nvPr>
            <p:ph type="title"/>
          </p:nvPr>
        </p:nvSpPr>
        <p:spPr>
          <a:xfrm>
            <a:off x="99237" y="445025"/>
            <a:ext cx="8733063" cy="572700"/>
          </a:xfrm>
        </p:spPr>
        <p:txBody>
          <a:bodyPr/>
          <a:lstStyle/>
          <a:p>
            <a:r>
              <a:rPr lang="en-US" sz="2400" dirty="0">
                <a:latin typeface="+mj-lt"/>
              </a:rPr>
              <a:t>Model Performance Evaluation – k-prototype clustering</a:t>
            </a:r>
          </a:p>
        </p:txBody>
      </p:sp>
      <p:sp>
        <p:nvSpPr>
          <p:cNvPr id="3" name="Text Placeholder 2">
            <a:extLst>
              <a:ext uri="{FF2B5EF4-FFF2-40B4-BE49-F238E27FC236}">
                <a16:creationId xmlns:a16="http://schemas.microsoft.com/office/drawing/2014/main" id="{D1AB326B-7157-D964-4BFF-3065ADBE4545}"/>
              </a:ext>
            </a:extLst>
          </p:cNvPr>
          <p:cNvSpPr>
            <a:spLocks noGrp="1"/>
          </p:cNvSpPr>
          <p:nvPr>
            <p:ph type="body" idx="1"/>
          </p:nvPr>
        </p:nvSpPr>
        <p:spPr>
          <a:xfrm>
            <a:off x="311700" y="914400"/>
            <a:ext cx="8520600" cy="4229099"/>
          </a:xfrm>
        </p:spPr>
        <p:txBody>
          <a:bodyPr/>
          <a:lstStyle/>
          <a:p>
            <a:endParaRPr lang="en-IN" altLang="en-US" dirty="0"/>
          </a:p>
        </p:txBody>
      </p:sp>
      <p:pic>
        <p:nvPicPr>
          <p:cNvPr id="6" name="Picture 5">
            <a:extLst>
              <a:ext uri="{FF2B5EF4-FFF2-40B4-BE49-F238E27FC236}">
                <a16:creationId xmlns:a16="http://schemas.microsoft.com/office/drawing/2014/main" id="{C5F1C9C7-D6A2-89D9-8AE6-632840749DC6}"/>
              </a:ext>
            </a:extLst>
          </p:cNvPr>
          <p:cNvPicPr>
            <a:picLocks noChangeAspect="1"/>
          </p:cNvPicPr>
          <p:nvPr/>
        </p:nvPicPr>
        <p:blipFill>
          <a:blip r:embed="rId2"/>
          <a:stretch>
            <a:fillRect/>
          </a:stretch>
        </p:blipFill>
        <p:spPr>
          <a:xfrm>
            <a:off x="311700" y="921488"/>
            <a:ext cx="8108383" cy="3314987"/>
          </a:xfrm>
          <a:prstGeom prst="rect">
            <a:avLst/>
          </a:prstGeom>
        </p:spPr>
      </p:pic>
    </p:spTree>
    <p:extLst>
      <p:ext uri="{BB962C8B-B14F-4D97-AF65-F5344CB8AC3E}">
        <p14:creationId xmlns:p14="http://schemas.microsoft.com/office/powerpoint/2010/main" val="3420822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mj-lt"/>
              </a:rPr>
              <a:t>Introduction to Problem Statement</a:t>
            </a:r>
          </a:p>
        </p:txBody>
      </p:sp>
      <p:sp>
        <p:nvSpPr>
          <p:cNvPr id="3" name="Text Placeholder 2"/>
          <p:cNvSpPr>
            <a:spLocks noGrp="1"/>
          </p:cNvSpPr>
          <p:nvPr>
            <p:ph type="body" idx="1"/>
          </p:nvPr>
        </p:nvSpPr>
        <p:spPr/>
        <p:txBody>
          <a:bodyPr/>
          <a:lstStyle/>
          <a:p>
            <a:r>
              <a:rPr lang="en-IN" sz="1800" dirty="0">
                <a:solidFill>
                  <a:schemeClr val="tx1"/>
                </a:solidFill>
                <a:effectLst/>
                <a:latin typeface="Arial" panose="020B0604020202020204" pitchFamily="34" charset="0"/>
                <a:ea typeface="Proxima Nova"/>
                <a:cs typeface="Proxima Nova"/>
              </a:rPr>
              <a:t>The Convenience Food Mart is a chain of 300-odd convenience stores all across the United States of America. In order to acquire 1 customer from the potential consumers of products in food, drinks and non-consumable categories (Cleaning, Electricals, etc.), what is the cost (spend) on the media channels (Radio, TV, Newspapers, In-store coupons etc.)</a:t>
            </a:r>
            <a:endParaRPr lang="en-IN" sz="1800" dirty="0">
              <a:solidFill>
                <a:schemeClr val="tx1"/>
              </a:solidFill>
              <a:effectLst/>
              <a:latin typeface="Proxima Nova"/>
              <a:ea typeface="Proxima Nova"/>
              <a:cs typeface="Proxima Nova"/>
            </a:endParaRPr>
          </a:p>
          <a:p>
            <a:endParaRPr lang="en-I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092FF5-3E08-F61A-094F-D34B445885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BDED2A-32B3-C3D7-F763-CF663FE93C33}"/>
              </a:ext>
            </a:extLst>
          </p:cNvPr>
          <p:cNvSpPr>
            <a:spLocks noGrp="1"/>
          </p:cNvSpPr>
          <p:nvPr>
            <p:ph type="title"/>
          </p:nvPr>
        </p:nvSpPr>
        <p:spPr>
          <a:xfrm>
            <a:off x="99237" y="445025"/>
            <a:ext cx="8733063" cy="572700"/>
          </a:xfrm>
        </p:spPr>
        <p:txBody>
          <a:bodyPr/>
          <a:lstStyle/>
          <a:p>
            <a:r>
              <a:rPr lang="en-US" sz="2400" dirty="0">
                <a:latin typeface="+mj-lt"/>
              </a:rPr>
              <a:t>Visualization of features of final model – XGB -16 (domain)</a:t>
            </a:r>
          </a:p>
        </p:txBody>
      </p:sp>
      <p:sp>
        <p:nvSpPr>
          <p:cNvPr id="3" name="Text Placeholder 2">
            <a:extLst>
              <a:ext uri="{FF2B5EF4-FFF2-40B4-BE49-F238E27FC236}">
                <a16:creationId xmlns:a16="http://schemas.microsoft.com/office/drawing/2014/main" id="{C7997136-894D-E41B-AEA1-82E75236993C}"/>
              </a:ext>
            </a:extLst>
          </p:cNvPr>
          <p:cNvSpPr>
            <a:spLocks noGrp="1"/>
          </p:cNvSpPr>
          <p:nvPr>
            <p:ph type="body" idx="1"/>
          </p:nvPr>
        </p:nvSpPr>
        <p:spPr>
          <a:xfrm>
            <a:off x="311700" y="914400"/>
            <a:ext cx="8520600" cy="4229099"/>
          </a:xfrm>
        </p:spPr>
        <p:txBody>
          <a:bodyPr/>
          <a:lstStyle/>
          <a:p>
            <a:endParaRPr lang="en-IN" altLang="en-US" dirty="0"/>
          </a:p>
        </p:txBody>
      </p:sp>
      <p:pic>
        <p:nvPicPr>
          <p:cNvPr id="6" name="Picture 5">
            <a:extLst>
              <a:ext uri="{FF2B5EF4-FFF2-40B4-BE49-F238E27FC236}">
                <a16:creationId xmlns:a16="http://schemas.microsoft.com/office/drawing/2014/main" id="{6812C022-6A1A-408D-63DF-4BF2DDB9A50C}"/>
              </a:ext>
            </a:extLst>
          </p:cNvPr>
          <p:cNvPicPr>
            <a:picLocks noChangeAspect="1"/>
          </p:cNvPicPr>
          <p:nvPr/>
        </p:nvPicPr>
        <p:blipFill>
          <a:blip r:embed="rId2"/>
          <a:stretch>
            <a:fillRect/>
          </a:stretch>
        </p:blipFill>
        <p:spPr>
          <a:xfrm>
            <a:off x="177994" y="843515"/>
            <a:ext cx="4648403" cy="4370867"/>
          </a:xfrm>
          <a:prstGeom prst="rect">
            <a:avLst/>
          </a:prstGeom>
        </p:spPr>
      </p:pic>
      <p:pic>
        <p:nvPicPr>
          <p:cNvPr id="8" name="Picture 7">
            <a:extLst>
              <a:ext uri="{FF2B5EF4-FFF2-40B4-BE49-F238E27FC236}">
                <a16:creationId xmlns:a16="http://schemas.microsoft.com/office/drawing/2014/main" id="{7089FB80-A9C9-8636-3BDB-AE9A77227FA3}"/>
              </a:ext>
            </a:extLst>
          </p:cNvPr>
          <p:cNvPicPr>
            <a:picLocks noChangeAspect="1"/>
          </p:cNvPicPr>
          <p:nvPr/>
        </p:nvPicPr>
        <p:blipFill>
          <a:blip r:embed="rId3"/>
          <a:stretch>
            <a:fillRect/>
          </a:stretch>
        </p:blipFill>
        <p:spPr>
          <a:xfrm>
            <a:off x="4826397" y="914400"/>
            <a:ext cx="4321014" cy="4092295"/>
          </a:xfrm>
          <a:prstGeom prst="rect">
            <a:avLst/>
          </a:prstGeom>
        </p:spPr>
      </p:pic>
    </p:spTree>
    <p:extLst>
      <p:ext uri="{BB962C8B-B14F-4D97-AF65-F5344CB8AC3E}">
        <p14:creationId xmlns:p14="http://schemas.microsoft.com/office/powerpoint/2010/main" val="41450497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9D26AB-C578-0579-D88E-1A7954FE0E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4F7F47-56FC-3DB0-9533-918D613E2558}"/>
              </a:ext>
            </a:extLst>
          </p:cNvPr>
          <p:cNvSpPr>
            <a:spLocks noGrp="1"/>
          </p:cNvSpPr>
          <p:nvPr>
            <p:ph type="title"/>
          </p:nvPr>
        </p:nvSpPr>
        <p:spPr>
          <a:xfrm>
            <a:off x="99237" y="445025"/>
            <a:ext cx="8733063" cy="572700"/>
          </a:xfrm>
        </p:spPr>
        <p:txBody>
          <a:bodyPr/>
          <a:lstStyle/>
          <a:p>
            <a:r>
              <a:rPr lang="en-US" sz="2400" dirty="0">
                <a:latin typeface="+mj-lt"/>
              </a:rPr>
              <a:t>Visualization of features of final model – XGB -16 (domain)</a:t>
            </a:r>
          </a:p>
        </p:txBody>
      </p:sp>
      <p:sp>
        <p:nvSpPr>
          <p:cNvPr id="3" name="Text Placeholder 2">
            <a:extLst>
              <a:ext uri="{FF2B5EF4-FFF2-40B4-BE49-F238E27FC236}">
                <a16:creationId xmlns:a16="http://schemas.microsoft.com/office/drawing/2014/main" id="{93D50412-BF44-D2C6-BB4D-9EAE997E3A65}"/>
              </a:ext>
            </a:extLst>
          </p:cNvPr>
          <p:cNvSpPr>
            <a:spLocks noGrp="1"/>
          </p:cNvSpPr>
          <p:nvPr>
            <p:ph type="body" idx="1"/>
          </p:nvPr>
        </p:nvSpPr>
        <p:spPr>
          <a:xfrm>
            <a:off x="311700" y="914400"/>
            <a:ext cx="8520600" cy="4229099"/>
          </a:xfrm>
        </p:spPr>
        <p:txBody>
          <a:bodyPr/>
          <a:lstStyle/>
          <a:p>
            <a:endParaRPr lang="en-IN" altLang="en-US" dirty="0"/>
          </a:p>
        </p:txBody>
      </p:sp>
      <p:pic>
        <p:nvPicPr>
          <p:cNvPr id="5" name="Picture 4">
            <a:extLst>
              <a:ext uri="{FF2B5EF4-FFF2-40B4-BE49-F238E27FC236}">
                <a16:creationId xmlns:a16="http://schemas.microsoft.com/office/drawing/2014/main" id="{25473CFA-3EBE-9AFF-67C9-B5D460702FB0}"/>
              </a:ext>
            </a:extLst>
          </p:cNvPr>
          <p:cNvPicPr>
            <a:picLocks noChangeAspect="1"/>
          </p:cNvPicPr>
          <p:nvPr/>
        </p:nvPicPr>
        <p:blipFill>
          <a:blip r:embed="rId2"/>
          <a:stretch>
            <a:fillRect/>
          </a:stretch>
        </p:blipFill>
        <p:spPr>
          <a:xfrm>
            <a:off x="0" y="944491"/>
            <a:ext cx="9144000" cy="2238371"/>
          </a:xfrm>
          <a:prstGeom prst="rect">
            <a:avLst/>
          </a:prstGeom>
        </p:spPr>
      </p:pic>
      <p:pic>
        <p:nvPicPr>
          <p:cNvPr id="9" name="Picture 8">
            <a:extLst>
              <a:ext uri="{FF2B5EF4-FFF2-40B4-BE49-F238E27FC236}">
                <a16:creationId xmlns:a16="http://schemas.microsoft.com/office/drawing/2014/main" id="{0850ABDE-F1F1-ECE3-DBDB-3886B93F4E2E}"/>
              </a:ext>
            </a:extLst>
          </p:cNvPr>
          <p:cNvPicPr>
            <a:picLocks noChangeAspect="1"/>
          </p:cNvPicPr>
          <p:nvPr/>
        </p:nvPicPr>
        <p:blipFill>
          <a:blip r:embed="rId3"/>
          <a:stretch>
            <a:fillRect/>
          </a:stretch>
        </p:blipFill>
        <p:spPr>
          <a:xfrm>
            <a:off x="155943" y="3218690"/>
            <a:ext cx="9144000" cy="1960637"/>
          </a:xfrm>
          <a:prstGeom prst="rect">
            <a:avLst/>
          </a:prstGeom>
        </p:spPr>
      </p:pic>
    </p:spTree>
    <p:extLst>
      <p:ext uri="{BB962C8B-B14F-4D97-AF65-F5344CB8AC3E}">
        <p14:creationId xmlns:p14="http://schemas.microsoft.com/office/powerpoint/2010/main" val="970448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1D796-75EF-5991-AB30-94003045E3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44D1D1-55DE-5060-144A-6AAB7423F68E}"/>
              </a:ext>
            </a:extLst>
          </p:cNvPr>
          <p:cNvSpPr>
            <a:spLocks noGrp="1"/>
          </p:cNvSpPr>
          <p:nvPr>
            <p:ph type="title"/>
          </p:nvPr>
        </p:nvSpPr>
        <p:spPr>
          <a:xfrm>
            <a:off x="99237" y="445025"/>
            <a:ext cx="8733063" cy="572700"/>
          </a:xfrm>
        </p:spPr>
        <p:txBody>
          <a:bodyPr/>
          <a:lstStyle/>
          <a:p>
            <a:r>
              <a:rPr lang="en-US" sz="2400" dirty="0">
                <a:latin typeface="+mj-lt"/>
              </a:rPr>
              <a:t>Visualization of features of final model – XGB -16 (domain)</a:t>
            </a:r>
          </a:p>
        </p:txBody>
      </p:sp>
      <p:sp>
        <p:nvSpPr>
          <p:cNvPr id="3" name="Text Placeholder 2">
            <a:extLst>
              <a:ext uri="{FF2B5EF4-FFF2-40B4-BE49-F238E27FC236}">
                <a16:creationId xmlns:a16="http://schemas.microsoft.com/office/drawing/2014/main" id="{8FB44F12-97EC-6BD6-5580-B6FA3123D08F}"/>
              </a:ext>
            </a:extLst>
          </p:cNvPr>
          <p:cNvSpPr>
            <a:spLocks noGrp="1"/>
          </p:cNvSpPr>
          <p:nvPr>
            <p:ph type="body" idx="1"/>
          </p:nvPr>
        </p:nvSpPr>
        <p:spPr>
          <a:xfrm>
            <a:off x="311700" y="914400"/>
            <a:ext cx="8520600" cy="4229099"/>
          </a:xfrm>
        </p:spPr>
        <p:txBody>
          <a:bodyPr/>
          <a:lstStyle/>
          <a:p>
            <a:endParaRPr lang="en-IN" altLang="en-US" dirty="0"/>
          </a:p>
        </p:txBody>
      </p:sp>
      <p:pic>
        <p:nvPicPr>
          <p:cNvPr id="6" name="Picture 5">
            <a:extLst>
              <a:ext uri="{FF2B5EF4-FFF2-40B4-BE49-F238E27FC236}">
                <a16:creationId xmlns:a16="http://schemas.microsoft.com/office/drawing/2014/main" id="{BD83E2E1-3B11-0DB5-8FF9-A4707BCE4D1F}"/>
              </a:ext>
            </a:extLst>
          </p:cNvPr>
          <p:cNvPicPr>
            <a:picLocks noChangeAspect="1"/>
          </p:cNvPicPr>
          <p:nvPr/>
        </p:nvPicPr>
        <p:blipFill>
          <a:blip r:embed="rId2"/>
          <a:stretch>
            <a:fillRect/>
          </a:stretch>
        </p:blipFill>
        <p:spPr>
          <a:xfrm>
            <a:off x="0" y="1017725"/>
            <a:ext cx="9144000" cy="3231226"/>
          </a:xfrm>
          <a:prstGeom prst="rect">
            <a:avLst/>
          </a:prstGeom>
        </p:spPr>
      </p:pic>
    </p:spTree>
    <p:extLst>
      <p:ext uri="{BB962C8B-B14F-4D97-AF65-F5344CB8AC3E}">
        <p14:creationId xmlns:p14="http://schemas.microsoft.com/office/powerpoint/2010/main" val="40502643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A73117-BA49-FC4C-FBC3-9AE3C8D705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8A5360-1505-7479-9F6B-82D051C5C69D}"/>
              </a:ext>
            </a:extLst>
          </p:cNvPr>
          <p:cNvSpPr>
            <a:spLocks noGrp="1"/>
          </p:cNvSpPr>
          <p:nvPr>
            <p:ph type="title"/>
          </p:nvPr>
        </p:nvSpPr>
        <p:spPr>
          <a:xfrm>
            <a:off x="99237" y="445025"/>
            <a:ext cx="8733063" cy="572700"/>
          </a:xfrm>
        </p:spPr>
        <p:txBody>
          <a:bodyPr/>
          <a:lstStyle/>
          <a:p>
            <a:r>
              <a:rPr lang="en-US" sz="2400" dirty="0">
                <a:latin typeface="+mj-lt"/>
              </a:rPr>
              <a:t>Visualization of features of final model – XGB -16 (domain)</a:t>
            </a:r>
          </a:p>
        </p:txBody>
      </p:sp>
      <p:sp>
        <p:nvSpPr>
          <p:cNvPr id="3" name="Text Placeholder 2">
            <a:extLst>
              <a:ext uri="{FF2B5EF4-FFF2-40B4-BE49-F238E27FC236}">
                <a16:creationId xmlns:a16="http://schemas.microsoft.com/office/drawing/2014/main" id="{3813F0FF-71D7-F6C3-6111-293A785F0A8D}"/>
              </a:ext>
            </a:extLst>
          </p:cNvPr>
          <p:cNvSpPr>
            <a:spLocks noGrp="1"/>
          </p:cNvSpPr>
          <p:nvPr>
            <p:ph type="body" idx="1"/>
          </p:nvPr>
        </p:nvSpPr>
        <p:spPr>
          <a:xfrm>
            <a:off x="311700" y="914400"/>
            <a:ext cx="8520600" cy="4229099"/>
          </a:xfrm>
        </p:spPr>
        <p:txBody>
          <a:bodyPr/>
          <a:lstStyle/>
          <a:p>
            <a:endParaRPr lang="en-IN" altLang="en-US" dirty="0"/>
          </a:p>
        </p:txBody>
      </p:sp>
      <p:pic>
        <p:nvPicPr>
          <p:cNvPr id="6" name="Picture 5">
            <a:extLst>
              <a:ext uri="{FF2B5EF4-FFF2-40B4-BE49-F238E27FC236}">
                <a16:creationId xmlns:a16="http://schemas.microsoft.com/office/drawing/2014/main" id="{EF874EDA-250E-D5C9-C4DC-467C99839BB4}"/>
              </a:ext>
            </a:extLst>
          </p:cNvPr>
          <p:cNvPicPr>
            <a:picLocks noChangeAspect="1"/>
          </p:cNvPicPr>
          <p:nvPr/>
        </p:nvPicPr>
        <p:blipFill>
          <a:blip r:embed="rId2"/>
          <a:stretch>
            <a:fillRect/>
          </a:stretch>
        </p:blipFill>
        <p:spPr>
          <a:xfrm>
            <a:off x="0" y="857258"/>
            <a:ext cx="9144000" cy="2171691"/>
          </a:xfrm>
          <a:prstGeom prst="rect">
            <a:avLst/>
          </a:prstGeom>
        </p:spPr>
      </p:pic>
      <p:pic>
        <p:nvPicPr>
          <p:cNvPr id="8" name="Picture 7">
            <a:extLst>
              <a:ext uri="{FF2B5EF4-FFF2-40B4-BE49-F238E27FC236}">
                <a16:creationId xmlns:a16="http://schemas.microsoft.com/office/drawing/2014/main" id="{A0CE3012-CA50-2748-58B9-C06AA8EFA1B8}"/>
              </a:ext>
            </a:extLst>
          </p:cNvPr>
          <p:cNvPicPr>
            <a:picLocks noChangeAspect="1"/>
          </p:cNvPicPr>
          <p:nvPr/>
        </p:nvPicPr>
        <p:blipFill>
          <a:blip r:embed="rId3"/>
          <a:stretch>
            <a:fillRect/>
          </a:stretch>
        </p:blipFill>
        <p:spPr>
          <a:xfrm>
            <a:off x="99237" y="3028949"/>
            <a:ext cx="9044763" cy="2017972"/>
          </a:xfrm>
          <a:prstGeom prst="rect">
            <a:avLst/>
          </a:prstGeom>
        </p:spPr>
      </p:pic>
    </p:spTree>
    <p:extLst>
      <p:ext uri="{BB962C8B-B14F-4D97-AF65-F5344CB8AC3E}">
        <p14:creationId xmlns:p14="http://schemas.microsoft.com/office/powerpoint/2010/main" val="30204060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40552E-F4DB-D572-660F-1E0AEB75EE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E0DE52-8E43-4F53-EB27-03273228C95B}"/>
              </a:ext>
            </a:extLst>
          </p:cNvPr>
          <p:cNvSpPr>
            <a:spLocks noGrp="1"/>
          </p:cNvSpPr>
          <p:nvPr>
            <p:ph type="title"/>
          </p:nvPr>
        </p:nvSpPr>
        <p:spPr>
          <a:xfrm>
            <a:off x="99237" y="445025"/>
            <a:ext cx="8733063" cy="572700"/>
          </a:xfrm>
        </p:spPr>
        <p:txBody>
          <a:bodyPr/>
          <a:lstStyle/>
          <a:p>
            <a:r>
              <a:rPr lang="en-US" sz="2400" dirty="0">
                <a:latin typeface="+mj-lt"/>
              </a:rPr>
              <a:t>Visualization - clustering</a:t>
            </a:r>
          </a:p>
        </p:txBody>
      </p:sp>
      <p:sp>
        <p:nvSpPr>
          <p:cNvPr id="3" name="Text Placeholder 2">
            <a:extLst>
              <a:ext uri="{FF2B5EF4-FFF2-40B4-BE49-F238E27FC236}">
                <a16:creationId xmlns:a16="http://schemas.microsoft.com/office/drawing/2014/main" id="{0B9CFFBF-2D61-B856-1BA8-34B41DDD497F}"/>
              </a:ext>
            </a:extLst>
          </p:cNvPr>
          <p:cNvSpPr>
            <a:spLocks noGrp="1"/>
          </p:cNvSpPr>
          <p:nvPr>
            <p:ph type="body" idx="1"/>
          </p:nvPr>
        </p:nvSpPr>
        <p:spPr>
          <a:xfrm>
            <a:off x="311700" y="914400"/>
            <a:ext cx="8520600" cy="4229099"/>
          </a:xfrm>
        </p:spPr>
        <p:txBody>
          <a:bodyPr/>
          <a:lstStyle/>
          <a:p>
            <a:endParaRPr lang="en-IN" altLang="en-US" dirty="0"/>
          </a:p>
        </p:txBody>
      </p:sp>
      <p:pic>
        <p:nvPicPr>
          <p:cNvPr id="5" name="Picture 4">
            <a:extLst>
              <a:ext uri="{FF2B5EF4-FFF2-40B4-BE49-F238E27FC236}">
                <a16:creationId xmlns:a16="http://schemas.microsoft.com/office/drawing/2014/main" id="{F9136DBD-1BFA-F40D-0F78-3F88CDE7A381}"/>
              </a:ext>
            </a:extLst>
          </p:cNvPr>
          <p:cNvPicPr>
            <a:picLocks noChangeAspect="1"/>
          </p:cNvPicPr>
          <p:nvPr/>
        </p:nvPicPr>
        <p:blipFill>
          <a:blip r:embed="rId2"/>
          <a:stretch>
            <a:fillRect/>
          </a:stretch>
        </p:blipFill>
        <p:spPr>
          <a:xfrm>
            <a:off x="687206" y="914400"/>
            <a:ext cx="6508044" cy="4205467"/>
          </a:xfrm>
          <a:prstGeom prst="rect">
            <a:avLst/>
          </a:prstGeom>
        </p:spPr>
      </p:pic>
    </p:spTree>
    <p:extLst>
      <p:ext uri="{BB962C8B-B14F-4D97-AF65-F5344CB8AC3E}">
        <p14:creationId xmlns:p14="http://schemas.microsoft.com/office/powerpoint/2010/main" val="37801714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5DFFA-7389-254D-C8F8-B4010AF3E5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61A6EA-64F7-369C-8708-34DFCC63C290}"/>
              </a:ext>
            </a:extLst>
          </p:cNvPr>
          <p:cNvSpPr>
            <a:spLocks noGrp="1"/>
          </p:cNvSpPr>
          <p:nvPr>
            <p:ph type="title"/>
          </p:nvPr>
        </p:nvSpPr>
        <p:spPr>
          <a:xfrm>
            <a:off x="99237" y="445025"/>
            <a:ext cx="8733063" cy="572700"/>
          </a:xfrm>
        </p:spPr>
        <p:txBody>
          <a:bodyPr/>
          <a:lstStyle/>
          <a:p>
            <a:r>
              <a:rPr lang="en-US" sz="2400" dirty="0">
                <a:latin typeface="+mj-lt"/>
              </a:rPr>
              <a:t>Visualization - clustering</a:t>
            </a:r>
          </a:p>
        </p:txBody>
      </p:sp>
      <p:sp>
        <p:nvSpPr>
          <p:cNvPr id="3" name="Text Placeholder 2">
            <a:extLst>
              <a:ext uri="{FF2B5EF4-FFF2-40B4-BE49-F238E27FC236}">
                <a16:creationId xmlns:a16="http://schemas.microsoft.com/office/drawing/2014/main" id="{1A1E5F23-37BE-97D2-DB14-F26C83FAD35F}"/>
              </a:ext>
            </a:extLst>
          </p:cNvPr>
          <p:cNvSpPr>
            <a:spLocks noGrp="1"/>
          </p:cNvSpPr>
          <p:nvPr>
            <p:ph type="body" idx="1"/>
          </p:nvPr>
        </p:nvSpPr>
        <p:spPr>
          <a:xfrm>
            <a:off x="311700" y="914400"/>
            <a:ext cx="8520600" cy="4229099"/>
          </a:xfrm>
        </p:spPr>
        <p:txBody>
          <a:bodyPr/>
          <a:lstStyle/>
          <a:p>
            <a:endParaRPr lang="en-IN" altLang="en-US" dirty="0"/>
          </a:p>
        </p:txBody>
      </p:sp>
      <p:pic>
        <p:nvPicPr>
          <p:cNvPr id="6" name="Picture 5">
            <a:extLst>
              <a:ext uri="{FF2B5EF4-FFF2-40B4-BE49-F238E27FC236}">
                <a16:creationId xmlns:a16="http://schemas.microsoft.com/office/drawing/2014/main" id="{6985AD9E-AF88-AB9F-EE0D-7CB209430EED}"/>
              </a:ext>
            </a:extLst>
          </p:cNvPr>
          <p:cNvPicPr>
            <a:picLocks noChangeAspect="1"/>
          </p:cNvPicPr>
          <p:nvPr/>
        </p:nvPicPr>
        <p:blipFill>
          <a:blip r:embed="rId2"/>
          <a:stretch>
            <a:fillRect/>
          </a:stretch>
        </p:blipFill>
        <p:spPr>
          <a:xfrm>
            <a:off x="381838" y="952199"/>
            <a:ext cx="3736507" cy="3276901"/>
          </a:xfrm>
          <a:prstGeom prst="rect">
            <a:avLst/>
          </a:prstGeom>
        </p:spPr>
      </p:pic>
      <p:pic>
        <p:nvPicPr>
          <p:cNvPr id="8" name="Picture 7">
            <a:extLst>
              <a:ext uri="{FF2B5EF4-FFF2-40B4-BE49-F238E27FC236}">
                <a16:creationId xmlns:a16="http://schemas.microsoft.com/office/drawing/2014/main" id="{946E997C-1527-C8BE-41AE-5A44019803AD}"/>
              </a:ext>
            </a:extLst>
          </p:cNvPr>
          <p:cNvPicPr>
            <a:picLocks noChangeAspect="1"/>
          </p:cNvPicPr>
          <p:nvPr/>
        </p:nvPicPr>
        <p:blipFill>
          <a:blip r:embed="rId3"/>
          <a:stretch>
            <a:fillRect/>
          </a:stretch>
        </p:blipFill>
        <p:spPr>
          <a:xfrm>
            <a:off x="4238846" y="914401"/>
            <a:ext cx="4905153" cy="3314700"/>
          </a:xfrm>
          <a:prstGeom prst="rect">
            <a:avLst/>
          </a:prstGeom>
        </p:spPr>
      </p:pic>
    </p:spTree>
    <p:extLst>
      <p:ext uri="{BB962C8B-B14F-4D97-AF65-F5344CB8AC3E}">
        <p14:creationId xmlns:p14="http://schemas.microsoft.com/office/powerpoint/2010/main" val="22694476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EE909-FB3D-089F-F329-F79EF8557F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08FFDB-3B1D-0D9A-518A-1446EF0428F3}"/>
              </a:ext>
            </a:extLst>
          </p:cNvPr>
          <p:cNvSpPr>
            <a:spLocks noGrp="1"/>
          </p:cNvSpPr>
          <p:nvPr>
            <p:ph type="title"/>
          </p:nvPr>
        </p:nvSpPr>
        <p:spPr>
          <a:xfrm>
            <a:off x="99237" y="445025"/>
            <a:ext cx="8733063" cy="572700"/>
          </a:xfrm>
        </p:spPr>
        <p:txBody>
          <a:bodyPr/>
          <a:lstStyle/>
          <a:p>
            <a:r>
              <a:rPr lang="en-US" sz="2400" dirty="0">
                <a:latin typeface="+mj-lt"/>
              </a:rPr>
              <a:t>Visualization - clustering</a:t>
            </a:r>
          </a:p>
        </p:txBody>
      </p:sp>
      <p:sp>
        <p:nvSpPr>
          <p:cNvPr id="3" name="Text Placeholder 2">
            <a:extLst>
              <a:ext uri="{FF2B5EF4-FFF2-40B4-BE49-F238E27FC236}">
                <a16:creationId xmlns:a16="http://schemas.microsoft.com/office/drawing/2014/main" id="{B680FDA4-44D3-4939-9933-8C128F7844C3}"/>
              </a:ext>
            </a:extLst>
          </p:cNvPr>
          <p:cNvSpPr>
            <a:spLocks noGrp="1"/>
          </p:cNvSpPr>
          <p:nvPr>
            <p:ph type="body" idx="1"/>
          </p:nvPr>
        </p:nvSpPr>
        <p:spPr>
          <a:xfrm>
            <a:off x="311700" y="914400"/>
            <a:ext cx="8520600" cy="4229099"/>
          </a:xfrm>
        </p:spPr>
        <p:txBody>
          <a:bodyPr/>
          <a:lstStyle/>
          <a:p>
            <a:endParaRPr lang="en-IN" altLang="en-US" dirty="0"/>
          </a:p>
        </p:txBody>
      </p:sp>
      <p:pic>
        <p:nvPicPr>
          <p:cNvPr id="6" name="Picture 5">
            <a:extLst>
              <a:ext uri="{FF2B5EF4-FFF2-40B4-BE49-F238E27FC236}">
                <a16:creationId xmlns:a16="http://schemas.microsoft.com/office/drawing/2014/main" id="{8CDCC634-0877-F502-6520-F7FB362FA8DC}"/>
              </a:ext>
            </a:extLst>
          </p:cNvPr>
          <p:cNvPicPr>
            <a:picLocks noChangeAspect="1"/>
          </p:cNvPicPr>
          <p:nvPr/>
        </p:nvPicPr>
        <p:blipFill>
          <a:blip r:embed="rId2"/>
          <a:stretch>
            <a:fillRect/>
          </a:stretch>
        </p:blipFill>
        <p:spPr>
          <a:xfrm>
            <a:off x="710648" y="914401"/>
            <a:ext cx="7254869" cy="2200000"/>
          </a:xfrm>
          <a:prstGeom prst="rect">
            <a:avLst/>
          </a:prstGeom>
        </p:spPr>
      </p:pic>
      <p:pic>
        <p:nvPicPr>
          <p:cNvPr id="8" name="Picture 7">
            <a:extLst>
              <a:ext uri="{FF2B5EF4-FFF2-40B4-BE49-F238E27FC236}">
                <a16:creationId xmlns:a16="http://schemas.microsoft.com/office/drawing/2014/main" id="{F0A46853-5CBF-BD43-1BB3-575E0348FACD}"/>
              </a:ext>
            </a:extLst>
          </p:cNvPr>
          <p:cNvPicPr>
            <a:picLocks noChangeAspect="1"/>
          </p:cNvPicPr>
          <p:nvPr/>
        </p:nvPicPr>
        <p:blipFill>
          <a:blip r:embed="rId3"/>
          <a:stretch>
            <a:fillRect/>
          </a:stretch>
        </p:blipFill>
        <p:spPr>
          <a:xfrm>
            <a:off x="710648" y="3144969"/>
            <a:ext cx="7201524" cy="1967961"/>
          </a:xfrm>
          <a:prstGeom prst="rect">
            <a:avLst/>
          </a:prstGeom>
        </p:spPr>
      </p:pic>
    </p:spTree>
    <p:extLst>
      <p:ext uri="{BB962C8B-B14F-4D97-AF65-F5344CB8AC3E}">
        <p14:creationId xmlns:p14="http://schemas.microsoft.com/office/powerpoint/2010/main" val="29264156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67ECC1-10F0-33C6-6C3D-66820DCFB7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A0CDAA-0602-2442-7323-533AB3E21A69}"/>
              </a:ext>
            </a:extLst>
          </p:cNvPr>
          <p:cNvSpPr>
            <a:spLocks noGrp="1"/>
          </p:cNvSpPr>
          <p:nvPr>
            <p:ph type="title"/>
          </p:nvPr>
        </p:nvSpPr>
        <p:spPr>
          <a:xfrm>
            <a:off x="99237" y="445025"/>
            <a:ext cx="8733063" cy="572700"/>
          </a:xfrm>
        </p:spPr>
        <p:txBody>
          <a:bodyPr/>
          <a:lstStyle/>
          <a:p>
            <a:r>
              <a:rPr lang="en-US" sz="2400" dirty="0">
                <a:latin typeface="+mj-lt"/>
              </a:rPr>
              <a:t>Visualization - clustering</a:t>
            </a:r>
          </a:p>
        </p:txBody>
      </p:sp>
      <p:sp>
        <p:nvSpPr>
          <p:cNvPr id="3" name="Text Placeholder 2">
            <a:extLst>
              <a:ext uri="{FF2B5EF4-FFF2-40B4-BE49-F238E27FC236}">
                <a16:creationId xmlns:a16="http://schemas.microsoft.com/office/drawing/2014/main" id="{182B6ABD-E86D-8749-E20A-9955E2D5AFBA}"/>
              </a:ext>
            </a:extLst>
          </p:cNvPr>
          <p:cNvSpPr>
            <a:spLocks noGrp="1"/>
          </p:cNvSpPr>
          <p:nvPr>
            <p:ph type="body" idx="1"/>
          </p:nvPr>
        </p:nvSpPr>
        <p:spPr>
          <a:xfrm>
            <a:off x="311700" y="914400"/>
            <a:ext cx="8520600" cy="4229099"/>
          </a:xfrm>
        </p:spPr>
        <p:txBody>
          <a:bodyPr/>
          <a:lstStyle/>
          <a:p>
            <a:endParaRPr lang="en-IN" altLang="en-US" dirty="0"/>
          </a:p>
        </p:txBody>
      </p:sp>
      <p:pic>
        <p:nvPicPr>
          <p:cNvPr id="6" name="Picture 5">
            <a:extLst>
              <a:ext uri="{FF2B5EF4-FFF2-40B4-BE49-F238E27FC236}">
                <a16:creationId xmlns:a16="http://schemas.microsoft.com/office/drawing/2014/main" id="{65868BCB-B6B6-2A35-E059-25B65FB9C071}"/>
              </a:ext>
            </a:extLst>
          </p:cNvPr>
          <p:cNvPicPr>
            <a:picLocks noChangeAspect="1"/>
          </p:cNvPicPr>
          <p:nvPr/>
        </p:nvPicPr>
        <p:blipFill>
          <a:blip r:embed="rId2"/>
          <a:stretch>
            <a:fillRect/>
          </a:stretch>
        </p:blipFill>
        <p:spPr>
          <a:xfrm>
            <a:off x="311700" y="914400"/>
            <a:ext cx="7224386" cy="2004737"/>
          </a:xfrm>
          <a:prstGeom prst="rect">
            <a:avLst/>
          </a:prstGeom>
        </p:spPr>
      </p:pic>
      <p:pic>
        <p:nvPicPr>
          <p:cNvPr id="8" name="Picture 7">
            <a:extLst>
              <a:ext uri="{FF2B5EF4-FFF2-40B4-BE49-F238E27FC236}">
                <a16:creationId xmlns:a16="http://schemas.microsoft.com/office/drawing/2014/main" id="{862EB365-37E5-17CE-2102-E6F5ADBA7B14}"/>
              </a:ext>
            </a:extLst>
          </p:cNvPr>
          <p:cNvPicPr>
            <a:picLocks noChangeAspect="1"/>
          </p:cNvPicPr>
          <p:nvPr/>
        </p:nvPicPr>
        <p:blipFill>
          <a:blip r:embed="rId3"/>
          <a:stretch>
            <a:fillRect/>
          </a:stretch>
        </p:blipFill>
        <p:spPr>
          <a:xfrm>
            <a:off x="345993" y="2977803"/>
            <a:ext cx="7155800" cy="2165696"/>
          </a:xfrm>
          <a:prstGeom prst="rect">
            <a:avLst/>
          </a:prstGeom>
        </p:spPr>
      </p:pic>
    </p:spTree>
    <p:extLst>
      <p:ext uri="{BB962C8B-B14F-4D97-AF65-F5344CB8AC3E}">
        <p14:creationId xmlns:p14="http://schemas.microsoft.com/office/powerpoint/2010/main" val="205659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CE0248-3982-03CC-FA24-B28CF64BC3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F81FB9-106D-6CC3-DF98-5BA972A814C5}"/>
              </a:ext>
            </a:extLst>
          </p:cNvPr>
          <p:cNvSpPr>
            <a:spLocks noGrp="1"/>
          </p:cNvSpPr>
          <p:nvPr>
            <p:ph type="title"/>
          </p:nvPr>
        </p:nvSpPr>
        <p:spPr>
          <a:xfrm>
            <a:off x="99237" y="445025"/>
            <a:ext cx="8733063" cy="572700"/>
          </a:xfrm>
        </p:spPr>
        <p:txBody>
          <a:bodyPr/>
          <a:lstStyle/>
          <a:p>
            <a:r>
              <a:rPr lang="en-US" sz="2400" dirty="0">
                <a:latin typeface="+mj-lt"/>
              </a:rPr>
              <a:t>Visualization of features of final model – XGB -16 (domain)</a:t>
            </a:r>
          </a:p>
        </p:txBody>
      </p:sp>
      <p:sp>
        <p:nvSpPr>
          <p:cNvPr id="3" name="Text Placeholder 2">
            <a:extLst>
              <a:ext uri="{FF2B5EF4-FFF2-40B4-BE49-F238E27FC236}">
                <a16:creationId xmlns:a16="http://schemas.microsoft.com/office/drawing/2014/main" id="{4295166E-94C9-116F-A1BC-B73DD64F3919}"/>
              </a:ext>
            </a:extLst>
          </p:cNvPr>
          <p:cNvSpPr>
            <a:spLocks noGrp="1"/>
          </p:cNvSpPr>
          <p:nvPr>
            <p:ph type="body" idx="1"/>
          </p:nvPr>
        </p:nvSpPr>
        <p:spPr>
          <a:xfrm>
            <a:off x="311700" y="914400"/>
            <a:ext cx="8520600" cy="4229099"/>
          </a:xfrm>
        </p:spPr>
        <p:txBody>
          <a:bodyPr/>
          <a:lstStyle/>
          <a:p>
            <a:endParaRPr lang="en-IN" altLang="en-US" dirty="0"/>
          </a:p>
        </p:txBody>
      </p:sp>
      <p:pic>
        <p:nvPicPr>
          <p:cNvPr id="5" name="Picture 4">
            <a:extLst>
              <a:ext uri="{FF2B5EF4-FFF2-40B4-BE49-F238E27FC236}">
                <a16:creationId xmlns:a16="http://schemas.microsoft.com/office/drawing/2014/main" id="{62731A4D-C5ED-3CE2-A143-A22E9341CFD6}"/>
              </a:ext>
            </a:extLst>
          </p:cNvPr>
          <p:cNvPicPr>
            <a:picLocks noChangeAspect="1"/>
          </p:cNvPicPr>
          <p:nvPr/>
        </p:nvPicPr>
        <p:blipFill>
          <a:blip r:embed="rId2"/>
          <a:stretch>
            <a:fillRect/>
          </a:stretch>
        </p:blipFill>
        <p:spPr>
          <a:xfrm>
            <a:off x="183612" y="914400"/>
            <a:ext cx="4147384" cy="4282811"/>
          </a:xfrm>
          <a:prstGeom prst="rect">
            <a:avLst/>
          </a:prstGeom>
        </p:spPr>
      </p:pic>
      <p:pic>
        <p:nvPicPr>
          <p:cNvPr id="9" name="Picture 8">
            <a:extLst>
              <a:ext uri="{FF2B5EF4-FFF2-40B4-BE49-F238E27FC236}">
                <a16:creationId xmlns:a16="http://schemas.microsoft.com/office/drawing/2014/main" id="{9DC17A77-F42F-B928-5E98-501154BAF14C}"/>
              </a:ext>
            </a:extLst>
          </p:cNvPr>
          <p:cNvPicPr>
            <a:picLocks noChangeAspect="1"/>
          </p:cNvPicPr>
          <p:nvPr/>
        </p:nvPicPr>
        <p:blipFill>
          <a:blip r:embed="rId3"/>
          <a:stretch>
            <a:fillRect/>
          </a:stretch>
        </p:blipFill>
        <p:spPr>
          <a:xfrm>
            <a:off x="4550143" y="996545"/>
            <a:ext cx="4494620" cy="4221846"/>
          </a:xfrm>
          <a:prstGeom prst="rect">
            <a:avLst/>
          </a:prstGeom>
        </p:spPr>
      </p:pic>
    </p:spTree>
    <p:extLst>
      <p:ext uri="{BB962C8B-B14F-4D97-AF65-F5344CB8AC3E}">
        <p14:creationId xmlns:p14="http://schemas.microsoft.com/office/powerpoint/2010/main" val="6565876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82989-5631-7CBC-503D-CECE14347F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6C1A30-175C-5C4E-7933-E9BF8FFE499B}"/>
              </a:ext>
            </a:extLst>
          </p:cNvPr>
          <p:cNvSpPr>
            <a:spLocks noGrp="1"/>
          </p:cNvSpPr>
          <p:nvPr>
            <p:ph type="title"/>
          </p:nvPr>
        </p:nvSpPr>
        <p:spPr/>
        <p:txBody>
          <a:bodyPr/>
          <a:lstStyle/>
          <a:p>
            <a:r>
              <a:rPr lang="en-US" sz="2400" dirty="0">
                <a:latin typeface="+mj-lt"/>
              </a:rPr>
              <a:t>Recommendations</a:t>
            </a:r>
          </a:p>
        </p:txBody>
      </p:sp>
      <p:sp>
        <p:nvSpPr>
          <p:cNvPr id="3" name="Text Placeholder 2">
            <a:extLst>
              <a:ext uri="{FF2B5EF4-FFF2-40B4-BE49-F238E27FC236}">
                <a16:creationId xmlns:a16="http://schemas.microsoft.com/office/drawing/2014/main" id="{C9062846-4F86-09F7-A1F4-2AEB234E14FE}"/>
              </a:ext>
            </a:extLst>
          </p:cNvPr>
          <p:cNvSpPr>
            <a:spLocks noGrp="1"/>
          </p:cNvSpPr>
          <p:nvPr>
            <p:ph type="body" idx="1"/>
          </p:nvPr>
        </p:nvSpPr>
        <p:spPr>
          <a:xfrm>
            <a:off x="311700" y="1152475"/>
            <a:ext cx="8520600" cy="3851916"/>
          </a:xfrm>
        </p:spPr>
        <p:txBody>
          <a:bodyPr/>
          <a:lstStyle/>
          <a:p>
            <a:r>
              <a:rPr lang="en-US" sz="1600" dirty="0">
                <a:effectLst/>
                <a:latin typeface="+mn-lt"/>
                <a:ea typeface="Calibri" panose="020F0502020204030204" pitchFamily="34" charset="0"/>
              </a:rPr>
              <a:t>Most important features that are important in predicting customer acquisition cost are video store (presence or absence), media type, sales district, promotion .</a:t>
            </a:r>
            <a:r>
              <a:rPr lang="en-US" sz="1600" dirty="0">
                <a:effectLst/>
                <a:latin typeface="+mn-lt"/>
                <a:ea typeface="Calibri" panose="020F0502020204030204" pitchFamily="34" charset="0"/>
                <a:cs typeface="Times New Roman" panose="02020603050405020304" pitchFamily="18" charset="0"/>
              </a:rPr>
              <a:t> </a:t>
            </a:r>
          </a:p>
          <a:p>
            <a:r>
              <a:rPr lang="en-US" sz="1600" dirty="0">
                <a:effectLst/>
                <a:latin typeface="+mn-lt"/>
                <a:ea typeface="Calibri" panose="020F0502020204030204" pitchFamily="34" charset="0"/>
                <a:cs typeface="Times New Roman" panose="02020603050405020304" pitchFamily="18" charset="0"/>
              </a:rPr>
              <a:t>Smaller customer acquisition cost for smaller store area.</a:t>
            </a:r>
            <a:endParaRPr lang="en-IN" sz="1600" dirty="0">
              <a:effectLst/>
              <a:latin typeface="+mn-lt"/>
              <a:ea typeface="Calibri" panose="020F0502020204030204" pitchFamily="34" charset="0"/>
              <a:cs typeface="Times New Roman" panose="02020603050405020304" pitchFamily="18" charset="0"/>
            </a:endParaRPr>
          </a:p>
          <a:p>
            <a:r>
              <a:rPr lang="en-US" sz="1600" dirty="0">
                <a:effectLst/>
                <a:latin typeface="+mn-lt"/>
                <a:ea typeface="Calibri" panose="020F0502020204030204" pitchFamily="34" charset="0"/>
                <a:cs typeface="Times New Roman" panose="02020603050405020304" pitchFamily="18" charset="0"/>
              </a:rPr>
              <a:t>Reduce promotion period to reduce customer acquisition cost</a:t>
            </a:r>
            <a:endParaRPr lang="en-IN" sz="1600" dirty="0">
              <a:effectLst/>
              <a:latin typeface="+mn-lt"/>
              <a:ea typeface="Calibri" panose="020F0502020204030204" pitchFamily="34" charset="0"/>
              <a:cs typeface="Times New Roman" panose="02020603050405020304" pitchFamily="18" charset="0"/>
            </a:endParaRPr>
          </a:p>
          <a:p>
            <a:r>
              <a:rPr lang="en-US" sz="1600" dirty="0">
                <a:effectLst/>
                <a:latin typeface="+mn-lt"/>
                <a:ea typeface="Calibri" panose="020F0502020204030204" pitchFamily="34" charset="0"/>
                <a:cs typeface="Times New Roman" panose="02020603050405020304" pitchFamily="18" charset="0"/>
              </a:rPr>
              <a:t>Stores having video stores to reduce customer acquisition cost</a:t>
            </a:r>
            <a:endParaRPr lang="en-IN" sz="1600" dirty="0">
              <a:effectLst/>
              <a:latin typeface="+mn-lt"/>
              <a:ea typeface="Calibri" panose="020F0502020204030204" pitchFamily="34" charset="0"/>
              <a:cs typeface="Times New Roman" panose="02020603050405020304" pitchFamily="18" charset="0"/>
            </a:endParaRPr>
          </a:p>
          <a:p>
            <a:r>
              <a:rPr lang="en-US" sz="1600" dirty="0">
                <a:effectLst/>
                <a:latin typeface="+mn-lt"/>
                <a:ea typeface="Calibri" panose="020F0502020204030204" pitchFamily="34" charset="0"/>
                <a:cs typeface="Times New Roman" panose="02020603050405020304" pitchFamily="18" charset="0"/>
              </a:rPr>
              <a:t>Promotion channel (media type) of Daily Paper, Radio and TV together with respect to Bulk Mail can be used to reduce customer acquisition cost</a:t>
            </a:r>
            <a:endParaRPr lang="en-IN" sz="1600" dirty="0">
              <a:effectLst/>
              <a:latin typeface="+mn-lt"/>
              <a:ea typeface="Calibri" panose="020F0502020204030204" pitchFamily="34" charset="0"/>
              <a:cs typeface="Times New Roman" panose="02020603050405020304" pitchFamily="18" charset="0"/>
            </a:endParaRPr>
          </a:p>
          <a:p>
            <a:r>
              <a:rPr lang="en-US" sz="1600" dirty="0">
                <a:effectLst/>
                <a:latin typeface="+mn-lt"/>
                <a:ea typeface="Calibri" panose="020F0502020204030204" pitchFamily="34" charset="0"/>
                <a:cs typeface="Times New Roman" panose="02020603050405020304" pitchFamily="18" charset="0"/>
              </a:rPr>
              <a:t>Promotion method of Cash Register Lottery with respect to Bag Stuffers (discounts on items bought in bulk) can be used to reduce customer acquisition cost</a:t>
            </a:r>
            <a:endParaRPr lang="en-IN" sz="1600" dirty="0">
              <a:effectLst/>
              <a:latin typeface="+mn-lt"/>
              <a:ea typeface="Calibri" panose="020F0502020204030204" pitchFamily="34" charset="0"/>
              <a:cs typeface="Times New Roman" panose="02020603050405020304" pitchFamily="18" charset="0"/>
            </a:endParaRPr>
          </a:p>
          <a:p>
            <a:r>
              <a:rPr lang="en-US" sz="1600" dirty="0">
                <a:effectLst/>
                <a:latin typeface="+mn-lt"/>
                <a:ea typeface="Calibri" panose="020F0502020204030204" pitchFamily="34" charset="0"/>
                <a:cs typeface="Times New Roman" panose="02020603050405020304" pitchFamily="18" charset="0"/>
              </a:rPr>
              <a:t>Allott less customer acquisition cost in stores in Bremerton (Washington) with respect to Acapulco (Mexico)</a:t>
            </a:r>
            <a:endParaRPr lang="en-IN" sz="1600" dirty="0">
              <a:solidFill>
                <a:schemeClr val="bg2"/>
              </a:solidFill>
              <a:effectLst/>
              <a:latin typeface="+mn-lt"/>
              <a:ea typeface="Calibri" panose="020F0502020204030204" pitchFamily="34" charset="0"/>
              <a:cs typeface="Times New Roman" panose="02020603050405020304" pitchFamily="18" charset="0"/>
            </a:endParaRPr>
          </a:p>
          <a:p>
            <a:pPr marL="114300" indent="0">
              <a:buNone/>
            </a:pPr>
            <a:endParaRPr lang="en-IN" sz="1600" dirty="0">
              <a:solidFill>
                <a:schemeClr val="bg2"/>
              </a:solidFill>
              <a:latin typeface="+mn-lt"/>
              <a:ea typeface="Calibri" panose="020F0502020204030204" pitchFamily="34" charset="0"/>
              <a:cs typeface="Times New Roman" panose="02020603050405020304" pitchFamily="18" charset="0"/>
            </a:endParaRPr>
          </a:p>
          <a:p>
            <a:pPr marL="114300" indent="0">
              <a:buNone/>
            </a:pPr>
            <a:endParaRPr lang="en-IN" sz="1600" dirty="0">
              <a:solidFill>
                <a:schemeClr val="bg2"/>
              </a:solidFill>
              <a:effectLst/>
              <a:latin typeface="+mn-lt"/>
              <a:ea typeface="Calibri" panose="020F0502020204030204" pitchFamily="34" charset="0"/>
              <a:cs typeface="Times New Roman" panose="02020603050405020304" pitchFamily="18" charset="0"/>
            </a:endParaRPr>
          </a:p>
          <a:p>
            <a:endParaRPr lang="en-IN" altLang="en-US" dirty="0"/>
          </a:p>
        </p:txBody>
      </p:sp>
    </p:spTree>
    <p:extLst>
      <p:ext uri="{BB962C8B-B14F-4D97-AF65-F5344CB8AC3E}">
        <p14:creationId xmlns:p14="http://schemas.microsoft.com/office/powerpoint/2010/main" val="889796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CF9EC-0749-F850-9F80-BFCB2F396FA3}"/>
              </a:ext>
            </a:extLst>
          </p:cNvPr>
          <p:cNvSpPr>
            <a:spLocks noGrp="1"/>
          </p:cNvSpPr>
          <p:nvPr>
            <p:ph type="title"/>
          </p:nvPr>
        </p:nvSpPr>
        <p:spPr/>
        <p:txBody>
          <a:bodyPr/>
          <a:lstStyle/>
          <a:p>
            <a:r>
              <a:rPr lang="en-US" dirty="0">
                <a:latin typeface="+mj-lt"/>
              </a:rPr>
              <a:t>Project Life Cycle</a:t>
            </a:r>
            <a:endParaRPr lang="en-IN" dirty="0">
              <a:latin typeface="+mj-lt"/>
            </a:endParaRPr>
          </a:p>
        </p:txBody>
      </p:sp>
      <p:sp>
        <p:nvSpPr>
          <p:cNvPr id="3" name="Text Placeholder 2">
            <a:extLst>
              <a:ext uri="{FF2B5EF4-FFF2-40B4-BE49-F238E27FC236}">
                <a16:creationId xmlns:a16="http://schemas.microsoft.com/office/drawing/2014/main" id="{E0176A34-833F-6607-E906-DA374185124B}"/>
              </a:ext>
            </a:extLst>
          </p:cNvPr>
          <p:cNvSpPr>
            <a:spLocks noGrp="1"/>
          </p:cNvSpPr>
          <p:nvPr>
            <p:ph type="body" idx="1"/>
          </p:nvPr>
        </p:nvSpPr>
        <p:spPr>
          <a:xfrm>
            <a:off x="311700" y="1152474"/>
            <a:ext cx="8520600" cy="3991025"/>
          </a:xfrm>
        </p:spPr>
        <p:txBody>
          <a:bodyPr/>
          <a:lstStyle/>
          <a:p>
            <a:r>
              <a:rPr lang="en-US" dirty="0">
                <a:solidFill>
                  <a:schemeClr val="tx1"/>
                </a:solidFill>
                <a:latin typeface="+mj-lt"/>
              </a:rPr>
              <a:t>Data Collection</a:t>
            </a:r>
          </a:p>
          <a:p>
            <a:r>
              <a:rPr lang="en-IN" dirty="0">
                <a:solidFill>
                  <a:schemeClr val="tx1"/>
                </a:solidFill>
                <a:latin typeface="+mj-lt"/>
              </a:rPr>
              <a:t>Dataset Link :</a:t>
            </a:r>
            <a:r>
              <a:rPr lang="en-IN" dirty="0">
                <a:solidFill>
                  <a:schemeClr val="tx1"/>
                </a:solidFill>
                <a:latin typeface="+mj-lt"/>
                <a:hlinkClick r:id="rId2">
                  <a:extLst>
                    <a:ext uri="{A12FA001-AC4F-418D-AE19-62706E023703}">
                      <ahyp:hlinkClr xmlns:ahyp="http://schemas.microsoft.com/office/drawing/2018/hyperlinkcolor" val="tx"/>
                    </a:ext>
                  </a:extLst>
                </a:hlinkClick>
              </a:rPr>
              <a:t>Dataset Link (master)</a:t>
            </a:r>
            <a:r>
              <a:rPr lang="en-IN" dirty="0">
                <a:solidFill>
                  <a:schemeClr val="tx1"/>
                </a:solidFill>
                <a:latin typeface="+mj-lt"/>
              </a:rPr>
              <a:t>, </a:t>
            </a:r>
            <a:r>
              <a:rPr lang="en-IN" sz="1800" u="sng" dirty="0">
                <a:solidFill>
                  <a:schemeClr val="tx1"/>
                </a:solidFill>
                <a:effectLst/>
                <a:latin typeface="+mj-lt"/>
                <a:ea typeface="Proxima Nova"/>
                <a:cs typeface="Proxima Nova"/>
                <a:hlinkClick r:id="rId3">
                  <a:extLst>
                    <a:ext uri="{A12FA001-AC4F-418D-AE19-62706E023703}">
                      <ahyp:hlinkClr xmlns:ahyp="http://schemas.microsoft.com/office/drawing/2018/hyperlinkcolor" val="tx"/>
                    </a:ext>
                  </a:extLst>
                </a:hlinkClick>
              </a:rPr>
              <a:t>Dataset Link (Base)</a:t>
            </a:r>
            <a:endParaRPr lang="en-IN" dirty="0">
              <a:solidFill>
                <a:schemeClr val="tx1"/>
              </a:solidFill>
              <a:latin typeface="+mj-lt"/>
            </a:endParaRPr>
          </a:p>
          <a:p>
            <a:r>
              <a:rPr lang="en-IN" dirty="0">
                <a:solidFill>
                  <a:schemeClr val="tx1"/>
                </a:solidFill>
                <a:latin typeface="+mj-lt"/>
              </a:rPr>
              <a:t>Merge 8 tables (product, customer, </a:t>
            </a:r>
            <a:r>
              <a:rPr lang="en-IN" dirty="0" err="1">
                <a:solidFill>
                  <a:schemeClr val="tx1"/>
                </a:solidFill>
                <a:latin typeface="+mj-lt"/>
              </a:rPr>
              <a:t>product_class</a:t>
            </a:r>
            <a:r>
              <a:rPr lang="en-IN" dirty="0">
                <a:solidFill>
                  <a:schemeClr val="tx1"/>
                </a:solidFill>
                <a:latin typeface="+mj-lt"/>
              </a:rPr>
              <a:t>, promotion, region, sales, </a:t>
            </a:r>
            <a:r>
              <a:rPr lang="en-IN" dirty="0" err="1">
                <a:solidFill>
                  <a:schemeClr val="tx1"/>
                </a:solidFill>
                <a:latin typeface="+mj-lt"/>
              </a:rPr>
              <a:t>time_by_day</a:t>
            </a:r>
            <a:r>
              <a:rPr lang="en-IN" dirty="0">
                <a:solidFill>
                  <a:schemeClr val="tx1"/>
                </a:solidFill>
                <a:latin typeface="+mj-lt"/>
              </a:rPr>
              <a:t> and store.</a:t>
            </a:r>
          </a:p>
          <a:p>
            <a:r>
              <a:rPr lang="en-IN" dirty="0">
                <a:solidFill>
                  <a:schemeClr val="tx1"/>
                </a:solidFill>
                <a:latin typeface="+mj-lt"/>
              </a:rPr>
              <a:t>Shape : rows:269720, columns:95</a:t>
            </a:r>
          </a:p>
          <a:p>
            <a:r>
              <a:rPr lang="en-IN" dirty="0">
                <a:solidFill>
                  <a:schemeClr val="tx1"/>
                </a:solidFill>
                <a:latin typeface="+mj-lt"/>
              </a:rPr>
              <a:t>Data Cleaning</a:t>
            </a:r>
          </a:p>
          <a:p>
            <a:r>
              <a:rPr lang="en-IN" dirty="0">
                <a:solidFill>
                  <a:schemeClr val="tx1"/>
                </a:solidFill>
                <a:latin typeface="+mj-lt"/>
              </a:rPr>
              <a:t>Dropped 2 columns with 100% null values</a:t>
            </a:r>
          </a:p>
          <a:p>
            <a:r>
              <a:rPr lang="en-IN" dirty="0">
                <a:solidFill>
                  <a:schemeClr val="tx1"/>
                </a:solidFill>
                <a:latin typeface="+mj-lt"/>
              </a:rPr>
              <a:t>14 columns with null values</a:t>
            </a:r>
          </a:p>
          <a:p>
            <a:r>
              <a:rPr lang="en-IN" dirty="0">
                <a:solidFill>
                  <a:schemeClr val="tx1"/>
                </a:solidFill>
                <a:latin typeface="+mj-lt"/>
              </a:rPr>
              <a:t>Since target column (“cost”) had 73% null values</a:t>
            </a:r>
          </a:p>
          <a:p>
            <a:r>
              <a:rPr lang="en-IN" dirty="0">
                <a:solidFill>
                  <a:schemeClr val="tx1"/>
                </a:solidFill>
                <a:latin typeface="+mj-lt"/>
              </a:rPr>
              <a:t>Dropped rows based on cost, resulting in 70,751 rows.</a:t>
            </a:r>
          </a:p>
          <a:p>
            <a:r>
              <a:rPr lang="en-IN" dirty="0">
                <a:solidFill>
                  <a:schemeClr val="tx1"/>
                </a:solidFill>
                <a:latin typeface="+mj-lt"/>
              </a:rPr>
              <a:t>Assignment of correct datatypes (which were already encoded or nominal data) – resulting in 21 numerical columns, 73 categorical columns</a:t>
            </a:r>
          </a:p>
          <a:p>
            <a:endParaRPr lang="en-IN" dirty="0"/>
          </a:p>
          <a:p>
            <a:pPr marL="114300" indent="0">
              <a:buNone/>
            </a:pPr>
            <a:endParaRPr lang="en-IN" dirty="0"/>
          </a:p>
          <a:p>
            <a:endParaRPr lang="en-IN" dirty="0"/>
          </a:p>
        </p:txBody>
      </p:sp>
      <p:pic>
        <p:nvPicPr>
          <p:cNvPr id="4" name="Picture 3">
            <a:extLst>
              <a:ext uri="{FF2B5EF4-FFF2-40B4-BE49-F238E27FC236}">
                <a16:creationId xmlns:a16="http://schemas.microsoft.com/office/drawing/2014/main" id="{31072F66-F704-8A6D-BDC5-58B002E3147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71684" y="2294847"/>
            <a:ext cx="2176130" cy="1961728"/>
          </a:xfrm>
          <a:prstGeom prst="rect">
            <a:avLst/>
          </a:prstGeom>
          <a:noFill/>
          <a:ln>
            <a:noFill/>
          </a:ln>
        </p:spPr>
      </p:pic>
    </p:spTree>
    <p:extLst>
      <p:ext uri="{BB962C8B-B14F-4D97-AF65-F5344CB8AC3E}">
        <p14:creationId xmlns:p14="http://schemas.microsoft.com/office/powerpoint/2010/main" val="8810444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563764-4229-E1ED-7825-7EA74C25FE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81E17E-A14B-6BDB-18FD-D356D03F7D80}"/>
              </a:ext>
            </a:extLst>
          </p:cNvPr>
          <p:cNvSpPr>
            <a:spLocks noGrp="1"/>
          </p:cNvSpPr>
          <p:nvPr>
            <p:ph type="title"/>
          </p:nvPr>
        </p:nvSpPr>
        <p:spPr/>
        <p:txBody>
          <a:bodyPr/>
          <a:lstStyle/>
          <a:p>
            <a:r>
              <a:rPr lang="en-US" sz="2400" dirty="0">
                <a:latin typeface="+mj-lt"/>
              </a:rPr>
              <a:t>Recommendations</a:t>
            </a:r>
          </a:p>
        </p:txBody>
      </p:sp>
      <p:sp>
        <p:nvSpPr>
          <p:cNvPr id="3" name="Text Placeholder 2">
            <a:extLst>
              <a:ext uri="{FF2B5EF4-FFF2-40B4-BE49-F238E27FC236}">
                <a16:creationId xmlns:a16="http://schemas.microsoft.com/office/drawing/2014/main" id="{08D28312-E9DC-5C1F-DED8-5C3AF5AE4D26}"/>
              </a:ext>
            </a:extLst>
          </p:cNvPr>
          <p:cNvSpPr>
            <a:spLocks noGrp="1"/>
          </p:cNvSpPr>
          <p:nvPr>
            <p:ph type="body" idx="1"/>
          </p:nvPr>
        </p:nvSpPr>
        <p:spPr>
          <a:xfrm>
            <a:off x="311700" y="1152475"/>
            <a:ext cx="8520600" cy="3851916"/>
          </a:xfrm>
        </p:spPr>
        <p:txBody>
          <a:bodyPr/>
          <a:lstStyle/>
          <a:p>
            <a:r>
              <a:rPr lang="en-US" dirty="0">
                <a:effectLst/>
                <a:latin typeface="Arial" panose="020B0604020202020204" pitchFamily="34" charset="0"/>
                <a:ea typeface="Calibri" panose="020F0502020204030204" pitchFamily="34" charset="0"/>
                <a:cs typeface="Times New Roman" panose="02020603050405020304" pitchFamily="18" charset="0"/>
              </a:rPr>
              <a:t>Segmentation of customers into 2 groups can help in subsequent targeting and positioning via different media channels would result in efficient allocation of customer acquisition cost:</a:t>
            </a:r>
            <a:endParaRPr lang="en-US" dirty="0">
              <a:effectLst/>
              <a:latin typeface="+mn-lt"/>
              <a:ea typeface="Calibri" panose="020F0502020204030204" pitchFamily="34" charset="0"/>
            </a:endParaRPr>
          </a:p>
          <a:p>
            <a:r>
              <a:rPr lang="en-US" dirty="0">
                <a:solidFill>
                  <a:schemeClr val="bg2"/>
                </a:solidFill>
                <a:effectLst/>
                <a:latin typeface="+mn-lt"/>
                <a:ea typeface="Calibri" panose="020F0502020204030204" pitchFamily="34" charset="0"/>
                <a:cs typeface="Times New Roman" panose="02020603050405020304" pitchFamily="18" charset="0"/>
              </a:rPr>
              <a:t>Group 1 - </a:t>
            </a:r>
            <a:r>
              <a:rPr lang="en-IN" dirty="0">
                <a:solidFill>
                  <a:schemeClr val="bg2"/>
                </a:solidFill>
                <a:effectLst/>
                <a:latin typeface="+mn-lt"/>
                <a:ea typeface="Calibri" panose="020F0502020204030204" pitchFamily="34" charset="0"/>
                <a:cs typeface="Times New Roman" panose="02020603050405020304" pitchFamily="18" charset="0"/>
              </a:rPr>
              <a:t>price discount searchers buying costlier products and more number of products.</a:t>
            </a:r>
          </a:p>
          <a:p>
            <a:r>
              <a:rPr lang="en-US" dirty="0">
                <a:solidFill>
                  <a:schemeClr val="bg2"/>
                </a:solidFill>
                <a:effectLst/>
                <a:latin typeface="+mn-lt"/>
                <a:ea typeface="Calibri" panose="020F0502020204030204" pitchFamily="34" charset="0"/>
                <a:cs typeface="Times New Roman" panose="02020603050405020304" pitchFamily="18" charset="0"/>
              </a:rPr>
              <a:t>Group 2 - </a:t>
            </a:r>
            <a:r>
              <a:rPr lang="en-IN" dirty="0">
                <a:effectLst/>
                <a:latin typeface="Arial" panose="020B0604020202020204" pitchFamily="34" charset="0"/>
                <a:ea typeface="Calibri" panose="020F0502020204030204" pitchFamily="34" charset="0"/>
              </a:rPr>
              <a:t>sale day searchers buying cheaper products and less number of products</a:t>
            </a:r>
            <a:endParaRPr lang="en-IN" dirty="0">
              <a:solidFill>
                <a:schemeClr val="bg2"/>
              </a:solidFill>
              <a:effectLst/>
              <a:latin typeface="+mn-lt"/>
              <a:ea typeface="Calibri" panose="020F0502020204030204" pitchFamily="34" charset="0"/>
              <a:cs typeface="Times New Roman" panose="02020603050405020304" pitchFamily="18" charset="0"/>
            </a:endParaRPr>
          </a:p>
          <a:p>
            <a:endParaRPr lang="en-IN" altLang="en-US" dirty="0"/>
          </a:p>
        </p:txBody>
      </p:sp>
    </p:spTree>
    <p:extLst>
      <p:ext uri="{BB962C8B-B14F-4D97-AF65-F5344CB8AC3E}">
        <p14:creationId xmlns:p14="http://schemas.microsoft.com/office/powerpoint/2010/main" val="22461111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F25840-D6CD-1358-B933-FFD7C93A2C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F1BF50-4B58-8876-BD63-6485E32AE27A}"/>
              </a:ext>
            </a:extLst>
          </p:cNvPr>
          <p:cNvSpPr>
            <a:spLocks noGrp="1"/>
          </p:cNvSpPr>
          <p:nvPr>
            <p:ph type="title"/>
          </p:nvPr>
        </p:nvSpPr>
        <p:spPr>
          <a:xfrm>
            <a:off x="311700" y="445025"/>
            <a:ext cx="8520600" cy="830882"/>
          </a:xfrm>
        </p:spPr>
        <p:txBody>
          <a:bodyPr/>
          <a:lstStyle/>
          <a:p>
            <a:r>
              <a:rPr lang="en-US" sz="2400" dirty="0">
                <a:latin typeface="+mj-lt"/>
              </a:rPr>
              <a:t>Limitations of Model</a:t>
            </a:r>
          </a:p>
        </p:txBody>
      </p:sp>
      <p:sp>
        <p:nvSpPr>
          <p:cNvPr id="3" name="Text Placeholder 2">
            <a:extLst>
              <a:ext uri="{FF2B5EF4-FFF2-40B4-BE49-F238E27FC236}">
                <a16:creationId xmlns:a16="http://schemas.microsoft.com/office/drawing/2014/main" id="{56D4B012-9A9B-A2FE-17E6-919E29D90C92}"/>
              </a:ext>
            </a:extLst>
          </p:cNvPr>
          <p:cNvSpPr>
            <a:spLocks noGrp="1"/>
          </p:cNvSpPr>
          <p:nvPr>
            <p:ph type="body" idx="1"/>
          </p:nvPr>
        </p:nvSpPr>
        <p:spPr>
          <a:xfrm>
            <a:off x="311700" y="1152475"/>
            <a:ext cx="8520600" cy="3851916"/>
          </a:xfrm>
        </p:spPr>
        <p:txBody>
          <a:bodyPr/>
          <a:lstStyle/>
          <a:p>
            <a:r>
              <a:rPr lang="en-US" sz="1600" dirty="0">
                <a:effectLst/>
                <a:latin typeface="Arial" panose="020B0604020202020204" pitchFamily="34" charset="0"/>
                <a:ea typeface="Calibri" panose="020F0502020204030204" pitchFamily="34" charset="0"/>
                <a:cs typeface="Times New Roman" panose="02020603050405020304" pitchFamily="18" charset="0"/>
              </a:rPr>
              <a:t>Train and Test MSE are not near zero (51.58 and 56.16 respectively)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600" dirty="0">
                <a:effectLst/>
                <a:latin typeface="Arial" panose="020B0604020202020204" pitchFamily="34" charset="0"/>
                <a:ea typeface="Calibri" panose="020F0502020204030204" pitchFamily="34" charset="0"/>
                <a:cs typeface="Times New Roman" panose="02020603050405020304" pitchFamily="18" charset="0"/>
              </a:rPr>
              <a:t>The clusters or segments formed are not clearly distinct. Some features are common amongst segments while some features are different. This might result in extra spending of resources while making segment specific plans for acquiring customers.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600" dirty="0">
                <a:effectLst/>
                <a:latin typeface="Arial" panose="020B0604020202020204" pitchFamily="34" charset="0"/>
                <a:ea typeface="Calibri" panose="020F0502020204030204" pitchFamily="34" charset="0"/>
                <a:cs typeface="Times New Roman" panose="02020603050405020304" pitchFamily="18" charset="0"/>
              </a:rPr>
              <a:t>Promotion channels used in our dataset and hence in our model are from the era of late 90s. Today’s promotion channels are mostly online and hence are easily trackable and thus make marketing promotion spend for acquiring customers more efficient which are not included in our dataset and model.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600" dirty="0">
                <a:effectLst/>
                <a:latin typeface="Arial" panose="020B0604020202020204" pitchFamily="34" charset="0"/>
                <a:ea typeface="Calibri" panose="020F0502020204030204" pitchFamily="34" charset="0"/>
                <a:cs typeface="Times New Roman" panose="02020603050405020304" pitchFamily="18" charset="0"/>
              </a:rPr>
              <a:t>Real world adjustment to improve solution</a:t>
            </a:r>
          </a:p>
          <a:p>
            <a:r>
              <a:rPr lang="en-US" sz="1600" dirty="0">
                <a:effectLst/>
                <a:latin typeface="Arial" panose="020B0604020202020204" pitchFamily="34" charset="0"/>
                <a:ea typeface="Calibri" panose="020F0502020204030204" pitchFamily="34" charset="0"/>
                <a:cs typeface="Times New Roman" panose="02020603050405020304" pitchFamily="18" charset="0"/>
              </a:rPr>
              <a:t>For enhancing our solution, we could update our model to include more current promotion channels (include digital) for a solution which is more up to date in real world.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altLang="en-US" dirty="0"/>
          </a:p>
        </p:txBody>
      </p:sp>
    </p:spTree>
    <p:extLst>
      <p:ext uri="{BB962C8B-B14F-4D97-AF65-F5344CB8AC3E}">
        <p14:creationId xmlns:p14="http://schemas.microsoft.com/office/powerpoint/2010/main" val="34288915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08093-1989-0D4D-8FF1-4D031EEDB2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AF80FD-6401-C8E8-7C29-ABD3615488F4}"/>
              </a:ext>
            </a:extLst>
          </p:cNvPr>
          <p:cNvSpPr>
            <a:spLocks noGrp="1"/>
          </p:cNvSpPr>
          <p:nvPr>
            <p:ph type="title"/>
          </p:nvPr>
        </p:nvSpPr>
        <p:spPr>
          <a:xfrm>
            <a:off x="311700" y="445025"/>
            <a:ext cx="8520600" cy="830882"/>
          </a:xfrm>
        </p:spPr>
        <p:txBody>
          <a:bodyPr/>
          <a:lstStyle/>
          <a:p>
            <a:r>
              <a:rPr lang="en-US" sz="2400" dirty="0">
                <a:latin typeface="+mj-lt"/>
              </a:rPr>
              <a:t>Learnings and potential improvements for next iteration of model</a:t>
            </a:r>
          </a:p>
        </p:txBody>
      </p:sp>
      <p:sp>
        <p:nvSpPr>
          <p:cNvPr id="3" name="Text Placeholder 2">
            <a:extLst>
              <a:ext uri="{FF2B5EF4-FFF2-40B4-BE49-F238E27FC236}">
                <a16:creationId xmlns:a16="http://schemas.microsoft.com/office/drawing/2014/main" id="{C664B0AE-4D3F-28E2-BD2C-72D2F014EA48}"/>
              </a:ext>
            </a:extLst>
          </p:cNvPr>
          <p:cNvSpPr>
            <a:spLocks noGrp="1"/>
          </p:cNvSpPr>
          <p:nvPr>
            <p:ph type="body" idx="1"/>
          </p:nvPr>
        </p:nvSpPr>
        <p:spPr>
          <a:xfrm>
            <a:off x="311700" y="1152475"/>
            <a:ext cx="8520600" cy="3851916"/>
          </a:xfrm>
        </p:spPr>
        <p:txBody>
          <a:bodyPr/>
          <a:lstStyle/>
          <a:p>
            <a:r>
              <a:rPr lang="en-US" sz="1600" dirty="0">
                <a:effectLst/>
                <a:latin typeface="Arial" panose="020B0604020202020204" pitchFamily="34" charset="0"/>
                <a:ea typeface="Calibri" panose="020F0502020204030204" pitchFamily="34" charset="0"/>
                <a:cs typeface="Times New Roman" panose="02020603050405020304" pitchFamily="18" charset="0"/>
              </a:rPr>
              <a:t>Learnings</a:t>
            </a:r>
          </a:p>
          <a:p>
            <a:r>
              <a:rPr lang="en-US" sz="1600" dirty="0">
                <a:effectLst/>
                <a:latin typeface="Arial" panose="020B0604020202020204" pitchFamily="34" charset="0"/>
                <a:ea typeface="Calibri" panose="020F0502020204030204" pitchFamily="34" charset="0"/>
                <a:cs typeface="Times New Roman" panose="02020603050405020304" pitchFamily="18" charset="0"/>
              </a:rPr>
              <a:t>Optimal feature selection can provide ideal complexity which provides minimum bias error and variance (data sensitivity) error which results in effective and generalized model.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600" dirty="0">
                <a:effectLst/>
                <a:latin typeface="Arial" panose="020B0604020202020204" pitchFamily="34" charset="0"/>
                <a:ea typeface="Calibri" panose="020F0502020204030204" pitchFamily="34" charset="0"/>
                <a:cs typeface="Times New Roman" panose="02020603050405020304" pitchFamily="18" charset="0"/>
              </a:rPr>
              <a:t>K-prototype clustering used for mixed data uses distances for scaled numerical data (cluster centroid) and matching dissimilarity(no of dissimilarities for all features in each observation from cluster mode) measure for categorical data(cluster mode).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600" dirty="0">
                <a:latin typeface="Arial" panose="020B0604020202020204" pitchFamily="34" charset="0"/>
                <a:ea typeface="Calibri" panose="020F0502020204030204" pitchFamily="34" charset="0"/>
                <a:cs typeface="Times New Roman" panose="02020603050405020304" pitchFamily="18" charset="0"/>
              </a:rPr>
              <a:t>Potential improvements for next iteration of model</a:t>
            </a:r>
            <a:endParaRPr lang="en-US" sz="1600" dirty="0">
              <a:effectLst/>
              <a:latin typeface="Arial" panose="020B0604020202020204" pitchFamily="34" charset="0"/>
              <a:ea typeface="Calibri" panose="020F0502020204030204" pitchFamily="34" charset="0"/>
              <a:cs typeface="Times New Roman" panose="02020603050405020304" pitchFamily="18" charset="0"/>
            </a:endParaRPr>
          </a:p>
          <a:p>
            <a:r>
              <a:rPr lang="en-US" sz="1600" dirty="0">
                <a:effectLst/>
                <a:latin typeface="Arial" panose="020B0604020202020204" pitchFamily="34" charset="0"/>
                <a:ea typeface="Calibri" panose="020F0502020204030204" pitchFamily="34" charset="0"/>
                <a:cs typeface="Times New Roman" panose="02020603050405020304" pitchFamily="18" charset="0"/>
              </a:rPr>
              <a:t>Usage of Hyperparameter tuning for the final model for improving variance error and possibly bias errors (no parameters were used for all models).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600" dirty="0">
                <a:effectLst/>
                <a:latin typeface="Arial" panose="020B0604020202020204" pitchFamily="34" charset="0"/>
                <a:ea typeface="Calibri" panose="020F0502020204030204" pitchFamily="34" charset="0"/>
                <a:cs typeface="Times New Roman" panose="02020603050405020304" pitchFamily="18" charset="0"/>
              </a:rPr>
              <a:t>Usage of K-Means clustering for numerical features and K-Modes clustering for categorical features and thereafter comparison with K-Prototype clustering done on both numerical and categorical features.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altLang="en-US" dirty="0"/>
          </a:p>
        </p:txBody>
      </p:sp>
    </p:spTree>
    <p:extLst>
      <p:ext uri="{BB962C8B-B14F-4D97-AF65-F5344CB8AC3E}">
        <p14:creationId xmlns:p14="http://schemas.microsoft.com/office/powerpoint/2010/main" val="189278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3988C-6BCD-9DD0-6610-E1C83F43E6AC}"/>
              </a:ext>
            </a:extLst>
          </p:cNvPr>
          <p:cNvSpPr>
            <a:spLocks noGrp="1"/>
          </p:cNvSpPr>
          <p:nvPr>
            <p:ph type="title"/>
          </p:nvPr>
        </p:nvSpPr>
        <p:spPr/>
        <p:txBody>
          <a:bodyPr/>
          <a:lstStyle/>
          <a:p>
            <a:r>
              <a:rPr lang="en-US" dirty="0">
                <a:latin typeface="+mj-lt"/>
              </a:rPr>
              <a:t>Exploratory Data Analysis</a:t>
            </a:r>
            <a:endParaRPr lang="en-IN" dirty="0">
              <a:latin typeface="+mj-lt"/>
            </a:endParaRPr>
          </a:p>
        </p:txBody>
      </p:sp>
      <p:sp>
        <p:nvSpPr>
          <p:cNvPr id="3" name="Text Placeholder 2">
            <a:extLst>
              <a:ext uri="{FF2B5EF4-FFF2-40B4-BE49-F238E27FC236}">
                <a16:creationId xmlns:a16="http://schemas.microsoft.com/office/drawing/2014/main" id="{CF88A69B-C115-1939-FCCE-E94A3F7E0D10}"/>
              </a:ext>
            </a:extLst>
          </p:cNvPr>
          <p:cNvSpPr>
            <a:spLocks noGrp="1"/>
          </p:cNvSpPr>
          <p:nvPr>
            <p:ph type="body" idx="1"/>
          </p:nvPr>
        </p:nvSpPr>
        <p:spPr/>
        <p:txBody>
          <a:bodyPr/>
          <a:lstStyle/>
          <a:p>
            <a:r>
              <a:rPr lang="en-US" dirty="0">
                <a:solidFill>
                  <a:schemeClr val="tx1"/>
                </a:solidFill>
                <a:latin typeface="+mj-lt"/>
              </a:rPr>
              <a:t>5 point summary</a:t>
            </a:r>
            <a:endParaRPr lang="en-IN" dirty="0">
              <a:solidFill>
                <a:schemeClr val="tx1"/>
              </a:solidFill>
              <a:latin typeface="+mj-lt"/>
            </a:endParaRPr>
          </a:p>
        </p:txBody>
      </p:sp>
      <p:pic>
        <p:nvPicPr>
          <p:cNvPr id="5" name="Picture 4">
            <a:extLst>
              <a:ext uri="{FF2B5EF4-FFF2-40B4-BE49-F238E27FC236}">
                <a16:creationId xmlns:a16="http://schemas.microsoft.com/office/drawing/2014/main" id="{10E4AF4F-D332-8B29-4369-79AFF041C0C3}"/>
              </a:ext>
            </a:extLst>
          </p:cNvPr>
          <p:cNvPicPr>
            <a:picLocks noChangeAspect="1"/>
          </p:cNvPicPr>
          <p:nvPr/>
        </p:nvPicPr>
        <p:blipFill>
          <a:blip r:embed="rId2"/>
          <a:stretch>
            <a:fillRect/>
          </a:stretch>
        </p:blipFill>
        <p:spPr>
          <a:xfrm>
            <a:off x="666307" y="1616691"/>
            <a:ext cx="4139610" cy="3054093"/>
          </a:xfrm>
          <a:prstGeom prst="rect">
            <a:avLst/>
          </a:prstGeom>
        </p:spPr>
      </p:pic>
      <p:pic>
        <p:nvPicPr>
          <p:cNvPr id="7" name="Picture 6">
            <a:extLst>
              <a:ext uri="{FF2B5EF4-FFF2-40B4-BE49-F238E27FC236}">
                <a16:creationId xmlns:a16="http://schemas.microsoft.com/office/drawing/2014/main" id="{E929BB21-3914-4C1C-99D3-78FAE968E957}"/>
              </a:ext>
            </a:extLst>
          </p:cNvPr>
          <p:cNvPicPr>
            <a:picLocks noChangeAspect="1"/>
          </p:cNvPicPr>
          <p:nvPr/>
        </p:nvPicPr>
        <p:blipFill>
          <a:blip r:embed="rId3"/>
          <a:stretch>
            <a:fillRect/>
          </a:stretch>
        </p:blipFill>
        <p:spPr>
          <a:xfrm>
            <a:off x="5092467" y="1949302"/>
            <a:ext cx="3453282" cy="2548423"/>
          </a:xfrm>
          <a:prstGeom prst="rect">
            <a:avLst/>
          </a:prstGeom>
        </p:spPr>
      </p:pic>
    </p:spTree>
    <p:extLst>
      <p:ext uri="{BB962C8B-B14F-4D97-AF65-F5344CB8AC3E}">
        <p14:creationId xmlns:p14="http://schemas.microsoft.com/office/powerpoint/2010/main" val="2326628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A2F54-D876-2AE5-53D0-F8A972410748}"/>
              </a:ext>
            </a:extLst>
          </p:cNvPr>
          <p:cNvSpPr>
            <a:spLocks noGrp="1"/>
          </p:cNvSpPr>
          <p:nvPr>
            <p:ph type="title"/>
          </p:nvPr>
        </p:nvSpPr>
        <p:spPr/>
        <p:txBody>
          <a:bodyPr/>
          <a:lstStyle/>
          <a:p>
            <a:r>
              <a:rPr lang="en-US" dirty="0">
                <a:latin typeface="+mj-lt"/>
              </a:rPr>
              <a:t>Exploratory Data Analysis</a:t>
            </a:r>
            <a:endParaRPr lang="en-IN" dirty="0"/>
          </a:p>
        </p:txBody>
      </p:sp>
      <p:sp>
        <p:nvSpPr>
          <p:cNvPr id="3" name="Text Placeholder 2">
            <a:extLst>
              <a:ext uri="{FF2B5EF4-FFF2-40B4-BE49-F238E27FC236}">
                <a16:creationId xmlns:a16="http://schemas.microsoft.com/office/drawing/2014/main" id="{CEAB7DCB-8BE2-AE56-618B-2CCDB2012152}"/>
              </a:ext>
            </a:extLst>
          </p:cNvPr>
          <p:cNvSpPr>
            <a:spLocks noGrp="1"/>
          </p:cNvSpPr>
          <p:nvPr>
            <p:ph type="body" idx="1"/>
          </p:nvPr>
        </p:nvSpPr>
        <p:spPr/>
        <p:txBody>
          <a:bodyPr/>
          <a:lstStyle/>
          <a:p>
            <a:r>
              <a:rPr lang="en-IN" i="0" dirty="0">
                <a:solidFill>
                  <a:srgbClr val="000000"/>
                </a:solidFill>
                <a:effectLst/>
                <a:latin typeface="+mn-lt"/>
              </a:rPr>
              <a:t>Univariate Analysis</a:t>
            </a:r>
          </a:p>
          <a:p>
            <a:endParaRPr lang="en-IN" dirty="0"/>
          </a:p>
        </p:txBody>
      </p:sp>
      <p:pic>
        <p:nvPicPr>
          <p:cNvPr id="5" name="Picture 4">
            <a:extLst>
              <a:ext uri="{FF2B5EF4-FFF2-40B4-BE49-F238E27FC236}">
                <a16:creationId xmlns:a16="http://schemas.microsoft.com/office/drawing/2014/main" id="{D23494E2-BB78-D2B3-43C0-7AC005B06F26}"/>
              </a:ext>
            </a:extLst>
          </p:cNvPr>
          <p:cNvPicPr>
            <a:picLocks noChangeAspect="1"/>
          </p:cNvPicPr>
          <p:nvPr/>
        </p:nvPicPr>
        <p:blipFill>
          <a:blip r:embed="rId2"/>
          <a:stretch>
            <a:fillRect/>
          </a:stretch>
        </p:blipFill>
        <p:spPr>
          <a:xfrm>
            <a:off x="670628" y="1648662"/>
            <a:ext cx="2111166" cy="3320288"/>
          </a:xfrm>
          <a:prstGeom prst="rect">
            <a:avLst/>
          </a:prstGeom>
        </p:spPr>
      </p:pic>
      <p:pic>
        <p:nvPicPr>
          <p:cNvPr id="7" name="Picture 6">
            <a:extLst>
              <a:ext uri="{FF2B5EF4-FFF2-40B4-BE49-F238E27FC236}">
                <a16:creationId xmlns:a16="http://schemas.microsoft.com/office/drawing/2014/main" id="{396FC47B-228C-11EB-BC1E-759D6CC020E7}"/>
              </a:ext>
            </a:extLst>
          </p:cNvPr>
          <p:cNvPicPr>
            <a:picLocks noChangeAspect="1"/>
          </p:cNvPicPr>
          <p:nvPr/>
        </p:nvPicPr>
        <p:blipFill>
          <a:blip r:embed="rId3"/>
          <a:stretch>
            <a:fillRect/>
          </a:stretch>
        </p:blipFill>
        <p:spPr>
          <a:xfrm>
            <a:off x="3006042" y="1648662"/>
            <a:ext cx="2189735" cy="3320288"/>
          </a:xfrm>
          <a:prstGeom prst="rect">
            <a:avLst/>
          </a:prstGeom>
        </p:spPr>
      </p:pic>
    </p:spTree>
    <p:extLst>
      <p:ext uri="{BB962C8B-B14F-4D97-AF65-F5344CB8AC3E}">
        <p14:creationId xmlns:p14="http://schemas.microsoft.com/office/powerpoint/2010/main" val="3434044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A2F54-D876-2AE5-53D0-F8A972410748}"/>
              </a:ext>
            </a:extLst>
          </p:cNvPr>
          <p:cNvSpPr>
            <a:spLocks noGrp="1"/>
          </p:cNvSpPr>
          <p:nvPr>
            <p:ph type="title"/>
          </p:nvPr>
        </p:nvSpPr>
        <p:spPr/>
        <p:txBody>
          <a:bodyPr/>
          <a:lstStyle/>
          <a:p>
            <a:r>
              <a:rPr lang="en-US" dirty="0">
                <a:latin typeface="+mj-lt"/>
              </a:rPr>
              <a:t>Exploratory Data Analysis</a:t>
            </a:r>
            <a:endParaRPr lang="en-IN" dirty="0"/>
          </a:p>
        </p:txBody>
      </p:sp>
      <p:sp>
        <p:nvSpPr>
          <p:cNvPr id="3" name="Text Placeholder 2">
            <a:extLst>
              <a:ext uri="{FF2B5EF4-FFF2-40B4-BE49-F238E27FC236}">
                <a16:creationId xmlns:a16="http://schemas.microsoft.com/office/drawing/2014/main" id="{CEAB7DCB-8BE2-AE56-618B-2CCDB2012152}"/>
              </a:ext>
            </a:extLst>
          </p:cNvPr>
          <p:cNvSpPr>
            <a:spLocks noGrp="1"/>
          </p:cNvSpPr>
          <p:nvPr>
            <p:ph type="body" idx="1"/>
          </p:nvPr>
        </p:nvSpPr>
        <p:spPr/>
        <p:txBody>
          <a:bodyPr/>
          <a:lstStyle/>
          <a:p>
            <a:pPr marL="114300" indent="0">
              <a:buNone/>
            </a:pPr>
            <a:endParaRPr lang="en-IN" dirty="0"/>
          </a:p>
        </p:txBody>
      </p:sp>
      <p:pic>
        <p:nvPicPr>
          <p:cNvPr id="6" name="Picture 5">
            <a:extLst>
              <a:ext uri="{FF2B5EF4-FFF2-40B4-BE49-F238E27FC236}">
                <a16:creationId xmlns:a16="http://schemas.microsoft.com/office/drawing/2014/main" id="{967A6E4D-BC00-2DC5-725A-943159B846B6}"/>
              </a:ext>
            </a:extLst>
          </p:cNvPr>
          <p:cNvPicPr>
            <a:picLocks noChangeAspect="1"/>
          </p:cNvPicPr>
          <p:nvPr/>
        </p:nvPicPr>
        <p:blipFill>
          <a:blip r:embed="rId2"/>
          <a:stretch>
            <a:fillRect/>
          </a:stretch>
        </p:blipFill>
        <p:spPr>
          <a:xfrm>
            <a:off x="177440" y="1461549"/>
            <a:ext cx="2041220" cy="2139056"/>
          </a:xfrm>
          <a:prstGeom prst="rect">
            <a:avLst/>
          </a:prstGeom>
        </p:spPr>
      </p:pic>
      <p:pic>
        <p:nvPicPr>
          <p:cNvPr id="9" name="Picture 8">
            <a:extLst>
              <a:ext uri="{FF2B5EF4-FFF2-40B4-BE49-F238E27FC236}">
                <a16:creationId xmlns:a16="http://schemas.microsoft.com/office/drawing/2014/main" id="{4FA1FBEA-DBC4-8B1E-1723-FAAC7D7FEB2B}"/>
              </a:ext>
            </a:extLst>
          </p:cNvPr>
          <p:cNvPicPr>
            <a:picLocks noChangeAspect="1"/>
          </p:cNvPicPr>
          <p:nvPr/>
        </p:nvPicPr>
        <p:blipFill>
          <a:blip r:embed="rId3"/>
          <a:stretch>
            <a:fillRect/>
          </a:stretch>
        </p:blipFill>
        <p:spPr>
          <a:xfrm>
            <a:off x="2218660" y="1527986"/>
            <a:ext cx="1895716" cy="2087528"/>
          </a:xfrm>
          <a:prstGeom prst="rect">
            <a:avLst/>
          </a:prstGeom>
        </p:spPr>
      </p:pic>
      <p:pic>
        <p:nvPicPr>
          <p:cNvPr id="11" name="Picture 10">
            <a:extLst>
              <a:ext uri="{FF2B5EF4-FFF2-40B4-BE49-F238E27FC236}">
                <a16:creationId xmlns:a16="http://schemas.microsoft.com/office/drawing/2014/main" id="{CDA88AA0-845B-A43E-1188-77EE1F6AABA1}"/>
              </a:ext>
            </a:extLst>
          </p:cNvPr>
          <p:cNvPicPr>
            <a:picLocks noChangeAspect="1"/>
          </p:cNvPicPr>
          <p:nvPr/>
        </p:nvPicPr>
        <p:blipFill>
          <a:blip r:embed="rId4"/>
          <a:stretch>
            <a:fillRect/>
          </a:stretch>
        </p:blipFill>
        <p:spPr>
          <a:xfrm>
            <a:off x="4036574" y="1594380"/>
            <a:ext cx="2188006" cy="1954740"/>
          </a:xfrm>
          <a:prstGeom prst="rect">
            <a:avLst/>
          </a:prstGeom>
        </p:spPr>
      </p:pic>
      <p:pic>
        <p:nvPicPr>
          <p:cNvPr id="13" name="Picture 12">
            <a:extLst>
              <a:ext uri="{FF2B5EF4-FFF2-40B4-BE49-F238E27FC236}">
                <a16:creationId xmlns:a16="http://schemas.microsoft.com/office/drawing/2014/main" id="{06575C26-DB0E-DA8D-F25C-6D5850B2EAB4}"/>
              </a:ext>
            </a:extLst>
          </p:cNvPr>
          <p:cNvPicPr>
            <a:picLocks noChangeAspect="1"/>
          </p:cNvPicPr>
          <p:nvPr/>
        </p:nvPicPr>
        <p:blipFill>
          <a:blip r:embed="rId5"/>
          <a:stretch>
            <a:fillRect/>
          </a:stretch>
        </p:blipFill>
        <p:spPr>
          <a:xfrm>
            <a:off x="6224580" y="1527986"/>
            <a:ext cx="2607720" cy="2198436"/>
          </a:xfrm>
          <a:prstGeom prst="rect">
            <a:avLst/>
          </a:prstGeom>
        </p:spPr>
      </p:pic>
    </p:spTree>
    <p:extLst>
      <p:ext uri="{BB962C8B-B14F-4D97-AF65-F5344CB8AC3E}">
        <p14:creationId xmlns:p14="http://schemas.microsoft.com/office/powerpoint/2010/main" val="748951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A2F54-D876-2AE5-53D0-F8A972410748}"/>
              </a:ext>
            </a:extLst>
          </p:cNvPr>
          <p:cNvSpPr>
            <a:spLocks noGrp="1"/>
          </p:cNvSpPr>
          <p:nvPr>
            <p:ph type="title"/>
          </p:nvPr>
        </p:nvSpPr>
        <p:spPr/>
        <p:txBody>
          <a:bodyPr/>
          <a:lstStyle/>
          <a:p>
            <a:r>
              <a:rPr lang="en-US" dirty="0">
                <a:latin typeface="+mj-lt"/>
              </a:rPr>
              <a:t>Exploratory Data Analysis</a:t>
            </a:r>
            <a:endParaRPr lang="en-IN" dirty="0"/>
          </a:p>
        </p:txBody>
      </p:sp>
      <p:sp>
        <p:nvSpPr>
          <p:cNvPr id="3" name="Text Placeholder 2">
            <a:extLst>
              <a:ext uri="{FF2B5EF4-FFF2-40B4-BE49-F238E27FC236}">
                <a16:creationId xmlns:a16="http://schemas.microsoft.com/office/drawing/2014/main" id="{CEAB7DCB-8BE2-AE56-618B-2CCDB2012152}"/>
              </a:ext>
            </a:extLst>
          </p:cNvPr>
          <p:cNvSpPr>
            <a:spLocks noGrp="1"/>
          </p:cNvSpPr>
          <p:nvPr>
            <p:ph type="body" idx="1"/>
          </p:nvPr>
        </p:nvSpPr>
        <p:spPr/>
        <p:txBody>
          <a:bodyPr/>
          <a:lstStyle/>
          <a:p>
            <a:pPr marL="114300" indent="0">
              <a:buNone/>
            </a:pPr>
            <a:endParaRPr lang="en-IN" dirty="0"/>
          </a:p>
        </p:txBody>
      </p:sp>
      <p:pic>
        <p:nvPicPr>
          <p:cNvPr id="5" name="Picture 4">
            <a:extLst>
              <a:ext uri="{FF2B5EF4-FFF2-40B4-BE49-F238E27FC236}">
                <a16:creationId xmlns:a16="http://schemas.microsoft.com/office/drawing/2014/main" id="{ADBAAAAC-73DA-46C0-6A18-EC9070F6D6EA}"/>
              </a:ext>
            </a:extLst>
          </p:cNvPr>
          <p:cNvPicPr>
            <a:picLocks noChangeAspect="1"/>
          </p:cNvPicPr>
          <p:nvPr/>
        </p:nvPicPr>
        <p:blipFill>
          <a:blip r:embed="rId2"/>
          <a:stretch>
            <a:fillRect/>
          </a:stretch>
        </p:blipFill>
        <p:spPr>
          <a:xfrm>
            <a:off x="247905" y="1152475"/>
            <a:ext cx="1757486" cy="3593804"/>
          </a:xfrm>
          <a:prstGeom prst="rect">
            <a:avLst/>
          </a:prstGeom>
        </p:spPr>
      </p:pic>
      <p:pic>
        <p:nvPicPr>
          <p:cNvPr id="12" name="Picture 11">
            <a:extLst>
              <a:ext uri="{FF2B5EF4-FFF2-40B4-BE49-F238E27FC236}">
                <a16:creationId xmlns:a16="http://schemas.microsoft.com/office/drawing/2014/main" id="{C3804A47-410D-591E-E939-9D7DAA3A245F}"/>
              </a:ext>
            </a:extLst>
          </p:cNvPr>
          <p:cNvPicPr>
            <a:picLocks noChangeAspect="1"/>
          </p:cNvPicPr>
          <p:nvPr/>
        </p:nvPicPr>
        <p:blipFill>
          <a:blip r:embed="rId3"/>
          <a:stretch>
            <a:fillRect/>
          </a:stretch>
        </p:blipFill>
        <p:spPr>
          <a:xfrm>
            <a:off x="2229846" y="1152475"/>
            <a:ext cx="2453853" cy="3546000"/>
          </a:xfrm>
          <a:prstGeom prst="rect">
            <a:avLst/>
          </a:prstGeom>
        </p:spPr>
      </p:pic>
      <p:pic>
        <p:nvPicPr>
          <p:cNvPr id="15" name="Picture 14">
            <a:extLst>
              <a:ext uri="{FF2B5EF4-FFF2-40B4-BE49-F238E27FC236}">
                <a16:creationId xmlns:a16="http://schemas.microsoft.com/office/drawing/2014/main" id="{DD577A61-4EA1-847C-085F-33FCF0B38F04}"/>
              </a:ext>
            </a:extLst>
          </p:cNvPr>
          <p:cNvPicPr>
            <a:picLocks noChangeAspect="1"/>
          </p:cNvPicPr>
          <p:nvPr/>
        </p:nvPicPr>
        <p:blipFill>
          <a:blip r:embed="rId4"/>
          <a:stretch>
            <a:fillRect/>
          </a:stretch>
        </p:blipFill>
        <p:spPr>
          <a:xfrm>
            <a:off x="4908155" y="1143413"/>
            <a:ext cx="3434859" cy="3490262"/>
          </a:xfrm>
          <a:prstGeom prst="rect">
            <a:avLst/>
          </a:prstGeom>
        </p:spPr>
      </p:pic>
    </p:spTree>
    <p:extLst>
      <p:ext uri="{BB962C8B-B14F-4D97-AF65-F5344CB8AC3E}">
        <p14:creationId xmlns:p14="http://schemas.microsoft.com/office/powerpoint/2010/main" val="28704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A2F54-D876-2AE5-53D0-F8A972410748}"/>
              </a:ext>
            </a:extLst>
          </p:cNvPr>
          <p:cNvSpPr>
            <a:spLocks noGrp="1"/>
          </p:cNvSpPr>
          <p:nvPr>
            <p:ph type="title"/>
          </p:nvPr>
        </p:nvSpPr>
        <p:spPr/>
        <p:txBody>
          <a:bodyPr/>
          <a:lstStyle/>
          <a:p>
            <a:r>
              <a:rPr lang="en-US" dirty="0">
                <a:latin typeface="+mj-lt"/>
              </a:rPr>
              <a:t>Exploratory Data Analysis</a:t>
            </a:r>
            <a:endParaRPr lang="en-IN" dirty="0"/>
          </a:p>
        </p:txBody>
      </p:sp>
      <p:sp>
        <p:nvSpPr>
          <p:cNvPr id="3" name="Text Placeholder 2">
            <a:extLst>
              <a:ext uri="{FF2B5EF4-FFF2-40B4-BE49-F238E27FC236}">
                <a16:creationId xmlns:a16="http://schemas.microsoft.com/office/drawing/2014/main" id="{CEAB7DCB-8BE2-AE56-618B-2CCDB2012152}"/>
              </a:ext>
            </a:extLst>
          </p:cNvPr>
          <p:cNvSpPr>
            <a:spLocks noGrp="1"/>
          </p:cNvSpPr>
          <p:nvPr>
            <p:ph type="body" idx="1"/>
          </p:nvPr>
        </p:nvSpPr>
        <p:spPr/>
        <p:txBody>
          <a:bodyPr/>
          <a:lstStyle/>
          <a:p>
            <a:endParaRPr lang="en-IN" dirty="0"/>
          </a:p>
        </p:txBody>
      </p:sp>
      <p:pic>
        <p:nvPicPr>
          <p:cNvPr id="6" name="Picture 5">
            <a:extLst>
              <a:ext uri="{FF2B5EF4-FFF2-40B4-BE49-F238E27FC236}">
                <a16:creationId xmlns:a16="http://schemas.microsoft.com/office/drawing/2014/main" id="{ED4833A0-15CE-5F6D-86B5-D1A924C342EE}"/>
              </a:ext>
            </a:extLst>
          </p:cNvPr>
          <p:cNvPicPr>
            <a:picLocks noChangeAspect="1"/>
          </p:cNvPicPr>
          <p:nvPr/>
        </p:nvPicPr>
        <p:blipFill>
          <a:blip r:embed="rId2"/>
          <a:stretch>
            <a:fillRect/>
          </a:stretch>
        </p:blipFill>
        <p:spPr>
          <a:xfrm>
            <a:off x="1038869" y="1045379"/>
            <a:ext cx="2708531" cy="2053009"/>
          </a:xfrm>
          <a:prstGeom prst="rect">
            <a:avLst/>
          </a:prstGeom>
        </p:spPr>
      </p:pic>
      <p:pic>
        <p:nvPicPr>
          <p:cNvPr id="9" name="Picture 8">
            <a:extLst>
              <a:ext uri="{FF2B5EF4-FFF2-40B4-BE49-F238E27FC236}">
                <a16:creationId xmlns:a16="http://schemas.microsoft.com/office/drawing/2014/main" id="{BD2A8729-1ECB-D0AA-C88C-050E3927DAED}"/>
              </a:ext>
            </a:extLst>
          </p:cNvPr>
          <p:cNvPicPr>
            <a:picLocks noChangeAspect="1"/>
          </p:cNvPicPr>
          <p:nvPr/>
        </p:nvPicPr>
        <p:blipFill>
          <a:blip r:embed="rId3"/>
          <a:stretch>
            <a:fillRect/>
          </a:stretch>
        </p:blipFill>
        <p:spPr>
          <a:xfrm>
            <a:off x="5293821" y="1152475"/>
            <a:ext cx="2540606" cy="1838818"/>
          </a:xfrm>
          <a:prstGeom prst="rect">
            <a:avLst/>
          </a:prstGeom>
        </p:spPr>
      </p:pic>
      <p:pic>
        <p:nvPicPr>
          <p:cNvPr id="11" name="Picture 10">
            <a:extLst>
              <a:ext uri="{FF2B5EF4-FFF2-40B4-BE49-F238E27FC236}">
                <a16:creationId xmlns:a16="http://schemas.microsoft.com/office/drawing/2014/main" id="{7551C6B2-1EB4-FA03-339D-9F65602AE9D5}"/>
              </a:ext>
            </a:extLst>
          </p:cNvPr>
          <p:cNvPicPr>
            <a:picLocks noChangeAspect="1"/>
          </p:cNvPicPr>
          <p:nvPr/>
        </p:nvPicPr>
        <p:blipFill>
          <a:blip r:embed="rId4"/>
          <a:stretch>
            <a:fillRect/>
          </a:stretch>
        </p:blipFill>
        <p:spPr>
          <a:xfrm>
            <a:off x="719649" y="3071616"/>
            <a:ext cx="2872918" cy="1838818"/>
          </a:xfrm>
          <a:prstGeom prst="rect">
            <a:avLst/>
          </a:prstGeom>
        </p:spPr>
      </p:pic>
      <p:pic>
        <p:nvPicPr>
          <p:cNvPr id="13" name="Picture 12">
            <a:extLst>
              <a:ext uri="{FF2B5EF4-FFF2-40B4-BE49-F238E27FC236}">
                <a16:creationId xmlns:a16="http://schemas.microsoft.com/office/drawing/2014/main" id="{82CB8707-5D91-5356-03C7-2F3C35D460A7}"/>
              </a:ext>
            </a:extLst>
          </p:cNvPr>
          <p:cNvPicPr>
            <a:picLocks noChangeAspect="1"/>
          </p:cNvPicPr>
          <p:nvPr/>
        </p:nvPicPr>
        <p:blipFill>
          <a:blip r:embed="rId5"/>
          <a:stretch>
            <a:fillRect/>
          </a:stretch>
        </p:blipFill>
        <p:spPr>
          <a:xfrm>
            <a:off x="5438654" y="3126043"/>
            <a:ext cx="2250940" cy="1973047"/>
          </a:xfrm>
          <a:prstGeom prst="rect">
            <a:avLst/>
          </a:prstGeom>
        </p:spPr>
      </p:pic>
    </p:spTree>
    <p:extLst>
      <p:ext uri="{BB962C8B-B14F-4D97-AF65-F5344CB8AC3E}">
        <p14:creationId xmlns:p14="http://schemas.microsoft.com/office/powerpoint/2010/main" val="318341676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L Them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TotalTime>
  <Words>2002</Words>
  <Application>Microsoft Office PowerPoint</Application>
  <PresentationFormat>On-screen Show (16:9)</PresentationFormat>
  <Paragraphs>135</Paragraphs>
  <Slides>42</Slides>
  <Notes>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42</vt:i4>
      </vt:variant>
    </vt:vector>
  </HeadingPairs>
  <TitlesOfParts>
    <vt:vector size="51" baseType="lpstr">
      <vt:lpstr>Helvetica Neue Light</vt:lpstr>
      <vt:lpstr>Arial</vt:lpstr>
      <vt:lpstr>Proxima Nova</vt:lpstr>
      <vt:lpstr>Calibri</vt:lpstr>
      <vt:lpstr>Avenir</vt:lpstr>
      <vt:lpstr>Helvetica Neue</vt:lpstr>
      <vt:lpstr>Simple Light</vt:lpstr>
      <vt:lpstr>GL Theme</vt:lpstr>
      <vt:lpstr>Worksheet</vt:lpstr>
      <vt:lpstr>PowerPoint Presentation</vt:lpstr>
      <vt:lpstr>Before Midterm Presentation</vt:lpstr>
      <vt:lpstr>Introduction to Problem Statement</vt:lpstr>
      <vt:lpstr>Project Life Cycle</vt:lpstr>
      <vt:lpstr>Exploratory Data Analysis</vt:lpstr>
      <vt:lpstr>Exploratory Data Analysis</vt:lpstr>
      <vt:lpstr>Exploratory Data Analysis</vt:lpstr>
      <vt:lpstr>Exploratory Data Analysis</vt:lpstr>
      <vt:lpstr>Exploratory Data Analysis</vt:lpstr>
      <vt:lpstr>Data Preprocessing</vt:lpstr>
      <vt:lpstr>Model Building</vt:lpstr>
      <vt:lpstr>Model Performance – Metric - MSE</vt:lpstr>
      <vt:lpstr>Conclusion and Further Steps</vt:lpstr>
      <vt:lpstr>After Midterm Presentation</vt:lpstr>
      <vt:lpstr>Model building via Encoding and Feature Selection</vt:lpstr>
      <vt:lpstr>Model building via Encoding and Feature Selection</vt:lpstr>
      <vt:lpstr>Model building via Encoding and Feature Selection</vt:lpstr>
      <vt:lpstr>Clustering Model</vt:lpstr>
      <vt:lpstr>Model Performance Evaluation</vt:lpstr>
      <vt:lpstr>Model Performance Evaluation – Dummy Encoding – 56,43</vt:lpstr>
      <vt:lpstr>Model Performance Evaluation – Label Encoding -56,43</vt:lpstr>
      <vt:lpstr>Model Performance Evaluation – Label Encoding -31</vt:lpstr>
      <vt:lpstr>Model Performance Evaluation – Label Encoding -16</vt:lpstr>
      <vt:lpstr>Model Performance Evaluation – Label Encoding -21</vt:lpstr>
      <vt:lpstr>Model Performance Evaluation – BIN -Label Encoding -43,31</vt:lpstr>
      <vt:lpstr>Model Performance Evaluation – BIN -Label Encoding -16</vt:lpstr>
      <vt:lpstr>Model Performance Evaluation – BIN -Label Encoding -21</vt:lpstr>
      <vt:lpstr>Model Performance Evaluation – PCA -20 and 20+9 CAT</vt:lpstr>
      <vt:lpstr>Model Performance Evaluation – k-prototype clustering</vt:lpstr>
      <vt:lpstr>Visualization of features of final model – XGB -16 (domain)</vt:lpstr>
      <vt:lpstr>Visualization of features of final model – XGB -16 (domain)</vt:lpstr>
      <vt:lpstr>Visualization of features of final model – XGB -16 (domain)</vt:lpstr>
      <vt:lpstr>Visualization of features of final model – XGB -16 (domain)</vt:lpstr>
      <vt:lpstr>Visualization - clustering</vt:lpstr>
      <vt:lpstr>Visualization - clustering</vt:lpstr>
      <vt:lpstr>Visualization - clustering</vt:lpstr>
      <vt:lpstr>Visualization - clustering</vt:lpstr>
      <vt:lpstr>Visualization of features of final model – XGB -16 (domain)</vt:lpstr>
      <vt:lpstr>Recommendations</vt:lpstr>
      <vt:lpstr>Recommendations</vt:lpstr>
      <vt:lpstr>Limitations of Model</vt:lpstr>
      <vt:lpstr>Learnings and potential improvements for next iteration of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Abhishek Khanra</cp:lastModifiedBy>
  <cp:revision>22</cp:revision>
  <dcterms:created xsi:type="dcterms:W3CDTF">2022-08-11T10:30:01Z</dcterms:created>
  <dcterms:modified xsi:type="dcterms:W3CDTF">2024-02-27T16:36:11Z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553EDF02B0E14C5690C2C0E59FB72B48</vt:lpwstr>
  </property>
  <property fmtid="{D5CDD505-2E9C-101B-9397-08002B2CF9AE}" pid="3" name="KSOProductBuildVer">
    <vt:lpwstr>1033-11.2.0.11254</vt:lpwstr>
  </property>
</Properties>
</file>