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nton" pitchFamily="2" charset="77"/>
      <p:regular r:id="rId12"/>
    </p:embeddedFont>
    <p:embeddedFont>
      <p:font typeface="Horizon" panose="02000500000000000000" pitchFamily="2" charset="77"/>
      <p:regular r:id="rId13"/>
      <p:bold r:id="rId14"/>
    </p:embeddedFont>
    <p:embeddedFont>
      <p:font typeface="IBM Plex Sans" panose="020B0503050203000203" pitchFamily="34" charset="0"/>
      <p:regular r:id="rId15"/>
      <p:bold r:id="rId16"/>
      <p:italic r:id="rId17"/>
      <p:boldItalic r:id="rId18"/>
    </p:embeddedFont>
    <p:embeddedFont>
      <p:font typeface="IBM Plex Sans Bold" panose="020B0803050203000203" pitchFamily="34" charset="0"/>
      <p:regular r:id="rId19"/>
      <p:bold r:id="rId20"/>
    </p:embeddedFont>
    <p:embeddedFont>
      <p:font typeface="IBM Plex Sans Condensed Bold" panose="020B0806050203000203" pitchFamily="34" charset="7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58" autoAdjust="0"/>
  </p:normalViewPr>
  <p:slideViewPr>
    <p:cSldViewPr>
      <p:cViewPr>
        <p:scale>
          <a:sx n="65" d="100"/>
          <a:sy n="65" d="100"/>
        </p:scale>
        <p:origin x="1696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893328" y="642978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40"/>
                </a:moveTo>
                <a:lnTo>
                  <a:pt x="0" y="5657040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4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403897" y="5721149"/>
            <a:ext cx="5480207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88"/>
              </a:lnSpc>
            </a:pPr>
            <a:r>
              <a:rPr lang="en-US" sz="5318" b="1" dirty="0">
                <a:solidFill>
                  <a:srgbClr val="1B1A1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Bob The Coders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03896" y="6964531"/>
            <a:ext cx="5480208" cy="279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Armaan </a:t>
            </a:r>
            <a:r>
              <a:rPr lang="en-US" sz="4518" dirty="0" err="1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Mulani</a:t>
            </a:r>
            <a:endParaRPr lang="en-US" sz="4518" dirty="0">
              <a:solidFill>
                <a:srgbClr val="1B1A1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Siddhant Jadhav</a:t>
            </a: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Pranav Kale</a:t>
            </a: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Yash </a:t>
            </a:r>
            <a:r>
              <a:rPr lang="en-US" sz="4518" dirty="0" err="1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Khapre</a:t>
            </a:r>
            <a:endParaRPr lang="en-US" sz="4518" dirty="0">
              <a:solidFill>
                <a:srgbClr val="1B1A1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524523" y="751333"/>
            <a:ext cx="11458605" cy="3059653"/>
            <a:chOff x="0" y="0"/>
            <a:chExt cx="15278140" cy="4079537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0"/>
              <a:ext cx="15278140" cy="446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133"/>
                </a:lnSpc>
                <a:spcBef>
                  <a:spcPct val="0"/>
                </a:spcBef>
              </a:pPr>
              <a:r>
                <a:rPr lang="en-US" sz="20095">
                  <a:solidFill>
                    <a:srgbClr val="1B1A17"/>
                  </a:solidFill>
                  <a:latin typeface="Anton"/>
                  <a:ea typeface="Anton"/>
                  <a:cs typeface="Anton"/>
                  <a:sym typeface="Anton"/>
                </a:rPr>
                <a:t>BUILDATHON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4272" y="1096130"/>
              <a:ext cx="15149596" cy="1698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128"/>
                </a:lnSpc>
                <a:spcBef>
                  <a:spcPct val="0"/>
                </a:spcBef>
              </a:pPr>
              <a:r>
                <a:rPr lang="en-US" sz="7234">
                  <a:solidFill>
                    <a:srgbClr val="EDAE32"/>
                  </a:solidFill>
                  <a:latin typeface="Horizon"/>
                  <a:ea typeface="Horizon"/>
                  <a:cs typeface="Horizon"/>
                  <a:sym typeface="Horizon"/>
                </a:rPr>
                <a:t>BUILDATHON 3.0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957856" y="4328334"/>
            <a:ext cx="8591939" cy="81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8"/>
              </a:lnSpc>
            </a:pPr>
            <a:r>
              <a:rPr lang="en-US" sz="5318" b="1">
                <a:solidFill>
                  <a:srgbClr val="1B1A1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Track and question details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DC2B0D2-337E-9B23-3E62-55AD611A4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16078200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8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04364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8395" y="1072509"/>
            <a:ext cx="13130679" cy="88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7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PROBLEM STATEMENT 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-19050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1961951"/>
                </a:moveTo>
                <a:lnTo>
                  <a:pt x="0" y="1961951"/>
                </a:lnTo>
                <a:lnTo>
                  <a:pt x="0" y="0"/>
                </a:lnTo>
                <a:lnTo>
                  <a:pt x="2403281" y="0"/>
                </a:lnTo>
                <a:lnTo>
                  <a:pt x="2403281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19050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1751676"/>
                </a:moveTo>
                <a:lnTo>
                  <a:pt x="0" y="1751676"/>
                </a:lnTo>
                <a:lnTo>
                  <a:pt x="0" y="0"/>
                </a:lnTo>
                <a:lnTo>
                  <a:pt x="2145705" y="0"/>
                </a:lnTo>
                <a:lnTo>
                  <a:pt x="2145705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96F7D-98EA-1419-2E65-B7EF99190AD9}"/>
              </a:ext>
            </a:extLst>
          </p:cNvPr>
          <p:cNvSpPr txBox="1"/>
          <p:nvPr/>
        </p:nvSpPr>
        <p:spPr>
          <a:xfrm>
            <a:off x="1182590" y="3543300"/>
            <a:ext cx="13922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Solving your daily outfit problems by suggesting, outfits on the basis of mood , occasion and weather and making you look more fashionable.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297641"/>
            <a:ext cx="5249576" cy="3502899"/>
          </a:xfrm>
          <a:custGeom>
            <a:avLst/>
            <a:gdLst/>
            <a:ahLst/>
            <a:cxnLst/>
            <a:rect l="l" t="t" r="r" b="b"/>
            <a:pathLst>
              <a:path w="5249576" h="3502899">
                <a:moveTo>
                  <a:pt x="5249576" y="3502898"/>
                </a:moveTo>
                <a:lnTo>
                  <a:pt x="0" y="3502898"/>
                </a:lnTo>
                <a:lnTo>
                  <a:pt x="0" y="0"/>
                </a:lnTo>
                <a:lnTo>
                  <a:pt x="5249576" y="0"/>
                </a:lnTo>
                <a:lnTo>
                  <a:pt x="5249576" y="35028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550694" y="1025141"/>
            <a:ext cx="518661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OUR SOLUTION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01E5B-3CC1-1D0B-4DAF-2E8762050BCE}"/>
              </a:ext>
            </a:extLst>
          </p:cNvPr>
          <p:cNvSpPr txBox="1"/>
          <p:nvPr/>
        </p:nvSpPr>
        <p:spPr>
          <a:xfrm>
            <a:off x="1752600" y="3162300"/>
            <a:ext cx="159786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1. Understanding your style according to your mood , event and </a:t>
            </a:r>
            <a:r>
              <a:rPr lang="en-US" sz="4000" b="1" i="1" dirty="0" err="1"/>
              <a:t>wheather</a:t>
            </a:r>
            <a:r>
              <a:rPr lang="en-US" sz="4000" b="1" i="1" dirty="0"/>
              <a:t>.</a:t>
            </a:r>
          </a:p>
          <a:p>
            <a:r>
              <a:rPr lang="en-US" sz="4000" b="1" i="1" dirty="0"/>
              <a:t>2. Personalized Recommendations.</a:t>
            </a:r>
          </a:p>
          <a:p>
            <a:r>
              <a:rPr lang="en-US" sz="4000" b="1" i="1" dirty="0"/>
              <a:t>3. Organizing effortless dressing.</a:t>
            </a:r>
          </a:p>
          <a:p>
            <a:r>
              <a:rPr lang="en-US" sz="4000" b="1" i="1" dirty="0"/>
              <a:t>4. Profession specific Suggestion and elevate your look.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09826" y="5706805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39"/>
                </a:moveTo>
                <a:lnTo>
                  <a:pt x="0" y="5657039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1424" y="953415"/>
            <a:ext cx="15565151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TARGETED SECTOR &amp; AUDIENCE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3AD15-568B-05D0-A70E-97EBD5B24EA6}"/>
              </a:ext>
            </a:extLst>
          </p:cNvPr>
          <p:cNvSpPr txBox="1"/>
          <p:nvPr/>
        </p:nvSpPr>
        <p:spPr>
          <a:xfrm>
            <a:off x="1361424" y="3370582"/>
            <a:ext cx="165926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Our Platform will mainly be targeting India 1 and India 2(Upper middle class), and will</a:t>
            </a:r>
          </a:p>
          <a:p>
            <a:r>
              <a:rPr lang="en-US" sz="3600" b="1" i="1" dirty="0"/>
              <a:t>Also include audience from middle income fashion enthusiast suggesting outfit </a:t>
            </a:r>
          </a:p>
          <a:p>
            <a:r>
              <a:rPr lang="en-US" sz="3600" b="1" i="1" dirty="0"/>
              <a:t>according to there </a:t>
            </a:r>
            <a:r>
              <a:rPr lang="en-US" sz="3600" b="1" i="1" dirty="0" err="1"/>
              <a:t>buget</a:t>
            </a:r>
            <a:r>
              <a:rPr lang="en-US" sz="3600" b="1" i="1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923462" y="971719"/>
            <a:ext cx="10441076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MARKET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7E4F3-E2F1-F84A-0DAB-61F906E429E4}"/>
              </a:ext>
            </a:extLst>
          </p:cNvPr>
          <p:cNvSpPr txBox="1"/>
          <p:nvPr/>
        </p:nvSpPr>
        <p:spPr>
          <a:xfrm>
            <a:off x="1981200" y="2933700"/>
            <a:ext cx="15800031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800" b="1" dirty="0"/>
              <a:t>Target Audience</a:t>
            </a:r>
            <a:r>
              <a:rPr lang="en-IN" sz="2800" dirty="0"/>
              <a:t>: Fashion-conscious individuals, busy professionals, and online shoppers.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Market Size</a:t>
            </a:r>
            <a:r>
              <a:rPr lang="en-IN" sz="2800" dirty="0"/>
              <a:t>: Global fashion tech market projected to reach $68.5 billion by 2030.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Trends Driving Demand</a:t>
            </a:r>
            <a:r>
              <a:rPr lang="en-IN" sz="2800" dirty="0"/>
              <a:t>: AI/ML adoption, sustainability focus, and AR/VR integration.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Competitor Analysis</a:t>
            </a:r>
            <a:r>
              <a:rPr lang="en-IN" sz="2800" dirty="0"/>
              <a:t>: Apps like Stylish, </a:t>
            </a:r>
            <a:r>
              <a:rPr lang="en-IN" sz="2800" dirty="0" err="1"/>
              <a:t>Cladwell</a:t>
            </a:r>
            <a:r>
              <a:rPr lang="en-IN" sz="2800" dirty="0"/>
              <a:t>, and </a:t>
            </a:r>
            <a:r>
              <a:rPr lang="en-IN" sz="2800" dirty="0" err="1"/>
              <a:t>Combyne</a:t>
            </a:r>
            <a:r>
              <a:rPr lang="en-IN" sz="28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Consumer </a:t>
            </a:r>
            <a:r>
              <a:rPr lang="en-IN" sz="2800" b="1" dirty="0" err="1"/>
              <a:t>Behavior</a:t>
            </a:r>
            <a:r>
              <a:rPr lang="en-IN" sz="2800" dirty="0"/>
              <a:t>: 70% prefer personalized recommendations; AR try-ons increase purchase likelihood.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Revenue Potential</a:t>
            </a:r>
            <a:r>
              <a:rPr lang="en-IN" sz="2800" dirty="0"/>
              <a:t>: In-app purchases, affiliate marketing, and advertisements.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Geographic Insights</a:t>
            </a:r>
            <a:r>
              <a:rPr lang="en-IN" sz="2800" dirty="0"/>
              <a:t>: High demand in the US, Europe, and Asia; emerging markets in India and Africa.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Pain Points to Address</a:t>
            </a:r>
            <a:r>
              <a:rPr lang="en-IN" sz="2800" dirty="0"/>
              <a:t>: Outfit planning, event/weather-specific suggestions, and styling confusion.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Sustainability Appeal</a:t>
            </a:r>
            <a:r>
              <a:rPr lang="en-IN" sz="2800" dirty="0"/>
              <a:t>: Eco-conscious users prefer sustainable fashion recommendations.</a:t>
            </a:r>
          </a:p>
          <a:p>
            <a:pPr>
              <a:buFont typeface="+mj-lt"/>
              <a:buAutoNum type="arabicPeriod"/>
            </a:pPr>
            <a:r>
              <a:rPr lang="en-IN" sz="2800" b="1" dirty="0"/>
              <a:t>Future Opportunities</a:t>
            </a:r>
            <a:r>
              <a:rPr lang="en-IN" sz="2800" dirty="0"/>
              <a:t>: B2B solutions and social commerce integration.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39351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498653" y="776902"/>
            <a:ext cx="9290693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PRODUCT FEATURES 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F66B-A66A-0B29-77B4-7654882EED47}"/>
              </a:ext>
            </a:extLst>
          </p:cNvPr>
          <p:cNvSpPr txBox="1"/>
          <p:nvPr/>
        </p:nvSpPr>
        <p:spPr>
          <a:xfrm>
            <a:off x="228600" y="4001100"/>
            <a:ext cx="187058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i="1" dirty="0"/>
              <a:t>Our Platform consider your body shape, suggesting flattering styles that Accenture your best features.</a:t>
            </a:r>
          </a:p>
          <a:p>
            <a:pPr marL="514350" indent="-514350">
              <a:buAutoNum type="arabicPeriod"/>
            </a:pPr>
            <a:r>
              <a:rPr lang="en-US" sz="3200" b="1" i="1" dirty="0"/>
              <a:t>Suggests perfect look for every occasion, whether it’s a casual occasion or formal gala or night out </a:t>
            </a:r>
          </a:p>
          <a:p>
            <a:r>
              <a:rPr lang="en-US" sz="3200" b="1" i="1" dirty="0"/>
              <a:t>      with friends.</a:t>
            </a:r>
          </a:p>
          <a:p>
            <a:pPr marL="514350" indent="-514350">
              <a:buAutoNum type="arabicPeriod"/>
            </a:pPr>
            <a:r>
              <a:rPr lang="en-US" sz="3200" b="1" i="1" dirty="0"/>
              <a:t>Suggesting stylish and comfortable look in any weather.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257368" y="7429500"/>
            <a:ext cx="7030632" cy="4691349"/>
          </a:xfrm>
          <a:custGeom>
            <a:avLst/>
            <a:gdLst/>
            <a:ahLst/>
            <a:cxnLst/>
            <a:rect l="l" t="t" r="r" b="b"/>
            <a:pathLst>
              <a:path w="7030632" h="4691349">
                <a:moveTo>
                  <a:pt x="0" y="4691349"/>
                </a:moveTo>
                <a:lnTo>
                  <a:pt x="7030632" y="4691349"/>
                </a:lnTo>
                <a:lnTo>
                  <a:pt x="7030632" y="0"/>
                </a:lnTo>
                <a:lnTo>
                  <a:pt x="0" y="0"/>
                </a:lnTo>
                <a:lnTo>
                  <a:pt x="0" y="46913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26655" y="1037763"/>
            <a:ext cx="13695331" cy="85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5"/>
              </a:lnSpc>
            </a:pPr>
            <a:r>
              <a:rPr lang="en-US" sz="67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TECHNICAL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2C73B-42AA-F4C6-7C5C-B649B48CF5F1}"/>
              </a:ext>
            </a:extLst>
          </p:cNvPr>
          <p:cNvSpPr txBox="1"/>
          <p:nvPr/>
        </p:nvSpPr>
        <p:spPr>
          <a:xfrm>
            <a:off x="4074867" y="4869009"/>
            <a:ext cx="10668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400" b="1" dirty="0"/>
              <a:t>Frontend Framework</a:t>
            </a:r>
            <a:r>
              <a:rPr lang="en-IN" sz="2400" dirty="0"/>
              <a:t>: React Native or Flutter.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Backend Framework</a:t>
            </a:r>
            <a:r>
              <a:rPr lang="en-IN" sz="2400" dirty="0"/>
              <a:t>: Node.js, Django, or Spring Boot.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Database</a:t>
            </a:r>
            <a:r>
              <a:rPr lang="en-IN" sz="2400" dirty="0"/>
              <a:t>: PostgreSQL/MySQL and MongoDB.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AI/ML Models</a:t>
            </a:r>
            <a:r>
              <a:rPr lang="en-IN" sz="2400" dirty="0"/>
              <a:t>: TensorFlow or </a:t>
            </a:r>
            <a:r>
              <a:rPr lang="en-IN" sz="2400" dirty="0" err="1"/>
              <a:t>PyTorch</a:t>
            </a:r>
            <a:r>
              <a:rPr lang="en-IN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AR Integration</a:t>
            </a:r>
            <a:r>
              <a:rPr lang="en-IN" sz="2400" dirty="0"/>
              <a:t>: </a:t>
            </a:r>
            <a:r>
              <a:rPr lang="en-IN" sz="2400" dirty="0" err="1"/>
              <a:t>ARKit</a:t>
            </a:r>
            <a:r>
              <a:rPr lang="en-IN" sz="2400" dirty="0"/>
              <a:t> (iOS) or </a:t>
            </a:r>
            <a:r>
              <a:rPr lang="en-IN" sz="2400" dirty="0" err="1"/>
              <a:t>ARCore</a:t>
            </a:r>
            <a:r>
              <a:rPr lang="en-IN" sz="2400" dirty="0"/>
              <a:t> (Android).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Cloud Infrastructure</a:t>
            </a:r>
            <a:r>
              <a:rPr lang="en-IN" sz="2400" dirty="0"/>
              <a:t>: AWS, Google Cloud, or Azure.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Third-party APIs</a:t>
            </a:r>
            <a:r>
              <a:rPr lang="en-IN" sz="2400" dirty="0"/>
              <a:t>: Weather and fashion APIs.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User Authentication</a:t>
            </a:r>
            <a:r>
              <a:rPr lang="en-IN" sz="2400" dirty="0"/>
              <a:t>: OAuth 2.0 or Firebase Authentication.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Monitoring and Analytics</a:t>
            </a:r>
            <a:r>
              <a:rPr lang="en-IN" sz="2400" dirty="0"/>
              <a:t>: Prometheus, Grafana, and Google Analytics.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Security Measures</a:t>
            </a:r>
            <a:r>
              <a:rPr lang="en-IN" sz="2400" dirty="0"/>
              <a:t>: SSL/TLS encryption and GDPR/CCPA compliance.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63EA5-DAA8-4B38-6E05-4BEE2D7EF673}"/>
              </a:ext>
            </a:extLst>
          </p:cNvPr>
          <p:cNvSpPr txBox="1"/>
          <p:nvPr/>
        </p:nvSpPr>
        <p:spPr>
          <a:xfrm>
            <a:off x="4343400" y="3009900"/>
            <a:ext cx="822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Prototype is made using WIX, a no-code website builder.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B49BB-5090-ACD8-51A8-5D9BBA96ED6D}"/>
              </a:ext>
            </a:extLst>
          </p:cNvPr>
          <p:cNvSpPr txBox="1"/>
          <p:nvPr/>
        </p:nvSpPr>
        <p:spPr>
          <a:xfrm>
            <a:off x="4074867" y="4407344"/>
            <a:ext cx="280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 tech includes: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39351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553210" y="601662"/>
            <a:ext cx="7181580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3B43B-75A6-C0FF-FEFD-0526050B68C2}"/>
              </a:ext>
            </a:extLst>
          </p:cNvPr>
          <p:cNvSpPr txBox="1"/>
          <p:nvPr/>
        </p:nvSpPr>
        <p:spPr>
          <a:xfrm>
            <a:off x="1309451" y="2974258"/>
            <a:ext cx="15225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The Outfit Suggester App can expand by integrating AR and AI, offering eco-friendly options, global localization, and personalized insights. It can build social features, partner with fashion brands, provide virtual closets, and focus on sustainability, creating a cutting-edge, user-friendly fashion ecosystem.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7628"/>
            <a:ext cx="18288000" cy="110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834798" y="965200"/>
            <a:ext cx="16816387" cy="1117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IBM Plex Sans Condensed Bold"/>
              </a:rPr>
              <a:t>BUSINESS MODEL</a:t>
            </a:r>
          </a:p>
        </p:txBody>
      </p:sp>
      <p:pic>
        <p:nvPicPr>
          <p:cNvPr id="4" name="Picture 3" descr="A blue and white diagram&#10;&#10;Description automatically generated">
            <a:extLst>
              <a:ext uri="{FF2B5EF4-FFF2-40B4-BE49-F238E27FC236}">
                <a16:creationId xmlns:a16="http://schemas.microsoft.com/office/drawing/2014/main" id="{9E4F93F9-B667-84FF-D168-43DF54D65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66" y="2512840"/>
            <a:ext cx="11717866" cy="6591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490</Words>
  <Application>Microsoft Macintosh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IBM Plex Sans Bold</vt:lpstr>
      <vt:lpstr>Anton</vt:lpstr>
      <vt:lpstr>Arial</vt:lpstr>
      <vt:lpstr>IBM Plex Sans Condensed Bold</vt:lpstr>
      <vt:lpstr>IBM Plex Sans</vt:lpstr>
      <vt:lpstr>Horizon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PPT_Format_ITM_Buildathon_3.0</dc:title>
  <cp:lastModifiedBy>Armaan Mulani</cp:lastModifiedBy>
  <cp:revision>3</cp:revision>
  <dcterms:created xsi:type="dcterms:W3CDTF">2006-08-16T00:00:00Z</dcterms:created>
  <dcterms:modified xsi:type="dcterms:W3CDTF">2024-12-07T03:50:59Z</dcterms:modified>
  <dc:identifier>DAGYhgHW3B0</dc:identifier>
</cp:coreProperties>
</file>