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2" r:id="rId6"/>
    <p:sldId id="263" r:id="rId7"/>
    <p:sldId id="265" r:id="rId8"/>
    <p:sldId id="266" r:id="rId9"/>
    <p:sldId id="270" r:id="rId10"/>
    <p:sldId id="271" r:id="rId11"/>
    <p:sldId id="272" r:id="rId12"/>
    <p:sldId id="273" r:id="rId13"/>
    <p:sldId id="267" r:id="rId14"/>
    <p:sldId id="268" r:id="rId15"/>
    <p:sldId id="269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4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am Slide 8 Peo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FF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1838AB-5ECD-DEE0-FBD7-F24BF9A85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715" y="1314450"/>
            <a:ext cx="5928360" cy="1114425"/>
          </a:xfrm>
        </p:spPr>
        <p:txBody>
          <a:bodyPr/>
          <a:lstStyle/>
          <a:p>
            <a:pPr algn="ctr"/>
            <a:r>
              <a:rPr lang="en-IN" sz="4000" dirty="0">
                <a:latin typeface="Bahnschrift Light SemiCondensed" panose="020B0502040204020203" pitchFamily="34" charset="0"/>
              </a:rPr>
              <a:t>Marketing Analytics Project — </a:t>
            </a:r>
            <a:r>
              <a:rPr lang="en-IN" sz="4000" dirty="0" err="1">
                <a:latin typeface="Bahnschrift Light SemiCondensed" panose="020B0502040204020203" pitchFamily="34" charset="0"/>
              </a:rPr>
              <a:t>ShopEasy</a:t>
            </a:r>
            <a:endParaRPr lang="en-IN" sz="4000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69A66-EC4D-C716-8B5A-DE4BD0CA28F8}"/>
              </a:ext>
            </a:extLst>
          </p:cNvPr>
          <p:cNvSpPr txBox="1"/>
          <p:nvPr/>
        </p:nvSpPr>
        <p:spPr>
          <a:xfrm>
            <a:off x="7753350" y="4695825"/>
            <a:ext cx="280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 Light SemiCondensed" panose="020B0502040204020203" pitchFamily="34" charset="0"/>
              </a:rPr>
              <a:t>-YASH KHOBRAGADE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FF9995-8077-50C7-469F-F17B23EDE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80F062-7D24-D54F-72EB-826008B43BEA}"/>
              </a:ext>
            </a:extLst>
          </p:cNvPr>
          <p:cNvSpPr txBox="1"/>
          <p:nvPr/>
        </p:nvSpPr>
        <p:spPr>
          <a:xfrm>
            <a:off x="288030" y="693797"/>
            <a:ext cx="35129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lphaLcParenR"/>
            </a:pPr>
            <a:r>
              <a:rPr lang="en-US" b="1" dirty="0">
                <a:latin typeface="Aptos Display" panose="020B0004020202020204" pitchFamily="34" charset="0"/>
              </a:rPr>
              <a:t>Conversion Rate Analysis</a:t>
            </a:r>
          </a:p>
          <a:p>
            <a:pPr marL="342900" indent="-342900" algn="just">
              <a:buAutoNum type="alphaLcParenR"/>
            </a:pPr>
            <a:endParaRPr lang="en-US" dirty="0">
              <a:latin typeface="Aptos Display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General Trends:</a:t>
            </a:r>
            <a:r>
              <a:rPr lang="en-US" dirty="0">
                <a:latin typeface="Aptos Display" panose="020B0004020202020204" pitchFamily="34" charset="0"/>
              </a:rPr>
              <a:t> Fluctuations across months, highest conversion in January (19.61%, driven by Ski Boots)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Lowest Conversion Month:</a:t>
            </a:r>
            <a:r>
              <a:rPr lang="en-US" dirty="0">
                <a:latin typeface="Aptos Display" panose="020B0004020202020204" pitchFamily="34" charset="0"/>
              </a:rPr>
              <a:t> May (4.48%), no standout products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Insight:</a:t>
            </a:r>
            <a:r>
              <a:rPr lang="en-US" dirty="0">
                <a:latin typeface="Aptos Display" panose="020B0004020202020204" pitchFamily="34" charset="0"/>
              </a:rPr>
              <a:t> Seasonal products convert better — focus on January/September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AF0C3-43DE-0B73-FD93-B1A84863592E}"/>
              </a:ext>
            </a:extLst>
          </p:cNvPr>
          <p:cNvSpPr txBox="1"/>
          <p:nvPr/>
        </p:nvSpPr>
        <p:spPr>
          <a:xfrm>
            <a:off x="4474599" y="232132"/>
            <a:ext cx="424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Aptos Display" panose="020B0004020202020204" pitchFamily="34" charset="0"/>
              </a:rPr>
              <a:t>Data Analysis &amp; 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B82103-03BC-C40D-FAFC-D0053EB2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417" y="980430"/>
            <a:ext cx="7640116" cy="52028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EC694D-2A02-9AE6-1EDC-04F01B0AA8E0}"/>
              </a:ext>
            </a:extLst>
          </p:cNvPr>
          <p:cNvSpPr/>
          <p:nvPr/>
        </p:nvSpPr>
        <p:spPr>
          <a:xfrm>
            <a:off x="7772400" y="1190624"/>
            <a:ext cx="571500" cy="48005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 Display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EF176A-FE56-B4E9-28C9-413ECA74E96E}"/>
              </a:ext>
            </a:extLst>
          </p:cNvPr>
          <p:cNvSpPr/>
          <p:nvPr/>
        </p:nvSpPr>
        <p:spPr>
          <a:xfrm>
            <a:off x="5410200" y="1190625"/>
            <a:ext cx="571500" cy="48006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53702F-5D43-6FE1-152E-06736058F88D}"/>
              </a:ext>
            </a:extLst>
          </p:cNvPr>
          <p:cNvSpPr txBox="1"/>
          <p:nvPr/>
        </p:nvSpPr>
        <p:spPr>
          <a:xfrm>
            <a:off x="288030" y="3885183"/>
            <a:ext cx="36396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Aptos Display" panose="020B0004020202020204" pitchFamily="34" charset="0"/>
              </a:rPr>
              <a:t>Recommendations &amp; Actions</a:t>
            </a:r>
          </a:p>
          <a:p>
            <a:pPr>
              <a:buNone/>
            </a:pPr>
            <a:r>
              <a:rPr lang="en-US" b="1" dirty="0">
                <a:latin typeface="Aptos Display" panose="020B0004020202020204" pitchFamily="34" charset="0"/>
              </a:rPr>
              <a:t>For Conversion Rates:</a:t>
            </a:r>
          </a:p>
          <a:p>
            <a:pPr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Focus on high-converting products like Ski Boots, Kayaks, and Baseball Gloves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Implement seasonal promotions (January &amp; September)</a:t>
            </a:r>
          </a:p>
        </p:txBody>
      </p:sp>
    </p:spTree>
    <p:extLst>
      <p:ext uri="{BB962C8B-B14F-4D97-AF65-F5344CB8AC3E}">
        <p14:creationId xmlns:p14="http://schemas.microsoft.com/office/powerpoint/2010/main" val="247464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836605-9CAD-2CD5-786C-3DEB03688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FAC02-F870-FDC6-7E18-91592C78D01A}"/>
              </a:ext>
            </a:extLst>
          </p:cNvPr>
          <p:cNvSpPr txBox="1"/>
          <p:nvPr/>
        </p:nvSpPr>
        <p:spPr>
          <a:xfrm>
            <a:off x="4493649" y="199259"/>
            <a:ext cx="4347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Aptos Display" panose="020B0004020202020204" pitchFamily="34" charset="0"/>
              </a:rPr>
              <a:t>Data Analysis &amp;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EB881-6EE2-0B25-C50D-7CB011F0D048}"/>
              </a:ext>
            </a:extLst>
          </p:cNvPr>
          <p:cNvSpPr txBox="1"/>
          <p:nvPr/>
        </p:nvSpPr>
        <p:spPr>
          <a:xfrm>
            <a:off x="576263" y="693794"/>
            <a:ext cx="41005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b) Engagement Analysis</a:t>
            </a:r>
          </a:p>
          <a:p>
            <a:pPr algn="just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Declining Views:</a:t>
            </a:r>
            <a:r>
              <a:rPr lang="en-US" dirty="0">
                <a:latin typeface="Aptos Display" panose="020B0004020202020204" pitchFamily="34" charset="0"/>
              </a:rPr>
              <a:t> Engagement peaked in February and July, dropped after August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Content Performance:</a:t>
            </a:r>
            <a:r>
              <a:rPr lang="en-US" dirty="0">
                <a:latin typeface="Aptos Display" panose="020B0004020202020204" pitchFamily="34" charset="0"/>
              </a:rPr>
              <a:t> Blogs performed best, social media and video engagement stayed steady but lower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Insight:</a:t>
            </a:r>
            <a:r>
              <a:rPr lang="en-US" dirty="0">
                <a:latin typeface="Aptos Display" panose="020B0004020202020204" pitchFamily="34" charset="0"/>
              </a:rPr>
              <a:t> Boost engagement with interactive and user-generated content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DD44CE-3ABC-4AA5-CC45-6F516CD2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39" y="3380427"/>
            <a:ext cx="6319636" cy="25120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B189F2-FAB5-F4EB-ACA4-246BDAF5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39" y="859208"/>
            <a:ext cx="4224711" cy="23229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28121D-D5B5-BF13-113E-4D650763720B}"/>
              </a:ext>
            </a:extLst>
          </p:cNvPr>
          <p:cNvSpPr txBox="1"/>
          <p:nvPr/>
        </p:nvSpPr>
        <p:spPr>
          <a:xfrm>
            <a:off x="576263" y="3578884"/>
            <a:ext cx="42458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Recommendations and Actions</a:t>
            </a:r>
          </a:p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For Engagement:</a:t>
            </a:r>
          </a:p>
          <a:p>
            <a:pPr algn="just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Create interactive content (e.g., quizzes, videos)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Improve call-to-action placements, especially during low-engagement months (September-December)</a:t>
            </a:r>
          </a:p>
        </p:txBody>
      </p:sp>
    </p:spTree>
    <p:extLst>
      <p:ext uri="{BB962C8B-B14F-4D97-AF65-F5344CB8AC3E}">
        <p14:creationId xmlns:p14="http://schemas.microsoft.com/office/powerpoint/2010/main" val="1562332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9B57AC-128E-63DD-F07C-1C1D2C45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9B8830-761D-25AD-FC90-9C2A28B4693B}"/>
              </a:ext>
            </a:extLst>
          </p:cNvPr>
          <p:cNvSpPr txBox="1"/>
          <p:nvPr/>
        </p:nvSpPr>
        <p:spPr>
          <a:xfrm>
            <a:off x="881062" y="999980"/>
            <a:ext cx="4681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c) Customer Feedback Analysis</a:t>
            </a:r>
          </a:p>
          <a:p>
            <a:pPr algn="just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Sentiment Breakdown:</a:t>
            </a:r>
            <a:r>
              <a:rPr lang="en-US" dirty="0">
                <a:latin typeface="Aptos Display" panose="020B0004020202020204" pitchFamily="34" charset="0"/>
              </a:rPr>
              <a:t> 275 positive, 82 negative, 26 one-star reviews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Common Issues:</a:t>
            </a:r>
            <a:r>
              <a:rPr lang="en-US" dirty="0">
                <a:latin typeface="Aptos Display" panose="020B0004020202020204" pitchFamily="34" charset="0"/>
              </a:rPr>
              <a:t> Mixed reviews highlight areas for product/service improvement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Insight:</a:t>
            </a:r>
            <a:r>
              <a:rPr lang="en-US" dirty="0">
                <a:latin typeface="Aptos Display" panose="020B0004020202020204" pitchFamily="34" charset="0"/>
              </a:rPr>
              <a:t> Address mixed feedback to boost overall satisfaction scores closer to 4.0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EE819-BB9E-D812-96E1-467B53E65157}"/>
              </a:ext>
            </a:extLst>
          </p:cNvPr>
          <p:cNvSpPr txBox="1"/>
          <p:nvPr/>
        </p:nvSpPr>
        <p:spPr>
          <a:xfrm>
            <a:off x="4169799" y="237836"/>
            <a:ext cx="4247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>
                <a:latin typeface="Aptos Display" panose="020B0004020202020204" pitchFamily="34" charset="0"/>
              </a:rPr>
              <a:t>Data Analysis &amp;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49CAC-5FF5-EEA6-24F3-D529B6754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992" y="895799"/>
            <a:ext cx="4162633" cy="2359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2C716B-2A33-2AF2-4363-0BABEED3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992" y="3522048"/>
            <a:ext cx="4162632" cy="2359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B3AF37-6A77-BAB1-949F-A40B167EF39A}"/>
              </a:ext>
            </a:extLst>
          </p:cNvPr>
          <p:cNvSpPr txBox="1"/>
          <p:nvPr/>
        </p:nvSpPr>
        <p:spPr>
          <a:xfrm>
            <a:off x="838199" y="3826695"/>
            <a:ext cx="48008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Recommendations and Actions</a:t>
            </a:r>
          </a:p>
          <a:p>
            <a:pPr algn="just">
              <a:buNone/>
            </a:pPr>
            <a:r>
              <a:rPr lang="en-US" b="1" dirty="0">
                <a:latin typeface="Aptos Display" panose="020B0004020202020204" pitchFamily="34" charset="0"/>
              </a:rPr>
              <a:t>For Feedback Scores:</a:t>
            </a:r>
          </a:p>
          <a:p>
            <a:pPr algn="just">
              <a:buNone/>
            </a:pPr>
            <a:endParaRPr lang="en-US" dirty="0">
              <a:latin typeface="Aptos Display" panose="020B00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Implement a feedback loop to track and resolve issues from mixed/negative reviews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Follow up with dissatisfied customers to encourage updated reviews</a:t>
            </a:r>
          </a:p>
        </p:txBody>
      </p:sp>
    </p:spTree>
    <p:extLst>
      <p:ext uri="{BB962C8B-B14F-4D97-AF65-F5344CB8AC3E}">
        <p14:creationId xmlns:p14="http://schemas.microsoft.com/office/powerpoint/2010/main" val="341304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32000F-D50E-6D87-5352-264147A10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E3127F-A405-DA68-3F51-B1323A43C98A}"/>
              </a:ext>
            </a:extLst>
          </p:cNvPr>
          <p:cNvSpPr txBox="1"/>
          <p:nvPr/>
        </p:nvSpPr>
        <p:spPr>
          <a:xfrm>
            <a:off x="1314450" y="1641814"/>
            <a:ext cx="9144000" cy="2545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Key Takeaways:</a:t>
            </a:r>
            <a:endParaRPr lang="en-US" dirty="0">
              <a:latin typeface="Aptos" panose="020B00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Focus on high-performing products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Revamp content strategy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Address customer feedback effectively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" panose="020B0004020202020204" pitchFamily="34" charset="0"/>
              </a:rPr>
              <a:t>Business Impact:</a:t>
            </a:r>
            <a:r>
              <a:rPr lang="en-US" dirty="0">
                <a:latin typeface="Aptos" panose="020B0004020202020204" pitchFamily="34" charset="0"/>
              </a:rPr>
              <a:t> Data-driven strategy to boost conversions, engagement, and satisfaction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56EA92-3EE1-7DA7-995A-4C82DE44E3F8}"/>
              </a:ext>
            </a:extLst>
          </p:cNvPr>
          <p:cNvSpPr txBox="1"/>
          <p:nvPr/>
        </p:nvSpPr>
        <p:spPr>
          <a:xfrm>
            <a:off x="4953000" y="6154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Aptos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83112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C6E14A-1C85-01EE-3F5A-373FB1EE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93BE920-EA52-B365-BCBF-05532C957B49}"/>
              </a:ext>
            </a:extLst>
          </p:cNvPr>
          <p:cNvSpPr/>
          <p:nvPr/>
        </p:nvSpPr>
        <p:spPr>
          <a:xfrm>
            <a:off x="4495800" y="2295525"/>
            <a:ext cx="3362325" cy="185737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ptos Display" panose="020B00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202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7B7CE10-4DC1-884A-2BC2-60DC088A74FD}"/>
              </a:ext>
            </a:extLst>
          </p:cNvPr>
          <p:cNvSpPr txBox="1"/>
          <p:nvPr/>
        </p:nvSpPr>
        <p:spPr>
          <a:xfrm>
            <a:off x="1057275" y="961870"/>
            <a:ext cx="10082673" cy="5211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</a:pPr>
            <a:r>
              <a:rPr lang="en-US" dirty="0" err="1">
                <a:latin typeface="Aptos Display" panose="020B0004020202020204" pitchFamily="34" charset="0"/>
              </a:rPr>
              <a:t>ShopEasy</a:t>
            </a:r>
            <a:r>
              <a:rPr lang="en-US" dirty="0">
                <a:latin typeface="Aptos Display" panose="020B0004020202020204" pitchFamily="34" charset="0"/>
              </a:rPr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 algn="just">
              <a:lnSpc>
                <a:spcPct val="170000"/>
              </a:lnSpc>
            </a:pPr>
            <a:r>
              <a:rPr lang="en-US" b="1" dirty="0">
                <a:latin typeface="Aptos Display" panose="020B0004020202020204" pitchFamily="34" charset="0"/>
              </a:rPr>
              <a:t>Key Points:</a:t>
            </a: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Reduced Customer Engagement:</a:t>
            </a:r>
            <a:r>
              <a:rPr lang="en-US" dirty="0">
                <a:latin typeface="Aptos Display" panose="020B0004020202020204" pitchFamily="34" charset="0"/>
              </a:rPr>
              <a:t> The number of customer interactions and engagement with the site and marketing content has declined.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Decreased Conversion Rates:</a:t>
            </a:r>
            <a:r>
              <a:rPr lang="en-US" dirty="0">
                <a:latin typeface="Aptos Display" panose="020B0004020202020204" pitchFamily="34" charset="0"/>
              </a:rPr>
              <a:t> Fewer site visitors are converting into paying customers.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High Marketing Expenses:</a:t>
            </a:r>
            <a:r>
              <a:rPr lang="en-US" dirty="0">
                <a:latin typeface="Aptos Display" panose="020B0004020202020204" pitchFamily="34" charset="0"/>
              </a:rPr>
              <a:t> Significant investments in marketing campaigns are not yielding expected returns.</a:t>
            </a:r>
          </a:p>
          <a:p>
            <a:pPr marL="742950" lvl="1" indent="-285750"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Need for Customer Feedback Analysis:</a:t>
            </a:r>
            <a:r>
              <a:rPr lang="en-US" dirty="0">
                <a:latin typeface="Aptos Display" panose="020B0004020202020204" pitchFamily="34" charset="0"/>
              </a:rPr>
              <a:t> Understanding customer opinions about products and services is crucial for improving engagement and conversions.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1698" y="353540"/>
            <a:ext cx="4210051" cy="3606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ptos Display" panose="020B00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EC0617-8EF8-9012-38B6-57AC0F7B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9727F4-A39A-E033-59B1-3D68F0A1B9BB}"/>
              </a:ext>
            </a:extLst>
          </p:cNvPr>
          <p:cNvSpPr txBox="1"/>
          <p:nvPr/>
        </p:nvSpPr>
        <p:spPr>
          <a:xfrm>
            <a:off x="740568" y="1275993"/>
            <a:ext cx="10822782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Reduced Customer Engagement:</a:t>
            </a:r>
            <a:r>
              <a:rPr lang="en-US" dirty="0">
                <a:latin typeface="Aptos Display" panose="020B0004020202020204" pitchFamily="34" charset="0"/>
              </a:rPr>
              <a:t> Fewer interactions with site and marketing content.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Decreased Conversion Rates:</a:t>
            </a:r>
            <a:r>
              <a:rPr lang="en-US" dirty="0">
                <a:latin typeface="Aptos Display" panose="020B0004020202020204" pitchFamily="34" charset="0"/>
              </a:rPr>
              <a:t> Fewer site visitors are converting into paying customers.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High Marketing Expenses:</a:t>
            </a:r>
            <a:r>
              <a:rPr lang="en-US" dirty="0">
                <a:latin typeface="Aptos Display" panose="020B0004020202020204" pitchFamily="34" charset="0"/>
              </a:rPr>
              <a:t> Investments are not delivering ROI.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Need for Customer Feedback Analysis:</a:t>
            </a:r>
            <a:r>
              <a:rPr lang="en-US" dirty="0">
                <a:latin typeface="Aptos Display" panose="020B0004020202020204" pitchFamily="34" charset="0"/>
              </a:rPr>
              <a:t> Understand customer opinions to improve engagement.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F7BC0-5DB6-00B2-8424-963891244855}"/>
              </a:ext>
            </a:extLst>
          </p:cNvPr>
          <p:cNvSpPr txBox="1"/>
          <p:nvPr/>
        </p:nvSpPr>
        <p:spPr>
          <a:xfrm>
            <a:off x="4543425" y="49160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Aptos Display" panose="020B0004020202020204" pitchFamily="34" charset="0"/>
              </a:rPr>
              <a:t>Business Challenges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47D52-C315-8857-4B46-1C63FF82E2FE}"/>
              </a:ext>
            </a:extLst>
          </p:cNvPr>
          <p:cNvSpPr txBox="1"/>
          <p:nvPr/>
        </p:nvSpPr>
        <p:spPr>
          <a:xfrm>
            <a:off x="740568" y="3267016"/>
            <a:ext cx="9679782" cy="3099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>
                <a:latin typeface="Aptos Display" panose="020B0004020202020204" pitchFamily="34" charset="0"/>
              </a:rPr>
              <a:t>Project Goals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Increase Conversion Rates:</a:t>
            </a: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Identify drop-off points and improve the conversion funnel.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Enhance Customer Engagement:</a:t>
            </a: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Find the most engaging content types and strategize accordingly.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Improve Customer Feedback Scores:</a:t>
            </a:r>
            <a:endParaRPr lang="en-US" dirty="0">
              <a:latin typeface="Aptos Display" panose="020B00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ptos Display" panose="020B0004020202020204" pitchFamily="34" charset="0"/>
              </a:rPr>
              <a:t>Identify recurring feedback themes and offer actionable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208488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4719063-DB4A-1785-FFF5-BAA2ACA1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7DA745-FB05-D0B1-8EFA-D55C7E014B4E}"/>
              </a:ext>
            </a:extLst>
          </p:cNvPr>
          <p:cNvSpPr txBox="1"/>
          <p:nvPr/>
        </p:nvSpPr>
        <p:spPr>
          <a:xfrm>
            <a:off x="1335957" y="728727"/>
            <a:ext cx="8655767" cy="1852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>
                <a:latin typeface="Aptos Display" panose="020B0004020202020204" pitchFamily="34" charset="0"/>
              </a:rPr>
              <a:t>Tools and Technologies Used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SQL:</a:t>
            </a:r>
            <a:r>
              <a:rPr lang="en-US" dirty="0">
                <a:latin typeface="Aptos Display" panose="020B0004020202020204" pitchFamily="34" charset="0"/>
              </a:rPr>
              <a:t> Data extraction and cleaning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Python:</a:t>
            </a:r>
            <a:r>
              <a:rPr lang="en-US" dirty="0">
                <a:latin typeface="Aptos Display" panose="020B0004020202020204" pitchFamily="34" charset="0"/>
              </a:rPr>
              <a:t> Data analysis and sentiment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Power BI:</a:t>
            </a:r>
            <a:r>
              <a:rPr lang="en-US" dirty="0">
                <a:latin typeface="Aptos Display" panose="020B0004020202020204" pitchFamily="34" charset="0"/>
              </a:rPr>
              <a:t> Data visualization and dashboard creation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2FC19-9D3E-C5CD-12CF-5A829BD62D32}"/>
              </a:ext>
            </a:extLst>
          </p:cNvPr>
          <p:cNvSpPr txBox="1"/>
          <p:nvPr/>
        </p:nvSpPr>
        <p:spPr>
          <a:xfrm>
            <a:off x="1335957" y="3571875"/>
            <a:ext cx="8655766" cy="1852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2400" dirty="0">
                <a:latin typeface="Aptos Display" panose="020B0004020202020204" pitchFamily="34" charset="0"/>
              </a:rPr>
              <a:t>Data Collection and Preparation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Sources:</a:t>
            </a:r>
            <a:r>
              <a:rPr lang="en-US" dirty="0">
                <a:latin typeface="Aptos Display" panose="020B0004020202020204" pitchFamily="34" charset="0"/>
              </a:rPr>
              <a:t> </a:t>
            </a:r>
            <a:r>
              <a:rPr lang="en-US" dirty="0" err="1">
                <a:latin typeface="Aptos Display" panose="020B0004020202020204" pitchFamily="34" charset="0"/>
              </a:rPr>
              <a:t>Github</a:t>
            </a:r>
            <a:r>
              <a:rPr lang="en-US" dirty="0">
                <a:latin typeface="Aptos Display" panose="020B0004020202020204" pitchFamily="34" charset="0"/>
              </a:rPr>
              <a:t> Repository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Cleaning:</a:t>
            </a:r>
            <a:r>
              <a:rPr lang="en-US" dirty="0">
                <a:latin typeface="Aptos Display" panose="020B0004020202020204" pitchFamily="34" charset="0"/>
              </a:rPr>
              <a:t> Handled missing values, structured data for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ptos Display" panose="020B0004020202020204" pitchFamily="34" charset="0"/>
              </a:rPr>
              <a:t>Feature Engineering:</a:t>
            </a:r>
            <a:r>
              <a:rPr lang="en-US" dirty="0">
                <a:latin typeface="Aptos Display" panose="020B0004020202020204" pitchFamily="34" charset="0"/>
              </a:rPr>
              <a:t> Created new metrics for engagement, conversion, and sentiment</a:t>
            </a:r>
          </a:p>
        </p:txBody>
      </p:sp>
    </p:spTree>
    <p:extLst>
      <p:ext uri="{BB962C8B-B14F-4D97-AF65-F5344CB8AC3E}">
        <p14:creationId xmlns:p14="http://schemas.microsoft.com/office/powerpoint/2010/main" val="422936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E6CE9D-B210-A7CA-9074-F864EE7C0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1CBD6E-7C04-6267-6D4A-45E177A9AF87}"/>
              </a:ext>
            </a:extLst>
          </p:cNvPr>
          <p:cNvSpPr txBox="1"/>
          <p:nvPr/>
        </p:nvSpPr>
        <p:spPr>
          <a:xfrm>
            <a:off x="1334729" y="132039"/>
            <a:ext cx="952254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2400" dirty="0">
                <a:latin typeface="Aptos Display" panose="020B0004020202020204" pitchFamily="34" charset="0"/>
              </a:rPr>
              <a:t>SQL Model Diagram</a:t>
            </a:r>
          </a:p>
          <a:p>
            <a:pPr algn="ctr">
              <a:buNone/>
            </a:pPr>
            <a:endParaRPr lang="en-IN" sz="2400" dirty="0">
              <a:latin typeface="Aptos Display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ptos Display" panose="020B0004020202020204" pitchFamily="34" charset="0"/>
              </a:rPr>
              <a:t>ER Diagram:</a:t>
            </a:r>
            <a:r>
              <a:rPr lang="en-IN" dirty="0">
                <a:latin typeface="Aptos Display" panose="020B0004020202020204" pitchFamily="34" charset="0"/>
              </a:rPr>
              <a:t> Shows tables, relationships, and key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ptos Display" panose="020B0004020202020204" pitchFamily="34" charset="0"/>
              </a:rPr>
              <a:t>SQL Workflow Flowchart:</a:t>
            </a:r>
            <a:r>
              <a:rPr lang="en-IN" dirty="0">
                <a:latin typeface="Aptos Display" panose="020B0004020202020204" pitchFamily="34" charset="0"/>
              </a:rPr>
              <a:t> Visualizes data flow from raw tables → cleaning → analysis → Power BI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ptos Display" panose="020B0004020202020204" pitchFamily="34" charset="0"/>
              </a:rPr>
              <a:t>Data Pipeline Overview:</a:t>
            </a:r>
            <a:r>
              <a:rPr lang="en-IN" dirty="0">
                <a:latin typeface="Aptos Display" panose="020B0004020202020204" pitchFamily="34" charset="0"/>
              </a:rPr>
              <a:t> SQL (data extraction) → Python (analysis) → Power BI (dashboard).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3E56F-2606-1FA3-6515-A9A0E9CE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91" y="2063042"/>
            <a:ext cx="10658166" cy="43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16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AE7A45-A356-CB9F-43A1-66CD8BA3D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76F651-1AE6-8726-B4FB-E9A2F099E6D8}"/>
              </a:ext>
            </a:extLst>
          </p:cNvPr>
          <p:cNvSpPr txBox="1"/>
          <p:nvPr/>
        </p:nvSpPr>
        <p:spPr>
          <a:xfrm>
            <a:off x="3748396" y="228517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Power BI 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8B1BE-9FF6-1981-4138-78451C964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10" y="898109"/>
            <a:ext cx="10225548" cy="573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6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DBBF04-D0CC-4F22-C499-CC0562953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98353-DCB4-B025-3E84-0ABAF752EE06}"/>
              </a:ext>
            </a:extLst>
          </p:cNvPr>
          <p:cNvSpPr txBox="1"/>
          <p:nvPr/>
        </p:nvSpPr>
        <p:spPr>
          <a:xfrm>
            <a:off x="4272271" y="196948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Power BI 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E81885-D4E5-E74A-DD2F-A73DB284E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6" y="914749"/>
            <a:ext cx="10156723" cy="56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0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B0305D-B510-B4E0-9511-6B4F050B7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2AEC2B-4F36-8A39-4D52-FA067BB7D647}"/>
              </a:ext>
            </a:extLst>
          </p:cNvPr>
          <p:cNvSpPr txBox="1"/>
          <p:nvPr/>
        </p:nvSpPr>
        <p:spPr>
          <a:xfrm>
            <a:off x="3757921" y="233159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Power BI 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F8810-AA1B-8E84-2EB1-6020267A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09" y="958600"/>
            <a:ext cx="9930581" cy="55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30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EE434F-D587-EA5A-C76F-E9691E88F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9A23DC-7117-B37C-6584-09D87DAF5558}"/>
              </a:ext>
            </a:extLst>
          </p:cNvPr>
          <p:cNvSpPr txBox="1"/>
          <p:nvPr/>
        </p:nvSpPr>
        <p:spPr>
          <a:xfrm>
            <a:off x="4015096" y="168373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Aptos Display" panose="020B0004020202020204" pitchFamily="34" charset="0"/>
              </a:rPr>
              <a:t>Power BI Dashboard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1C249-A5F5-F4DD-8FF3-0E554576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13" y="785355"/>
            <a:ext cx="10294374" cy="575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8071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205</TotalTime>
  <Words>604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Bahnschrift Light SemiCondensed</vt:lpstr>
      <vt:lpstr>Calibri</vt:lpstr>
      <vt:lpstr>Tenorite</vt:lpstr>
      <vt:lpstr>Monoline</vt:lpstr>
      <vt:lpstr>Marketing Analytics Project — ShopEasy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Khobragade</dc:creator>
  <cp:lastModifiedBy>Yash Khobragade</cp:lastModifiedBy>
  <cp:revision>1</cp:revision>
  <dcterms:created xsi:type="dcterms:W3CDTF">2025-03-22T08:49:58Z</dcterms:created>
  <dcterms:modified xsi:type="dcterms:W3CDTF">2025-03-22T12:15:09Z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