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sp>
        <p:nvSpPr>
          <p:cNvPr id="9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9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10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sp>
        <p:nvSpPr>
          <p:cNvPr id="10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10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11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1 master">
    <p:bg>
      <p:bgPr>
        <a:solidFill>
          <a:srgbClr val="000000"/>
        </a:solidFill>
      </p:bgPr>
    </p:bg>
    <p:spTree>
      <p:nvGrpSpPr>
        <p:cNvPr id="1" name=""/>
        <p:cNvGrpSpPr/>
        <p:nvPr/>
      </p:nvGrpSpPr>
      <p:grpSpPr>
        <a:xfrm>
          <a:off x="0" y="0"/>
          <a:ext cx="0" cy="0"/>
          <a:chOff x="0" y="0"/>
          <a:chExt cx="0" cy="0"/>
        </a:xfrm>
      </p:grpSpPr>
      <p:sp>
        <p:nvSpPr>
          <p:cNvPr id="11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11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12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2 master">
    <p:bg>
      <p:bgPr>
        <a:solidFill>
          <a:srgbClr val="000000"/>
        </a:solidFill>
      </p:bgPr>
    </p:bg>
    <p:spTree>
      <p:nvGrpSpPr>
        <p:cNvPr id="1" name=""/>
        <p:cNvGrpSpPr/>
        <p:nvPr/>
      </p:nvGrpSpPr>
      <p:grpSpPr>
        <a:xfrm>
          <a:off x="0" y="0"/>
          <a:ext cx="0" cy="0"/>
          <a:chOff x="0" y="0"/>
          <a:chExt cx="0" cy="0"/>
        </a:xfrm>
      </p:grpSpPr>
      <p:sp>
        <p:nvSpPr>
          <p:cNvPr id="12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12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13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3 master">
    <p:bg>
      <p:bgPr>
        <a:solidFill>
          <a:srgbClr val="000000"/>
        </a:solidFill>
      </p:bgPr>
    </p:bg>
    <p:spTree>
      <p:nvGrpSpPr>
        <p:cNvPr id="1" name=""/>
        <p:cNvGrpSpPr/>
        <p:nvPr/>
      </p:nvGrpSpPr>
      <p:grpSpPr>
        <a:xfrm>
          <a:off x="0" y="0"/>
          <a:ext cx="0" cy="0"/>
          <a:chOff x="0" y="0"/>
          <a:chExt cx="0" cy="0"/>
        </a:xfrm>
      </p:grpSpPr>
      <p:sp>
        <p:nvSpPr>
          <p:cNvPr id="13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13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14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2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2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3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3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4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4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5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5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6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6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7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7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8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sp>
        <p:nvSpPr>
          <p:cNvPr id="88" name="Shape 0"/>
          <p:cNvSpPr/>
          <p:nvPr/>
        </p:nvSpPr>
        <p:spPr>
          <a:xfrm>
            <a:off x="0" y="0"/>
            <a:ext cx="14630400" cy="8229600"/>
          </a:xfrm>
          <a:prstGeom prst="rect">
            <a:avLst/>
          </a:prstGeom>
          <a:solidFill>
            <a:srgbClr val="DDCFBB"/>
          </a:solidFill>
          <a:ln w="12700">
            <a:miter lim="400000"/>
          </a:ln>
        </p:spPr>
        <p:txBody>
          <a:bodyPr lIns="45719" rIns="45719"/>
          <a:lstStyle/>
          <a:p>
            <a:pPr/>
          </a:p>
        </p:txBody>
      </p:sp>
      <p:sp>
        <p:nvSpPr>
          <p:cNvPr id="89" name="Shape 1"/>
          <p:cNvSpPr/>
          <p:nvPr/>
        </p:nvSpPr>
        <p:spPr>
          <a:xfrm>
            <a:off x="0" y="0"/>
            <a:ext cx="14630400" cy="8229600"/>
          </a:xfrm>
          <a:prstGeom prst="rect">
            <a:avLst/>
          </a:prstGeom>
          <a:solidFill>
            <a:srgbClr val="F9F6F0"/>
          </a:solidFill>
          <a:ln w="12700">
            <a:miter lim="400000"/>
          </a:ln>
        </p:spPr>
        <p:txBody>
          <a:bodyPr lIns="45719" rIns="45719"/>
          <a:lstStyle/>
          <a:p>
            <a:pPr/>
          </a:p>
        </p:txBody>
      </p:sp>
      <p:pic>
        <p:nvPicPr>
          <p:cNvPr id="90"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20" y="110489"/>
            <a:ext cx="13167361"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20" y="1920239"/>
            <a:ext cx="13167361"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5"/>
            <a:ext cx="3413761" cy="438150"/>
          </a:xfrm>
          <a:prstGeom prst="rect">
            <a:avLst/>
          </a:prstGeom>
          <a:ln w="12700">
            <a:miter lim="400000"/>
          </a:ln>
        </p:spPr>
        <p:txBody>
          <a:bodyPr wrap="none" lIns="45719" rIns="45719" anchor="ctr">
            <a:spAutoFit/>
          </a:bodyPr>
          <a:lstStyle>
            <a:lvl1pPr algn="r">
              <a:defRPr sz="1200">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 Id="rId3" Type="http://schemas.openxmlformats.org/officeDocument/2006/relationships/image" Target="../media/image1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51" name="Text 0"/>
          <p:cNvSpPr txBox="1"/>
          <p:nvPr/>
        </p:nvSpPr>
        <p:spPr>
          <a:xfrm>
            <a:off x="6280189" y="3408877"/>
            <a:ext cx="4701928"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Car Rental System</a:t>
            </a:r>
          </a:p>
        </p:txBody>
      </p:sp>
      <p:sp>
        <p:nvSpPr>
          <p:cNvPr id="152" name="Text 1"/>
          <p:cNvSpPr txBox="1"/>
          <p:nvPr/>
        </p:nvSpPr>
        <p:spPr>
          <a:xfrm>
            <a:off x="6280189" y="4457818"/>
            <a:ext cx="360941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Presented By: Yash, Yarima, Farhana</a:t>
            </a:r>
          </a:p>
        </p:txBody>
      </p:sp>
      <p:sp>
        <p:nvSpPr>
          <p:cNvPr id="153" name="Rectangle"/>
          <p:cNvSpPr/>
          <p:nvPr/>
        </p:nvSpPr>
        <p:spPr>
          <a:xfrm>
            <a:off x="12735123" y="7645192"/>
            <a:ext cx="1813472"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ext 0"/>
          <p:cNvSpPr txBox="1"/>
          <p:nvPr/>
        </p:nvSpPr>
        <p:spPr>
          <a:xfrm>
            <a:off x="6568408" y="677941"/>
            <a:ext cx="1493466"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5500"/>
              </a:lnSpc>
              <a:defRPr sz="4400">
                <a:solidFill>
                  <a:srgbClr val="484237"/>
                </a:solidFill>
                <a:latin typeface="Gelasio Semi Bold"/>
                <a:ea typeface="Gelasio Semi Bold"/>
                <a:cs typeface="Gelasio Semi Bold"/>
                <a:sym typeface="Gelasio Semi Bold"/>
              </a:defRPr>
            </a:lvl1pPr>
          </a:lstStyle>
          <a:p>
            <a:pPr/>
            <a:r>
              <a:t>Views</a:t>
            </a:r>
          </a:p>
        </p:txBody>
      </p:sp>
      <p:pic>
        <p:nvPicPr>
          <p:cNvPr id="254" name="Image 0" descr="Image 0"/>
          <p:cNvPicPr>
            <a:picLocks noChangeAspect="1"/>
          </p:cNvPicPr>
          <p:nvPr/>
        </p:nvPicPr>
        <p:blipFill>
          <a:blip r:embed="rId2">
            <a:extLst/>
          </a:blip>
          <a:stretch>
            <a:fillRect/>
          </a:stretch>
        </p:blipFill>
        <p:spPr>
          <a:xfrm>
            <a:off x="793790" y="1982033"/>
            <a:ext cx="6244710" cy="2996566"/>
          </a:xfrm>
          <a:prstGeom prst="rect">
            <a:avLst/>
          </a:prstGeom>
          <a:ln w="12700">
            <a:miter lim="400000"/>
          </a:ln>
        </p:spPr>
      </p:pic>
      <p:sp>
        <p:nvSpPr>
          <p:cNvPr id="255" name="Text 1"/>
          <p:cNvSpPr txBox="1"/>
          <p:nvPr/>
        </p:nvSpPr>
        <p:spPr>
          <a:xfrm>
            <a:off x="2848193" y="5233749"/>
            <a:ext cx="2135784" cy="4112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300"/>
              </a:lnSpc>
              <a:defRPr sz="2600">
                <a:solidFill>
                  <a:srgbClr val="484237"/>
                </a:solidFill>
                <a:latin typeface="Gelasio Semi Bold"/>
                <a:ea typeface="Gelasio Semi Bold"/>
                <a:cs typeface="Gelasio Semi Bold"/>
                <a:sym typeface="Gelasio Semi Bold"/>
              </a:defRPr>
            </a:lvl1pPr>
          </a:lstStyle>
          <a:p>
            <a:pPr/>
            <a:r>
              <a:t>Available Cars</a:t>
            </a:r>
          </a:p>
        </p:txBody>
      </p:sp>
      <p:pic>
        <p:nvPicPr>
          <p:cNvPr id="256" name="Image 1" descr="Image 1"/>
          <p:cNvPicPr>
            <a:picLocks noChangeAspect="1"/>
          </p:cNvPicPr>
          <p:nvPr/>
        </p:nvPicPr>
        <p:blipFill>
          <a:blip r:embed="rId3">
            <a:extLst/>
          </a:blip>
          <a:stretch>
            <a:fillRect/>
          </a:stretch>
        </p:blipFill>
        <p:spPr>
          <a:xfrm>
            <a:off x="7599520" y="1982033"/>
            <a:ext cx="6244710" cy="4095394"/>
          </a:xfrm>
          <a:prstGeom prst="rect">
            <a:avLst/>
          </a:prstGeom>
          <a:ln w="12700">
            <a:miter lim="400000"/>
          </a:ln>
        </p:spPr>
      </p:pic>
      <p:sp>
        <p:nvSpPr>
          <p:cNvPr id="257" name="Text 3"/>
          <p:cNvSpPr txBox="1"/>
          <p:nvPr/>
        </p:nvSpPr>
        <p:spPr>
          <a:xfrm>
            <a:off x="9843773" y="6332577"/>
            <a:ext cx="1756086" cy="4112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300"/>
              </a:lnSpc>
              <a:defRPr sz="2600">
                <a:solidFill>
                  <a:srgbClr val="484237"/>
                </a:solidFill>
                <a:latin typeface="Gelasio Semi Bold"/>
                <a:ea typeface="Gelasio Semi Bold"/>
                <a:cs typeface="Gelasio Semi Bold"/>
                <a:sym typeface="Gelasio Semi Bold"/>
              </a:defRPr>
            </a:lvl1pPr>
          </a:lstStyle>
          <a:p>
            <a:pPr/>
            <a:r>
              <a:t>Car Rentals</a:t>
            </a:r>
          </a:p>
        </p:txBody>
      </p:sp>
      <p:sp>
        <p:nvSpPr>
          <p:cNvPr id="258"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ext 0"/>
          <p:cNvSpPr txBox="1"/>
          <p:nvPr/>
        </p:nvSpPr>
        <p:spPr>
          <a:xfrm>
            <a:off x="640198" y="502919"/>
            <a:ext cx="2638699" cy="5623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500"/>
              </a:lnSpc>
              <a:defRPr sz="3600">
                <a:solidFill>
                  <a:srgbClr val="484237"/>
                </a:solidFill>
                <a:latin typeface="Gelasio Semi Bold"/>
                <a:ea typeface="Gelasio Semi Bold"/>
                <a:cs typeface="Gelasio Semi Bold"/>
                <a:sym typeface="Gelasio Semi Bold"/>
              </a:defRPr>
            </a:lvl1pPr>
          </a:lstStyle>
          <a:p>
            <a:pPr/>
            <a:r>
              <a:t>SQL Queries</a:t>
            </a:r>
          </a:p>
        </p:txBody>
      </p:sp>
      <p:pic>
        <p:nvPicPr>
          <p:cNvPr id="261" name="Image 0" descr="Image 0"/>
          <p:cNvPicPr>
            <a:picLocks noChangeAspect="1"/>
          </p:cNvPicPr>
          <p:nvPr/>
        </p:nvPicPr>
        <p:blipFill>
          <a:blip r:embed="rId2">
            <a:extLst/>
          </a:blip>
          <a:stretch>
            <a:fillRect/>
          </a:stretch>
        </p:blipFill>
        <p:spPr>
          <a:xfrm>
            <a:off x="640199" y="1554599"/>
            <a:ext cx="5348169" cy="5797511"/>
          </a:xfrm>
          <a:prstGeom prst="rect">
            <a:avLst/>
          </a:prstGeom>
          <a:ln w="12700">
            <a:miter lim="400000"/>
          </a:ln>
        </p:spPr>
      </p:pic>
      <p:pic>
        <p:nvPicPr>
          <p:cNvPr id="262" name="Image 1" descr="Image 1"/>
          <p:cNvPicPr>
            <a:picLocks noChangeAspect="1"/>
          </p:cNvPicPr>
          <p:nvPr/>
        </p:nvPicPr>
        <p:blipFill>
          <a:blip r:embed="rId3">
            <a:extLst/>
          </a:blip>
          <a:stretch>
            <a:fillRect/>
          </a:stretch>
        </p:blipFill>
        <p:spPr>
          <a:xfrm>
            <a:off x="6442233" y="1554599"/>
            <a:ext cx="4594147" cy="5967651"/>
          </a:xfrm>
          <a:prstGeom prst="rect">
            <a:avLst/>
          </a:prstGeom>
          <a:ln w="12700">
            <a:miter lim="400000"/>
          </a:ln>
        </p:spPr>
      </p:pic>
      <p:sp>
        <p:nvSpPr>
          <p:cNvPr id="263"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266" name="Text 0"/>
          <p:cNvSpPr txBox="1"/>
          <p:nvPr/>
        </p:nvSpPr>
        <p:spPr>
          <a:xfrm>
            <a:off x="793790" y="1594365"/>
            <a:ext cx="2777233"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Conclusion</a:t>
            </a:r>
          </a:p>
        </p:txBody>
      </p:sp>
      <p:sp>
        <p:nvSpPr>
          <p:cNvPr id="267" name="Text 1"/>
          <p:cNvSpPr txBox="1"/>
          <p:nvPr/>
        </p:nvSpPr>
        <p:spPr>
          <a:xfrm>
            <a:off x="793790" y="2643307"/>
            <a:ext cx="7556421" cy="35345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In conclusion, this Car Rental Management System effectively demonstrates a robust and normalized relational database design that ensures data integrity and efficient management of various components including cars, models, customers, rentals, driving licenses, and maintenance records. Implemented using MySQL, the system supports a wide range of SQL operations including complex joins, nested queries, views, and aggregations—providing a solid backend foundation for analytical reporting and real-time data access. With a scalable structure and practical sample data, it showcases how database-driven applications can streamline operations and enhance decision-making in real-world rental businesses.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ext 0"/>
          <p:cNvSpPr txBox="1"/>
          <p:nvPr/>
        </p:nvSpPr>
        <p:spPr>
          <a:xfrm>
            <a:off x="793790" y="3760351"/>
            <a:ext cx="2809429"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Thank You.</a:t>
            </a:r>
          </a:p>
        </p:txBody>
      </p:sp>
      <p:sp>
        <p:nvSpPr>
          <p:cNvPr id="270"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xt 0"/>
          <p:cNvSpPr txBox="1"/>
          <p:nvPr/>
        </p:nvSpPr>
        <p:spPr>
          <a:xfrm>
            <a:off x="793790" y="2081926"/>
            <a:ext cx="4889377"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Project Background</a:t>
            </a:r>
          </a:p>
        </p:txBody>
      </p:sp>
      <p:sp>
        <p:nvSpPr>
          <p:cNvPr id="156" name="Text 1"/>
          <p:cNvSpPr txBox="1"/>
          <p:nvPr/>
        </p:nvSpPr>
        <p:spPr>
          <a:xfrm>
            <a:off x="793790" y="3244333"/>
            <a:ext cx="13042821" cy="2823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746558"/>
                </a:solidFill>
                <a:latin typeface="Gelasio"/>
                <a:ea typeface="Gelasio"/>
                <a:cs typeface="Gelasio"/>
                <a:sym typeface="Gelasio"/>
              </a:defRPr>
            </a:pPr>
            <a:r>
              <a:t>In recent years, the transportation industry has seen a significant shift towards shared mobility services, with car rental businesses playing a vital role in offering flexible and cost-effective transportation options. Traditionally, car rental operations have relied on manual systems for managing vehicles, customer records, rentals, and maintenance schedules. These outdated methods are often error-prone, time-consuming, and lack real-time insights into vehicle availability and customer transactions.</a:t>
            </a:r>
          </a:p>
          <a:p>
            <a:pPr>
              <a:lnSpc>
                <a:spcPts val="2800"/>
              </a:lnSpc>
              <a:defRPr sz="1700">
                <a:solidFill>
                  <a:srgbClr val="746558"/>
                </a:solidFill>
                <a:latin typeface="Gelasio"/>
                <a:ea typeface="Gelasio"/>
                <a:cs typeface="Gelasio"/>
                <a:sym typeface="Gelasio"/>
              </a:defRPr>
            </a:pPr>
            <a:r>
              <a:t>As the demand for rental services grows, especially in urban and tourist areas, there is an increasing need for a robust and efficient digital platform to streamline rental operations. This system should ensure data integrity, maintain service records, and provide a smooth rental experience for both the customers and the staff. The solution should also be scalable, secure, and capable of handling complex relationships between different entities such as cars, customers, rentals, and maintenance.</a:t>
            </a:r>
          </a:p>
        </p:txBody>
      </p:sp>
      <p:sp>
        <p:nvSpPr>
          <p:cNvPr id="157"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 0"/>
          <p:cNvSpPr txBox="1"/>
          <p:nvPr/>
        </p:nvSpPr>
        <p:spPr>
          <a:xfrm>
            <a:off x="6444269" y="358496"/>
            <a:ext cx="1741742" cy="3981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200"/>
              </a:lnSpc>
              <a:defRPr sz="2500">
                <a:solidFill>
                  <a:srgbClr val="484237"/>
                </a:solidFill>
                <a:latin typeface="Gelasio Semi Bold"/>
                <a:ea typeface="Gelasio Semi Bold"/>
                <a:cs typeface="Gelasio Semi Bold"/>
                <a:sym typeface="Gelasio Semi Bold"/>
              </a:defRPr>
            </a:lvl1pPr>
          </a:lstStyle>
          <a:p>
            <a:pPr/>
            <a:r>
              <a:t>ER Diagram</a:t>
            </a:r>
          </a:p>
        </p:txBody>
      </p:sp>
      <p:pic>
        <p:nvPicPr>
          <p:cNvPr id="160" name="Image 0" descr="Image 0"/>
          <p:cNvPicPr>
            <a:picLocks noChangeAspect="1"/>
          </p:cNvPicPr>
          <p:nvPr/>
        </p:nvPicPr>
        <p:blipFill>
          <a:blip r:embed="rId2">
            <a:extLst/>
          </a:blip>
          <a:stretch>
            <a:fillRect/>
          </a:stretch>
        </p:blipFill>
        <p:spPr>
          <a:xfrm>
            <a:off x="2262664" y="1026675"/>
            <a:ext cx="10104953" cy="6250306"/>
          </a:xfrm>
          <a:prstGeom prst="rect">
            <a:avLst/>
          </a:prstGeom>
          <a:ln w="12700">
            <a:miter lim="400000"/>
          </a:ln>
        </p:spPr>
      </p:pic>
      <p:sp>
        <p:nvSpPr>
          <p:cNvPr id="161"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ext 0"/>
          <p:cNvSpPr txBox="1"/>
          <p:nvPr/>
        </p:nvSpPr>
        <p:spPr>
          <a:xfrm>
            <a:off x="3414006" y="481132"/>
            <a:ext cx="7802389" cy="5361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300"/>
              </a:lnSpc>
              <a:defRPr b="1" sz="3400">
                <a:solidFill>
                  <a:srgbClr val="484237"/>
                </a:solidFill>
                <a:latin typeface="Gelasio Semi Bold"/>
                <a:ea typeface="Gelasio Semi Bold"/>
                <a:cs typeface="Gelasio Semi Bold"/>
                <a:sym typeface="Gelasio Semi Bold"/>
              </a:defRPr>
            </a:lvl1pPr>
          </a:lstStyle>
          <a:p>
            <a:pPr/>
            <a:r>
              <a:t>Conversion of ER diagram into Tables</a:t>
            </a:r>
          </a:p>
        </p:txBody>
      </p:sp>
      <p:pic>
        <p:nvPicPr>
          <p:cNvPr id="164" name="Image 0" descr="Image 0"/>
          <p:cNvPicPr>
            <a:picLocks noChangeAspect="1"/>
          </p:cNvPicPr>
          <p:nvPr/>
        </p:nvPicPr>
        <p:blipFill>
          <a:blip r:embed="rId2">
            <a:extLst/>
          </a:blip>
          <a:stretch>
            <a:fillRect/>
          </a:stretch>
        </p:blipFill>
        <p:spPr>
          <a:xfrm>
            <a:off x="3987284" y="1377314"/>
            <a:ext cx="6655832" cy="5239108"/>
          </a:xfrm>
          <a:prstGeom prst="rect">
            <a:avLst/>
          </a:prstGeom>
          <a:ln w="12700">
            <a:miter lim="400000"/>
          </a:ln>
        </p:spPr>
      </p:pic>
      <p:sp>
        <p:nvSpPr>
          <p:cNvPr id="165"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 0"/>
          <p:cNvSpPr txBox="1"/>
          <p:nvPr/>
        </p:nvSpPr>
        <p:spPr>
          <a:xfrm>
            <a:off x="589478" y="463986"/>
            <a:ext cx="3895515" cy="51294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100"/>
              </a:lnSpc>
              <a:defRPr sz="3300">
                <a:solidFill>
                  <a:srgbClr val="484237"/>
                </a:solidFill>
                <a:latin typeface="Gelasio Semi Bold"/>
                <a:ea typeface="Gelasio Semi Bold"/>
                <a:cs typeface="Gelasio Semi Bold"/>
                <a:sym typeface="Gelasio Semi Bold"/>
              </a:defRPr>
            </a:lvl1pPr>
          </a:lstStyle>
          <a:p>
            <a:pPr/>
            <a:r>
              <a:t>Description of Tables</a:t>
            </a:r>
          </a:p>
        </p:txBody>
      </p:sp>
      <p:pic>
        <p:nvPicPr>
          <p:cNvPr id="168" name="Image 0" descr="Image 0"/>
          <p:cNvPicPr>
            <a:picLocks noChangeAspect="1"/>
          </p:cNvPicPr>
          <p:nvPr/>
        </p:nvPicPr>
        <p:blipFill>
          <a:blip r:embed="rId2">
            <a:extLst/>
          </a:blip>
          <a:stretch>
            <a:fillRect/>
          </a:stretch>
        </p:blipFill>
        <p:spPr>
          <a:xfrm>
            <a:off x="589478" y="1243012"/>
            <a:ext cx="842130" cy="1010605"/>
          </a:xfrm>
          <a:prstGeom prst="rect">
            <a:avLst/>
          </a:prstGeom>
          <a:ln w="12700">
            <a:miter lim="400000"/>
          </a:ln>
        </p:spPr>
      </p:pic>
      <p:sp>
        <p:nvSpPr>
          <p:cNvPr id="169" name="Text 1"/>
          <p:cNvSpPr txBox="1"/>
          <p:nvPr/>
        </p:nvSpPr>
        <p:spPr>
          <a:xfrm>
            <a:off x="1684258" y="1411366"/>
            <a:ext cx="667743"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746558"/>
                </a:solidFill>
                <a:latin typeface="Gelasio Semi Bold"/>
                <a:ea typeface="Gelasio Semi Bold"/>
                <a:cs typeface="Gelasio Semi Bold"/>
                <a:sym typeface="Gelasio Semi Bold"/>
              </a:defRPr>
            </a:lvl1pPr>
          </a:lstStyle>
          <a:p>
            <a:pPr/>
            <a:r>
              <a:t>Models</a:t>
            </a:r>
          </a:p>
        </p:txBody>
      </p:sp>
      <p:sp>
        <p:nvSpPr>
          <p:cNvPr id="170" name="Text 2"/>
          <p:cNvSpPr txBox="1"/>
          <p:nvPr/>
        </p:nvSpPr>
        <p:spPr>
          <a:xfrm>
            <a:off x="1684258" y="1775460"/>
            <a:ext cx="6914574"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Stores general information about car models, including Make, VehicleType, and VehicleRange.</a:t>
            </a:r>
          </a:p>
        </p:txBody>
      </p:sp>
      <p:pic>
        <p:nvPicPr>
          <p:cNvPr id="171" name="Image 1" descr="Image 1"/>
          <p:cNvPicPr>
            <a:picLocks noChangeAspect="1"/>
          </p:cNvPicPr>
          <p:nvPr/>
        </p:nvPicPr>
        <p:blipFill>
          <a:blip r:embed="rId3">
            <a:extLst/>
          </a:blip>
          <a:stretch>
            <a:fillRect/>
          </a:stretch>
        </p:blipFill>
        <p:spPr>
          <a:xfrm>
            <a:off x="589478" y="2253614"/>
            <a:ext cx="842130" cy="1010605"/>
          </a:xfrm>
          <a:prstGeom prst="rect">
            <a:avLst/>
          </a:prstGeom>
          <a:ln w="12700">
            <a:miter lim="400000"/>
          </a:ln>
        </p:spPr>
      </p:pic>
      <p:sp>
        <p:nvSpPr>
          <p:cNvPr id="172" name="Text 3"/>
          <p:cNvSpPr txBox="1"/>
          <p:nvPr/>
        </p:nvSpPr>
        <p:spPr>
          <a:xfrm>
            <a:off x="1684258" y="2421969"/>
            <a:ext cx="441722"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746558"/>
                </a:solidFill>
                <a:latin typeface="Gelasio Semi Bold"/>
                <a:ea typeface="Gelasio Semi Bold"/>
                <a:cs typeface="Gelasio Semi Bold"/>
                <a:sym typeface="Gelasio Semi Bold"/>
              </a:defRPr>
            </a:lvl1pPr>
          </a:lstStyle>
          <a:p>
            <a:pPr/>
            <a:r>
              <a:t>Cars</a:t>
            </a:r>
          </a:p>
        </p:txBody>
      </p:sp>
      <p:sp>
        <p:nvSpPr>
          <p:cNvPr id="173" name="Text 4"/>
          <p:cNvSpPr txBox="1"/>
          <p:nvPr/>
        </p:nvSpPr>
        <p:spPr>
          <a:xfrm>
            <a:off x="1684258" y="2786061"/>
            <a:ext cx="8299866" cy="2513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Contains individual car details available for rent, such as CarRegNo, Model, ManufacturingYear, and RentPerDay.</a:t>
            </a:r>
          </a:p>
        </p:txBody>
      </p:sp>
      <p:pic>
        <p:nvPicPr>
          <p:cNvPr id="174" name="Image 2" descr="Image 2"/>
          <p:cNvPicPr>
            <a:picLocks noChangeAspect="1"/>
          </p:cNvPicPr>
          <p:nvPr/>
        </p:nvPicPr>
        <p:blipFill>
          <a:blip r:embed="rId4">
            <a:extLst/>
          </a:blip>
          <a:stretch>
            <a:fillRect/>
          </a:stretch>
        </p:blipFill>
        <p:spPr>
          <a:xfrm>
            <a:off x="589478" y="3264217"/>
            <a:ext cx="842130" cy="1010604"/>
          </a:xfrm>
          <a:prstGeom prst="rect">
            <a:avLst/>
          </a:prstGeom>
          <a:ln w="12700">
            <a:miter lim="400000"/>
          </a:ln>
        </p:spPr>
      </p:pic>
      <p:sp>
        <p:nvSpPr>
          <p:cNvPr id="175" name="Text 5"/>
          <p:cNvSpPr txBox="1"/>
          <p:nvPr/>
        </p:nvSpPr>
        <p:spPr>
          <a:xfrm>
            <a:off x="1684258" y="3432571"/>
            <a:ext cx="995065"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746558"/>
                </a:solidFill>
                <a:latin typeface="Gelasio Semi Bold"/>
                <a:ea typeface="Gelasio Semi Bold"/>
                <a:cs typeface="Gelasio Semi Bold"/>
                <a:sym typeface="Gelasio Semi Bold"/>
              </a:defRPr>
            </a:lvl1pPr>
          </a:lstStyle>
          <a:p>
            <a:pPr/>
            <a:r>
              <a:t>Customers</a:t>
            </a:r>
          </a:p>
        </p:txBody>
      </p:sp>
      <p:sp>
        <p:nvSpPr>
          <p:cNvPr id="176" name="Text 6"/>
          <p:cNvSpPr txBox="1"/>
          <p:nvPr/>
        </p:nvSpPr>
        <p:spPr>
          <a:xfrm>
            <a:off x="1684258" y="3796665"/>
            <a:ext cx="7455260"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Stores customer personal information, including SSN, Name, Gender, Age, MobileNumber, and Email.</a:t>
            </a:r>
          </a:p>
        </p:txBody>
      </p:sp>
      <p:pic>
        <p:nvPicPr>
          <p:cNvPr id="177" name="Image 3" descr="Image 3"/>
          <p:cNvPicPr>
            <a:picLocks noChangeAspect="1"/>
          </p:cNvPicPr>
          <p:nvPr/>
        </p:nvPicPr>
        <p:blipFill>
          <a:blip r:embed="rId5">
            <a:extLst/>
          </a:blip>
          <a:stretch>
            <a:fillRect/>
          </a:stretch>
        </p:blipFill>
        <p:spPr>
          <a:xfrm>
            <a:off x="589478" y="4274820"/>
            <a:ext cx="842130" cy="1010604"/>
          </a:xfrm>
          <a:prstGeom prst="rect">
            <a:avLst/>
          </a:prstGeom>
          <a:ln w="12700">
            <a:miter lim="400000"/>
          </a:ln>
        </p:spPr>
      </p:pic>
      <p:sp>
        <p:nvSpPr>
          <p:cNvPr id="178" name="Text 7"/>
          <p:cNvSpPr txBox="1"/>
          <p:nvPr/>
        </p:nvSpPr>
        <p:spPr>
          <a:xfrm>
            <a:off x="1684258" y="4443174"/>
            <a:ext cx="1582440"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b="1" sz="1600">
                <a:solidFill>
                  <a:srgbClr val="746558"/>
                </a:solidFill>
                <a:latin typeface="Gelasio Semi Bold"/>
                <a:ea typeface="Gelasio Semi Bold"/>
                <a:cs typeface="Gelasio Semi Bold"/>
                <a:sym typeface="Gelasio Semi Bold"/>
              </a:defRPr>
            </a:lvl1pPr>
          </a:lstStyle>
          <a:p>
            <a:pPr/>
            <a:r>
              <a:t>DrivingLicenses</a:t>
            </a:r>
          </a:p>
        </p:txBody>
      </p:sp>
      <p:sp>
        <p:nvSpPr>
          <p:cNvPr id="179" name="Text 8"/>
          <p:cNvSpPr txBox="1"/>
          <p:nvPr/>
        </p:nvSpPr>
        <p:spPr>
          <a:xfrm>
            <a:off x="1684258" y="4807267"/>
            <a:ext cx="3784123" cy="2513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Stores driving license numbers linked to customers.</a:t>
            </a:r>
          </a:p>
        </p:txBody>
      </p:sp>
      <p:pic>
        <p:nvPicPr>
          <p:cNvPr id="180" name="Image 4" descr="Image 4"/>
          <p:cNvPicPr>
            <a:picLocks noChangeAspect="1"/>
          </p:cNvPicPr>
          <p:nvPr/>
        </p:nvPicPr>
        <p:blipFill>
          <a:blip r:embed="rId6">
            <a:extLst/>
          </a:blip>
          <a:stretch>
            <a:fillRect/>
          </a:stretch>
        </p:blipFill>
        <p:spPr>
          <a:xfrm>
            <a:off x="589478" y="5285423"/>
            <a:ext cx="842130" cy="1010604"/>
          </a:xfrm>
          <a:prstGeom prst="rect">
            <a:avLst/>
          </a:prstGeom>
          <a:ln w="12700">
            <a:miter lim="400000"/>
          </a:ln>
        </p:spPr>
      </p:pic>
      <p:sp>
        <p:nvSpPr>
          <p:cNvPr id="181" name="Text 9"/>
          <p:cNvSpPr txBox="1"/>
          <p:nvPr/>
        </p:nvSpPr>
        <p:spPr>
          <a:xfrm>
            <a:off x="1684258" y="5453777"/>
            <a:ext cx="701676"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746558"/>
                </a:solidFill>
                <a:latin typeface="Gelasio Semi Bold"/>
                <a:ea typeface="Gelasio Semi Bold"/>
                <a:cs typeface="Gelasio Semi Bold"/>
                <a:sym typeface="Gelasio Semi Bold"/>
              </a:defRPr>
            </a:lvl1pPr>
          </a:lstStyle>
          <a:p>
            <a:pPr/>
            <a:r>
              <a:t>Rentals</a:t>
            </a:r>
          </a:p>
        </p:txBody>
      </p:sp>
      <p:sp>
        <p:nvSpPr>
          <p:cNvPr id="182" name="Text 10"/>
          <p:cNvSpPr txBox="1"/>
          <p:nvPr/>
        </p:nvSpPr>
        <p:spPr>
          <a:xfrm>
            <a:off x="1684258" y="5817870"/>
            <a:ext cx="4564559"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Captures rental transaction data between cars and customers.</a:t>
            </a:r>
          </a:p>
        </p:txBody>
      </p:sp>
      <p:pic>
        <p:nvPicPr>
          <p:cNvPr id="183" name="Image 5" descr="Image 5"/>
          <p:cNvPicPr>
            <a:picLocks noChangeAspect="1"/>
          </p:cNvPicPr>
          <p:nvPr/>
        </p:nvPicPr>
        <p:blipFill>
          <a:blip r:embed="rId7">
            <a:extLst/>
          </a:blip>
          <a:stretch>
            <a:fillRect/>
          </a:stretch>
        </p:blipFill>
        <p:spPr>
          <a:xfrm>
            <a:off x="589478" y="6296025"/>
            <a:ext cx="842130" cy="1010604"/>
          </a:xfrm>
          <a:prstGeom prst="rect">
            <a:avLst/>
          </a:prstGeom>
          <a:ln w="12700">
            <a:miter lim="400000"/>
          </a:ln>
        </p:spPr>
      </p:pic>
      <p:sp>
        <p:nvSpPr>
          <p:cNvPr id="184" name="Text 11"/>
          <p:cNvSpPr txBox="1"/>
          <p:nvPr/>
        </p:nvSpPr>
        <p:spPr>
          <a:xfrm>
            <a:off x="1684258" y="6464379"/>
            <a:ext cx="1932881"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746558"/>
                </a:solidFill>
                <a:latin typeface="Gelasio Semi Bold"/>
                <a:ea typeface="Gelasio Semi Bold"/>
                <a:cs typeface="Gelasio Semi Bold"/>
                <a:sym typeface="Gelasio Semi Bold"/>
              </a:defRPr>
            </a:lvl1pPr>
          </a:lstStyle>
          <a:p>
            <a:pPr/>
            <a:r>
              <a:t>MaintenanceRecords</a:t>
            </a:r>
          </a:p>
        </p:txBody>
      </p:sp>
      <p:sp>
        <p:nvSpPr>
          <p:cNvPr id="185" name="Text 12"/>
          <p:cNvSpPr txBox="1"/>
          <p:nvPr/>
        </p:nvSpPr>
        <p:spPr>
          <a:xfrm>
            <a:off x="1684258" y="6828473"/>
            <a:ext cx="3236988"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746558"/>
                </a:solidFill>
                <a:latin typeface="Gelasio"/>
                <a:ea typeface="Gelasio"/>
                <a:cs typeface="Gelasio"/>
                <a:sym typeface="Gelasio"/>
              </a:defRPr>
            </a:lvl1pPr>
          </a:lstStyle>
          <a:p>
            <a:pPr/>
            <a:r>
              <a:t>Tracks maintenance performed on each car.</a:t>
            </a:r>
          </a:p>
        </p:txBody>
      </p:sp>
      <p:sp>
        <p:nvSpPr>
          <p:cNvPr id="186"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ext 0"/>
          <p:cNvSpPr txBox="1"/>
          <p:nvPr/>
        </p:nvSpPr>
        <p:spPr>
          <a:xfrm>
            <a:off x="790218" y="623173"/>
            <a:ext cx="5726485"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Normalization to BCNF</a:t>
            </a:r>
          </a:p>
        </p:txBody>
      </p:sp>
      <p:sp>
        <p:nvSpPr>
          <p:cNvPr id="189" name="Shape 1"/>
          <p:cNvSpPr/>
          <p:nvPr/>
        </p:nvSpPr>
        <p:spPr>
          <a:xfrm>
            <a:off x="790217" y="1780221"/>
            <a:ext cx="2174916" cy="1661756"/>
          </a:xfrm>
          <a:prstGeom prst="roundRect">
            <a:avLst>
              <a:gd name="adj" fmla="val 2038"/>
            </a:avLst>
          </a:prstGeom>
          <a:solidFill>
            <a:srgbClr val="EEE8DD"/>
          </a:solidFill>
          <a:ln w="12700">
            <a:miter lim="400000"/>
          </a:ln>
        </p:spPr>
        <p:txBody>
          <a:bodyPr lIns="45719" rIns="45719"/>
          <a:lstStyle/>
          <a:p>
            <a:pPr/>
          </a:p>
        </p:txBody>
      </p:sp>
      <p:sp>
        <p:nvSpPr>
          <p:cNvPr id="190" name="Text 2"/>
          <p:cNvSpPr txBox="1"/>
          <p:nvPr/>
        </p:nvSpPr>
        <p:spPr>
          <a:xfrm>
            <a:off x="1782976" y="2412682"/>
            <a:ext cx="189279" cy="4794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000"/>
              </a:lnSpc>
              <a:defRPr sz="2500">
                <a:solidFill>
                  <a:srgbClr val="746558"/>
                </a:solidFill>
                <a:latin typeface="Gelasio Semi Bold"/>
                <a:ea typeface="Gelasio Semi Bold"/>
                <a:cs typeface="Gelasio Semi Bold"/>
                <a:sym typeface="Gelasio Semi Bold"/>
              </a:defRPr>
            </a:lvl1pPr>
          </a:lstStyle>
          <a:p>
            <a:pPr/>
            <a:r>
              <a:t>1</a:t>
            </a:r>
          </a:p>
        </p:txBody>
      </p:sp>
      <p:sp>
        <p:nvSpPr>
          <p:cNvPr id="191" name="Text 3"/>
          <p:cNvSpPr txBox="1"/>
          <p:nvPr/>
        </p:nvSpPr>
        <p:spPr>
          <a:xfrm>
            <a:off x="3190875" y="2005964"/>
            <a:ext cx="1409973"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746558"/>
                </a:solidFill>
                <a:latin typeface="Gelasio Semi Bold"/>
                <a:ea typeface="Gelasio Semi Bold"/>
                <a:cs typeface="Gelasio Semi Bold"/>
                <a:sym typeface="Gelasio Semi Bold"/>
              </a:defRPr>
            </a:lvl1pPr>
          </a:lstStyle>
          <a:p>
            <a:pPr/>
            <a:r>
              <a:t>1NF &amp; 2NF</a:t>
            </a:r>
          </a:p>
        </p:txBody>
      </p:sp>
      <p:sp>
        <p:nvSpPr>
          <p:cNvPr id="192" name="Text 4"/>
          <p:cNvSpPr txBox="1"/>
          <p:nvPr/>
        </p:nvSpPr>
        <p:spPr>
          <a:xfrm>
            <a:off x="3190874" y="2494002"/>
            <a:ext cx="10423567"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Remove attributes that depend on part of a composite key, but only single-attribute primary keys exist. Therefore, no changes required.</a:t>
            </a:r>
          </a:p>
        </p:txBody>
      </p:sp>
      <p:sp>
        <p:nvSpPr>
          <p:cNvPr id="193" name="Shape 5"/>
          <p:cNvSpPr/>
          <p:nvPr/>
        </p:nvSpPr>
        <p:spPr>
          <a:xfrm>
            <a:off x="3078003" y="3426738"/>
            <a:ext cx="10649309" cy="15241"/>
          </a:xfrm>
          <a:prstGeom prst="roundRect">
            <a:avLst>
              <a:gd name="adj" fmla="val 50000"/>
            </a:avLst>
          </a:prstGeom>
          <a:solidFill>
            <a:srgbClr val="D4CEC3"/>
          </a:solidFill>
          <a:ln w="12700">
            <a:miter lim="400000"/>
          </a:ln>
        </p:spPr>
        <p:txBody>
          <a:bodyPr lIns="45719" rIns="45719"/>
          <a:lstStyle/>
          <a:p>
            <a:pPr/>
          </a:p>
        </p:txBody>
      </p:sp>
      <p:sp>
        <p:nvSpPr>
          <p:cNvPr id="194" name="Shape 6"/>
          <p:cNvSpPr/>
          <p:nvPr/>
        </p:nvSpPr>
        <p:spPr>
          <a:xfrm>
            <a:off x="790217" y="3554848"/>
            <a:ext cx="4349950" cy="1300640"/>
          </a:xfrm>
          <a:prstGeom prst="roundRect">
            <a:avLst>
              <a:gd name="adj" fmla="val 2604"/>
            </a:avLst>
          </a:prstGeom>
          <a:solidFill>
            <a:srgbClr val="EEE8DD"/>
          </a:solidFill>
          <a:ln w="12700">
            <a:miter lim="400000"/>
          </a:ln>
        </p:spPr>
        <p:txBody>
          <a:bodyPr lIns="45719" rIns="45719"/>
          <a:lstStyle/>
          <a:p>
            <a:pPr/>
          </a:p>
        </p:txBody>
      </p:sp>
      <p:sp>
        <p:nvSpPr>
          <p:cNvPr id="195" name="Text 7"/>
          <p:cNvSpPr txBox="1"/>
          <p:nvPr/>
        </p:nvSpPr>
        <p:spPr>
          <a:xfrm>
            <a:off x="2870493" y="4006691"/>
            <a:ext cx="189279" cy="4794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000"/>
              </a:lnSpc>
              <a:defRPr sz="2500">
                <a:solidFill>
                  <a:srgbClr val="746558"/>
                </a:solidFill>
                <a:latin typeface="Gelasio Semi Bold"/>
                <a:ea typeface="Gelasio Semi Bold"/>
                <a:cs typeface="Gelasio Semi Bold"/>
                <a:sym typeface="Gelasio Semi Bold"/>
              </a:defRPr>
            </a:lvl1pPr>
          </a:lstStyle>
          <a:p>
            <a:pPr/>
            <a:r>
              <a:t>2</a:t>
            </a:r>
          </a:p>
        </p:txBody>
      </p:sp>
      <p:sp>
        <p:nvSpPr>
          <p:cNvPr id="196" name="Text 8"/>
          <p:cNvSpPr txBox="1"/>
          <p:nvPr/>
        </p:nvSpPr>
        <p:spPr>
          <a:xfrm>
            <a:off x="5365908" y="3780592"/>
            <a:ext cx="540533"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746558"/>
                </a:solidFill>
                <a:latin typeface="Gelasio Semi Bold"/>
                <a:ea typeface="Gelasio Semi Bold"/>
                <a:cs typeface="Gelasio Semi Bold"/>
                <a:sym typeface="Gelasio Semi Bold"/>
              </a:defRPr>
            </a:lvl1pPr>
          </a:lstStyle>
          <a:p>
            <a:pPr/>
            <a:r>
              <a:t>3NF</a:t>
            </a:r>
          </a:p>
        </p:txBody>
      </p:sp>
      <p:sp>
        <p:nvSpPr>
          <p:cNvPr id="197" name="Text 9"/>
          <p:cNvSpPr txBox="1"/>
          <p:nvPr/>
        </p:nvSpPr>
        <p:spPr>
          <a:xfrm>
            <a:off x="5365909" y="4268628"/>
            <a:ext cx="6854559"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Break down dependencies that aren't directly related to the primary key.</a:t>
            </a:r>
          </a:p>
        </p:txBody>
      </p:sp>
      <p:sp>
        <p:nvSpPr>
          <p:cNvPr id="198" name="Shape 10"/>
          <p:cNvSpPr/>
          <p:nvPr/>
        </p:nvSpPr>
        <p:spPr>
          <a:xfrm>
            <a:off x="5253037" y="4840247"/>
            <a:ext cx="8474273" cy="15241"/>
          </a:xfrm>
          <a:prstGeom prst="roundRect">
            <a:avLst>
              <a:gd name="adj" fmla="val 50000"/>
            </a:avLst>
          </a:prstGeom>
          <a:solidFill>
            <a:srgbClr val="D4CEC3"/>
          </a:solidFill>
          <a:ln w="12700">
            <a:miter lim="400000"/>
          </a:ln>
        </p:spPr>
        <p:txBody>
          <a:bodyPr lIns="45719" rIns="45719"/>
          <a:lstStyle/>
          <a:p>
            <a:pPr/>
          </a:p>
        </p:txBody>
      </p:sp>
      <p:sp>
        <p:nvSpPr>
          <p:cNvPr id="199" name="Shape 11"/>
          <p:cNvSpPr/>
          <p:nvPr/>
        </p:nvSpPr>
        <p:spPr>
          <a:xfrm>
            <a:off x="790217" y="4968359"/>
            <a:ext cx="6524984" cy="1300640"/>
          </a:xfrm>
          <a:prstGeom prst="roundRect">
            <a:avLst>
              <a:gd name="adj" fmla="val 2604"/>
            </a:avLst>
          </a:prstGeom>
          <a:solidFill>
            <a:srgbClr val="EEE8DD"/>
          </a:solidFill>
          <a:ln w="12700">
            <a:miter lim="400000"/>
          </a:ln>
        </p:spPr>
        <p:txBody>
          <a:bodyPr lIns="45719" rIns="45719"/>
          <a:lstStyle/>
          <a:p>
            <a:pPr/>
          </a:p>
        </p:txBody>
      </p:sp>
      <p:sp>
        <p:nvSpPr>
          <p:cNvPr id="200" name="Text 12"/>
          <p:cNvSpPr txBox="1"/>
          <p:nvPr/>
        </p:nvSpPr>
        <p:spPr>
          <a:xfrm>
            <a:off x="3958010" y="5420200"/>
            <a:ext cx="189279" cy="4794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000"/>
              </a:lnSpc>
              <a:defRPr sz="2500">
                <a:solidFill>
                  <a:srgbClr val="746558"/>
                </a:solidFill>
                <a:latin typeface="Gelasio Semi Bold"/>
                <a:ea typeface="Gelasio Semi Bold"/>
                <a:cs typeface="Gelasio Semi Bold"/>
                <a:sym typeface="Gelasio Semi Bold"/>
              </a:defRPr>
            </a:lvl1pPr>
          </a:lstStyle>
          <a:p>
            <a:pPr/>
            <a:r>
              <a:t>3</a:t>
            </a:r>
          </a:p>
        </p:txBody>
      </p:sp>
      <p:sp>
        <p:nvSpPr>
          <p:cNvPr id="201" name="Text 13"/>
          <p:cNvSpPr txBox="1"/>
          <p:nvPr/>
        </p:nvSpPr>
        <p:spPr>
          <a:xfrm>
            <a:off x="7540942" y="5194101"/>
            <a:ext cx="773274"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746558"/>
                </a:solidFill>
                <a:latin typeface="Gelasio Semi Bold"/>
                <a:ea typeface="Gelasio Semi Bold"/>
                <a:cs typeface="Gelasio Semi Bold"/>
                <a:sym typeface="Gelasio Semi Bold"/>
              </a:defRPr>
            </a:lvl1pPr>
          </a:lstStyle>
          <a:p>
            <a:pPr/>
            <a:r>
              <a:t>BCNF</a:t>
            </a:r>
          </a:p>
        </p:txBody>
      </p:sp>
      <p:sp>
        <p:nvSpPr>
          <p:cNvPr id="202" name="Text 14"/>
          <p:cNvSpPr txBox="1"/>
          <p:nvPr/>
        </p:nvSpPr>
        <p:spPr>
          <a:xfrm>
            <a:off x="7540942" y="5682138"/>
            <a:ext cx="359697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Every determinant is a candidate key.</a:t>
            </a:r>
          </a:p>
        </p:txBody>
      </p:sp>
      <p:sp>
        <p:nvSpPr>
          <p:cNvPr id="203" name="Text 15"/>
          <p:cNvSpPr txBox="1"/>
          <p:nvPr/>
        </p:nvSpPr>
        <p:spPr>
          <a:xfrm>
            <a:off x="790218" y="6522957"/>
            <a:ext cx="13049965"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Normalization of tables up to BCNF involves several steps to ensure data integrity and reduce redundancy. This includes removing partial dependencies, transitive dependencies, and ensuring that every determinant is a candidate key. The original tables are refined to achieve BCNF, resulting in a more efficient and reliable database structure.</a:t>
            </a:r>
          </a:p>
        </p:txBody>
      </p:sp>
      <p:sp>
        <p:nvSpPr>
          <p:cNvPr id="204"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ext 0"/>
          <p:cNvSpPr txBox="1"/>
          <p:nvPr/>
        </p:nvSpPr>
        <p:spPr>
          <a:xfrm>
            <a:off x="793790" y="959763"/>
            <a:ext cx="4764683"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Foreign Keys Used</a:t>
            </a:r>
          </a:p>
        </p:txBody>
      </p:sp>
      <p:sp>
        <p:nvSpPr>
          <p:cNvPr id="207" name="Shape 1"/>
          <p:cNvSpPr/>
          <p:nvPr/>
        </p:nvSpPr>
        <p:spPr>
          <a:xfrm>
            <a:off x="793790" y="2008702"/>
            <a:ext cx="13042821" cy="4280060"/>
          </a:xfrm>
          <a:prstGeom prst="roundRect">
            <a:avLst>
              <a:gd name="adj" fmla="val 795"/>
            </a:avLst>
          </a:prstGeom>
          <a:ln w="7620">
            <a:solidFill>
              <a:srgbClr val="000000">
                <a:alpha val="8000"/>
              </a:srgbClr>
            </a:solidFill>
          </a:ln>
        </p:spPr>
        <p:txBody>
          <a:bodyPr lIns="45719" rIns="45719"/>
          <a:lstStyle/>
          <a:p>
            <a:pPr/>
          </a:p>
        </p:txBody>
      </p:sp>
      <p:sp>
        <p:nvSpPr>
          <p:cNvPr id="208" name="Shape 2"/>
          <p:cNvSpPr/>
          <p:nvPr/>
        </p:nvSpPr>
        <p:spPr>
          <a:xfrm>
            <a:off x="801410" y="2016323"/>
            <a:ext cx="13026272" cy="650320"/>
          </a:xfrm>
          <a:prstGeom prst="rect">
            <a:avLst/>
          </a:prstGeom>
          <a:solidFill>
            <a:srgbClr val="FFFFFF">
              <a:alpha val="4000"/>
            </a:srgbClr>
          </a:solidFill>
          <a:ln w="12700">
            <a:miter lim="400000"/>
          </a:ln>
        </p:spPr>
        <p:txBody>
          <a:bodyPr lIns="45719" rIns="45719"/>
          <a:lstStyle/>
          <a:p>
            <a:pPr/>
          </a:p>
        </p:txBody>
      </p:sp>
      <p:sp>
        <p:nvSpPr>
          <p:cNvPr id="209" name="Text 3"/>
          <p:cNvSpPr txBox="1"/>
          <p:nvPr/>
        </p:nvSpPr>
        <p:spPr>
          <a:xfrm>
            <a:off x="1029652" y="2160031"/>
            <a:ext cx="128469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Foreign Keys</a:t>
            </a:r>
          </a:p>
        </p:txBody>
      </p:sp>
      <p:sp>
        <p:nvSpPr>
          <p:cNvPr id="210" name="Text 4"/>
          <p:cNvSpPr txBox="1"/>
          <p:nvPr/>
        </p:nvSpPr>
        <p:spPr>
          <a:xfrm>
            <a:off x="5375076" y="2160031"/>
            <a:ext cx="1116764"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References</a:t>
            </a:r>
          </a:p>
        </p:txBody>
      </p:sp>
      <p:sp>
        <p:nvSpPr>
          <p:cNvPr id="211" name="Text 5"/>
          <p:cNvSpPr txBox="1"/>
          <p:nvPr/>
        </p:nvSpPr>
        <p:spPr>
          <a:xfrm>
            <a:off x="9716690" y="2160031"/>
            <a:ext cx="1200889"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Relationship</a:t>
            </a:r>
          </a:p>
        </p:txBody>
      </p:sp>
      <p:sp>
        <p:nvSpPr>
          <p:cNvPr id="212" name="Shape 6"/>
          <p:cNvSpPr/>
          <p:nvPr/>
        </p:nvSpPr>
        <p:spPr>
          <a:xfrm>
            <a:off x="801410" y="2666643"/>
            <a:ext cx="13026272" cy="650320"/>
          </a:xfrm>
          <a:prstGeom prst="rect">
            <a:avLst/>
          </a:prstGeom>
          <a:solidFill>
            <a:srgbClr val="000000">
              <a:alpha val="4000"/>
            </a:srgbClr>
          </a:solidFill>
          <a:ln w="12700">
            <a:miter lim="400000"/>
          </a:ln>
        </p:spPr>
        <p:txBody>
          <a:bodyPr lIns="45719" rIns="45719"/>
          <a:lstStyle/>
          <a:p>
            <a:pPr/>
          </a:p>
        </p:txBody>
      </p:sp>
      <p:sp>
        <p:nvSpPr>
          <p:cNvPr id="213" name="Text 7"/>
          <p:cNvSpPr txBox="1"/>
          <p:nvPr/>
        </p:nvSpPr>
        <p:spPr>
          <a:xfrm>
            <a:off x="1029652" y="2810350"/>
            <a:ext cx="1116553"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Cars.Model</a:t>
            </a:r>
          </a:p>
        </p:txBody>
      </p:sp>
      <p:sp>
        <p:nvSpPr>
          <p:cNvPr id="214" name="Text 8"/>
          <p:cNvSpPr txBox="1"/>
          <p:nvPr/>
        </p:nvSpPr>
        <p:spPr>
          <a:xfrm>
            <a:off x="5375076" y="2810350"/>
            <a:ext cx="1356700"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Models.Model</a:t>
            </a:r>
          </a:p>
        </p:txBody>
      </p:sp>
      <p:sp>
        <p:nvSpPr>
          <p:cNvPr id="215" name="Text 9"/>
          <p:cNvSpPr txBox="1"/>
          <p:nvPr/>
        </p:nvSpPr>
        <p:spPr>
          <a:xfrm>
            <a:off x="9716690" y="2810350"/>
            <a:ext cx="244842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One Model → Many Cars</a:t>
            </a:r>
          </a:p>
        </p:txBody>
      </p:sp>
      <p:sp>
        <p:nvSpPr>
          <p:cNvPr id="216" name="Shape 10"/>
          <p:cNvSpPr/>
          <p:nvPr/>
        </p:nvSpPr>
        <p:spPr>
          <a:xfrm>
            <a:off x="801410" y="3316961"/>
            <a:ext cx="13026272" cy="650320"/>
          </a:xfrm>
          <a:prstGeom prst="rect">
            <a:avLst/>
          </a:prstGeom>
          <a:solidFill>
            <a:srgbClr val="FFFFFF">
              <a:alpha val="4000"/>
            </a:srgbClr>
          </a:solidFill>
          <a:ln w="12700">
            <a:miter lim="400000"/>
          </a:ln>
        </p:spPr>
        <p:txBody>
          <a:bodyPr lIns="45719" rIns="45719"/>
          <a:lstStyle/>
          <a:p>
            <a:pPr/>
          </a:p>
        </p:txBody>
      </p:sp>
      <p:sp>
        <p:nvSpPr>
          <p:cNvPr id="217" name="Text 11"/>
          <p:cNvSpPr txBox="1"/>
          <p:nvPr/>
        </p:nvSpPr>
        <p:spPr>
          <a:xfrm>
            <a:off x="1029652" y="3460670"/>
            <a:ext cx="2184457"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Rentals.CustomerSSN</a:t>
            </a:r>
          </a:p>
        </p:txBody>
      </p:sp>
      <p:sp>
        <p:nvSpPr>
          <p:cNvPr id="218" name="Text 12"/>
          <p:cNvSpPr txBox="1"/>
          <p:nvPr/>
        </p:nvSpPr>
        <p:spPr>
          <a:xfrm>
            <a:off x="5375076" y="3460670"/>
            <a:ext cx="1560371"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Customers.SSN</a:t>
            </a:r>
          </a:p>
        </p:txBody>
      </p:sp>
      <p:sp>
        <p:nvSpPr>
          <p:cNvPr id="219" name="Text 13"/>
          <p:cNvSpPr txBox="1"/>
          <p:nvPr/>
        </p:nvSpPr>
        <p:spPr>
          <a:xfrm>
            <a:off x="9716690" y="3460670"/>
            <a:ext cx="305448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One Customer -&gt; Many Rentals</a:t>
            </a:r>
          </a:p>
        </p:txBody>
      </p:sp>
      <p:sp>
        <p:nvSpPr>
          <p:cNvPr id="220" name="Shape 14"/>
          <p:cNvSpPr/>
          <p:nvPr/>
        </p:nvSpPr>
        <p:spPr>
          <a:xfrm>
            <a:off x="801410" y="3967281"/>
            <a:ext cx="13026272" cy="650320"/>
          </a:xfrm>
          <a:prstGeom prst="rect">
            <a:avLst/>
          </a:prstGeom>
          <a:solidFill>
            <a:srgbClr val="000000">
              <a:alpha val="4000"/>
            </a:srgbClr>
          </a:solidFill>
          <a:ln w="12700">
            <a:miter lim="400000"/>
          </a:ln>
        </p:spPr>
        <p:txBody>
          <a:bodyPr lIns="45719" rIns="45719"/>
          <a:lstStyle/>
          <a:p>
            <a:pPr/>
          </a:p>
        </p:txBody>
      </p:sp>
      <p:sp>
        <p:nvSpPr>
          <p:cNvPr id="221" name="Text 15"/>
          <p:cNvSpPr txBox="1"/>
          <p:nvPr/>
        </p:nvSpPr>
        <p:spPr>
          <a:xfrm>
            <a:off x="1029652" y="4110990"/>
            <a:ext cx="182465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Rentals.CarRegNo</a:t>
            </a:r>
          </a:p>
        </p:txBody>
      </p:sp>
      <p:sp>
        <p:nvSpPr>
          <p:cNvPr id="222" name="Text 16"/>
          <p:cNvSpPr txBox="1"/>
          <p:nvPr/>
        </p:nvSpPr>
        <p:spPr>
          <a:xfrm>
            <a:off x="5375076" y="4110990"/>
            <a:ext cx="154845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Cars.CarRegNo</a:t>
            </a:r>
          </a:p>
        </p:txBody>
      </p:sp>
      <p:sp>
        <p:nvSpPr>
          <p:cNvPr id="223" name="Text 17"/>
          <p:cNvSpPr txBox="1"/>
          <p:nvPr/>
        </p:nvSpPr>
        <p:spPr>
          <a:xfrm>
            <a:off x="9716690" y="4110990"/>
            <a:ext cx="248448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One Car → Many Rentals</a:t>
            </a:r>
          </a:p>
        </p:txBody>
      </p:sp>
      <p:sp>
        <p:nvSpPr>
          <p:cNvPr id="224" name="Shape 18"/>
          <p:cNvSpPr/>
          <p:nvPr/>
        </p:nvSpPr>
        <p:spPr>
          <a:xfrm>
            <a:off x="801410" y="4617601"/>
            <a:ext cx="13026272" cy="1013223"/>
          </a:xfrm>
          <a:prstGeom prst="rect">
            <a:avLst/>
          </a:prstGeom>
          <a:solidFill>
            <a:srgbClr val="FFFFFF">
              <a:alpha val="4000"/>
            </a:srgbClr>
          </a:solidFill>
          <a:ln w="12700">
            <a:miter lim="400000"/>
          </a:ln>
        </p:spPr>
        <p:txBody>
          <a:bodyPr lIns="45719" rIns="45719"/>
          <a:lstStyle/>
          <a:p>
            <a:pPr/>
          </a:p>
        </p:txBody>
      </p:sp>
      <p:sp>
        <p:nvSpPr>
          <p:cNvPr id="225" name="Text 19"/>
          <p:cNvSpPr txBox="1"/>
          <p:nvPr/>
        </p:nvSpPr>
        <p:spPr>
          <a:xfrm>
            <a:off x="1029652" y="4761308"/>
            <a:ext cx="3132815"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MaintenanceRecords.CarRegNo</a:t>
            </a:r>
          </a:p>
        </p:txBody>
      </p:sp>
      <p:sp>
        <p:nvSpPr>
          <p:cNvPr id="226" name="Text 20"/>
          <p:cNvSpPr txBox="1"/>
          <p:nvPr/>
        </p:nvSpPr>
        <p:spPr>
          <a:xfrm>
            <a:off x="5375076" y="4761308"/>
            <a:ext cx="1548459"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Cars.CarRegNo</a:t>
            </a:r>
          </a:p>
        </p:txBody>
      </p:sp>
      <p:sp>
        <p:nvSpPr>
          <p:cNvPr id="227" name="Text 21"/>
          <p:cNvSpPr txBox="1"/>
          <p:nvPr/>
        </p:nvSpPr>
        <p:spPr>
          <a:xfrm>
            <a:off x="9716690" y="4761308"/>
            <a:ext cx="3884177" cy="334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One Car → Many Maintenance Records</a:t>
            </a:r>
          </a:p>
        </p:txBody>
      </p:sp>
      <p:sp>
        <p:nvSpPr>
          <p:cNvPr id="228" name="Shape 22"/>
          <p:cNvSpPr/>
          <p:nvPr/>
        </p:nvSpPr>
        <p:spPr>
          <a:xfrm>
            <a:off x="801410" y="5630823"/>
            <a:ext cx="13026272" cy="650319"/>
          </a:xfrm>
          <a:prstGeom prst="rect">
            <a:avLst/>
          </a:prstGeom>
          <a:solidFill>
            <a:srgbClr val="000000">
              <a:alpha val="4000"/>
            </a:srgbClr>
          </a:solidFill>
          <a:ln w="12700">
            <a:miter lim="400000"/>
          </a:ln>
        </p:spPr>
        <p:txBody>
          <a:bodyPr lIns="45719" rIns="45719"/>
          <a:lstStyle/>
          <a:p>
            <a:pPr/>
          </a:p>
        </p:txBody>
      </p:sp>
      <p:sp>
        <p:nvSpPr>
          <p:cNvPr id="229" name="Text 23"/>
          <p:cNvSpPr txBox="1"/>
          <p:nvPr/>
        </p:nvSpPr>
        <p:spPr>
          <a:xfrm>
            <a:off x="1029652" y="5774530"/>
            <a:ext cx="2040559"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DrivingLicenses.SSN</a:t>
            </a:r>
          </a:p>
        </p:txBody>
      </p:sp>
      <p:sp>
        <p:nvSpPr>
          <p:cNvPr id="230" name="Text 24"/>
          <p:cNvSpPr txBox="1"/>
          <p:nvPr/>
        </p:nvSpPr>
        <p:spPr>
          <a:xfrm>
            <a:off x="5375076" y="5774530"/>
            <a:ext cx="1560371"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Customers.SSN</a:t>
            </a:r>
          </a:p>
        </p:txBody>
      </p:sp>
      <p:sp>
        <p:nvSpPr>
          <p:cNvPr id="231" name="Text 25"/>
          <p:cNvSpPr txBox="1"/>
          <p:nvPr/>
        </p:nvSpPr>
        <p:spPr>
          <a:xfrm>
            <a:off x="9716690" y="5774530"/>
            <a:ext cx="2964670"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One Customer → One License</a:t>
            </a:r>
          </a:p>
        </p:txBody>
      </p:sp>
      <p:sp>
        <p:nvSpPr>
          <p:cNvPr id="232" name="Text 26"/>
          <p:cNvSpPr txBox="1"/>
          <p:nvPr/>
        </p:nvSpPr>
        <p:spPr>
          <a:xfrm>
            <a:off x="793790" y="6543912"/>
            <a:ext cx="13042821"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Foreign keys are used to establish relationships between tables, ensuring data integrity and relational queries. These keys link related data across tables, allowing for efficient data retrieval and management. </a:t>
            </a:r>
          </a:p>
        </p:txBody>
      </p:sp>
      <p:sp>
        <p:nvSpPr>
          <p:cNvPr id="233"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ext 0"/>
          <p:cNvSpPr txBox="1"/>
          <p:nvPr/>
        </p:nvSpPr>
        <p:spPr>
          <a:xfrm>
            <a:off x="3632798" y="1427321"/>
            <a:ext cx="7364686"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5500"/>
              </a:lnSpc>
              <a:defRPr sz="4400">
                <a:solidFill>
                  <a:srgbClr val="484237"/>
                </a:solidFill>
                <a:latin typeface="Gelasio Semi Bold"/>
                <a:ea typeface="Gelasio Semi Bold"/>
                <a:cs typeface="Gelasio Semi Bold"/>
                <a:sym typeface="Gelasio Semi Bold"/>
              </a:defRPr>
            </a:lvl1pPr>
          </a:lstStyle>
          <a:p>
            <a:pPr/>
            <a:r>
              <a:t>Creation of Data in the Tables</a:t>
            </a:r>
          </a:p>
        </p:txBody>
      </p:sp>
      <p:pic>
        <p:nvPicPr>
          <p:cNvPr id="236" name="Image 0" descr="Image 0"/>
          <p:cNvPicPr>
            <a:picLocks noChangeAspect="1"/>
          </p:cNvPicPr>
          <p:nvPr/>
        </p:nvPicPr>
        <p:blipFill>
          <a:blip r:embed="rId2">
            <a:extLst/>
          </a:blip>
          <a:stretch>
            <a:fillRect/>
          </a:stretch>
        </p:blipFill>
        <p:spPr>
          <a:xfrm>
            <a:off x="793790" y="2731412"/>
            <a:ext cx="3477936" cy="2667477"/>
          </a:xfrm>
          <a:prstGeom prst="rect">
            <a:avLst/>
          </a:prstGeom>
          <a:ln w="12700">
            <a:miter lim="400000"/>
          </a:ln>
        </p:spPr>
      </p:pic>
      <p:sp>
        <p:nvSpPr>
          <p:cNvPr id="237" name="Text 1"/>
          <p:cNvSpPr txBox="1"/>
          <p:nvPr/>
        </p:nvSpPr>
        <p:spPr>
          <a:xfrm>
            <a:off x="2326097" y="5654040"/>
            <a:ext cx="913384"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Models</a:t>
            </a:r>
          </a:p>
        </p:txBody>
      </p:sp>
      <p:pic>
        <p:nvPicPr>
          <p:cNvPr id="238" name="Image 1" descr="Image 1"/>
          <p:cNvPicPr>
            <a:picLocks noChangeAspect="1"/>
          </p:cNvPicPr>
          <p:nvPr/>
        </p:nvPicPr>
        <p:blipFill>
          <a:blip r:embed="rId3">
            <a:extLst/>
          </a:blip>
          <a:stretch>
            <a:fillRect/>
          </a:stretch>
        </p:blipFill>
        <p:spPr>
          <a:xfrm>
            <a:off x="5332927" y="2731412"/>
            <a:ext cx="3978118" cy="1874283"/>
          </a:xfrm>
          <a:prstGeom prst="rect">
            <a:avLst/>
          </a:prstGeom>
          <a:ln w="12700">
            <a:miter lim="400000"/>
          </a:ln>
        </p:spPr>
      </p:pic>
      <p:sp>
        <p:nvSpPr>
          <p:cNvPr id="239" name="Text 3"/>
          <p:cNvSpPr txBox="1"/>
          <p:nvPr/>
        </p:nvSpPr>
        <p:spPr>
          <a:xfrm>
            <a:off x="7020623" y="4860845"/>
            <a:ext cx="602607"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Cars</a:t>
            </a:r>
          </a:p>
        </p:txBody>
      </p:sp>
      <p:pic>
        <p:nvPicPr>
          <p:cNvPr id="240" name="Image 2" descr="Image 2"/>
          <p:cNvPicPr>
            <a:picLocks noChangeAspect="1"/>
          </p:cNvPicPr>
          <p:nvPr/>
        </p:nvPicPr>
        <p:blipFill>
          <a:blip r:embed="rId4">
            <a:extLst/>
          </a:blip>
          <a:stretch>
            <a:fillRect/>
          </a:stretch>
        </p:blipFill>
        <p:spPr>
          <a:xfrm>
            <a:off x="9872067" y="2731412"/>
            <a:ext cx="3978117" cy="1651636"/>
          </a:xfrm>
          <a:prstGeom prst="rect">
            <a:avLst/>
          </a:prstGeom>
          <a:ln w="12700">
            <a:miter lim="400000"/>
          </a:ln>
        </p:spPr>
      </p:pic>
      <p:sp>
        <p:nvSpPr>
          <p:cNvPr id="241" name="Text 5"/>
          <p:cNvSpPr txBox="1"/>
          <p:nvPr/>
        </p:nvSpPr>
        <p:spPr>
          <a:xfrm>
            <a:off x="11179339" y="4638199"/>
            <a:ext cx="1363453"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Customers</a:t>
            </a:r>
          </a:p>
        </p:txBody>
      </p:sp>
      <p:sp>
        <p:nvSpPr>
          <p:cNvPr id="242"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ext 0"/>
          <p:cNvSpPr txBox="1"/>
          <p:nvPr/>
        </p:nvSpPr>
        <p:spPr>
          <a:xfrm>
            <a:off x="3632798" y="720208"/>
            <a:ext cx="7364686"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5500"/>
              </a:lnSpc>
              <a:defRPr sz="4400">
                <a:solidFill>
                  <a:srgbClr val="484237"/>
                </a:solidFill>
                <a:latin typeface="Gelasio Semi Bold"/>
                <a:ea typeface="Gelasio Semi Bold"/>
                <a:cs typeface="Gelasio Semi Bold"/>
                <a:sym typeface="Gelasio Semi Bold"/>
              </a:defRPr>
            </a:lvl1pPr>
          </a:lstStyle>
          <a:p>
            <a:pPr/>
            <a:r>
              <a:t>Creation of Data in the Tables</a:t>
            </a:r>
          </a:p>
        </p:txBody>
      </p:sp>
      <p:pic>
        <p:nvPicPr>
          <p:cNvPr id="245" name="Image 0" descr="Image 0"/>
          <p:cNvPicPr>
            <a:picLocks noChangeAspect="1"/>
          </p:cNvPicPr>
          <p:nvPr/>
        </p:nvPicPr>
        <p:blipFill>
          <a:blip r:embed="rId2">
            <a:extLst/>
          </a:blip>
          <a:stretch>
            <a:fillRect/>
          </a:stretch>
        </p:blipFill>
        <p:spPr>
          <a:xfrm>
            <a:off x="793790" y="2024301"/>
            <a:ext cx="2076094" cy="3727490"/>
          </a:xfrm>
          <a:prstGeom prst="rect">
            <a:avLst/>
          </a:prstGeom>
          <a:ln w="12700">
            <a:miter lim="400000"/>
          </a:ln>
        </p:spPr>
      </p:pic>
      <p:sp>
        <p:nvSpPr>
          <p:cNvPr id="246" name="Text 1"/>
          <p:cNvSpPr txBox="1"/>
          <p:nvPr/>
        </p:nvSpPr>
        <p:spPr>
          <a:xfrm>
            <a:off x="793789" y="6006941"/>
            <a:ext cx="2076095" cy="3385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Driving Licenses</a:t>
            </a:r>
          </a:p>
        </p:txBody>
      </p:sp>
      <p:pic>
        <p:nvPicPr>
          <p:cNvPr id="247" name="Image 1" descr="Image 1"/>
          <p:cNvPicPr>
            <a:picLocks noChangeAspect="1"/>
          </p:cNvPicPr>
          <p:nvPr/>
        </p:nvPicPr>
        <p:blipFill>
          <a:blip r:embed="rId3">
            <a:extLst/>
          </a:blip>
          <a:stretch>
            <a:fillRect/>
          </a:stretch>
        </p:blipFill>
        <p:spPr>
          <a:xfrm>
            <a:off x="3430904" y="2024301"/>
            <a:ext cx="4929904" cy="1737242"/>
          </a:xfrm>
          <a:prstGeom prst="rect">
            <a:avLst/>
          </a:prstGeom>
          <a:ln w="12700">
            <a:miter lim="400000"/>
          </a:ln>
        </p:spPr>
      </p:pic>
      <p:sp>
        <p:nvSpPr>
          <p:cNvPr id="248" name="Text 3"/>
          <p:cNvSpPr txBox="1"/>
          <p:nvPr/>
        </p:nvSpPr>
        <p:spPr>
          <a:xfrm>
            <a:off x="4530508" y="4016692"/>
            <a:ext cx="2730576"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Maintenance Records</a:t>
            </a:r>
          </a:p>
        </p:txBody>
      </p:sp>
      <p:pic>
        <p:nvPicPr>
          <p:cNvPr id="249" name="Image 2" descr="Image 2"/>
          <p:cNvPicPr>
            <a:picLocks noChangeAspect="1"/>
          </p:cNvPicPr>
          <p:nvPr/>
        </p:nvPicPr>
        <p:blipFill>
          <a:blip r:embed="rId4">
            <a:extLst/>
          </a:blip>
          <a:stretch>
            <a:fillRect/>
          </a:stretch>
        </p:blipFill>
        <p:spPr>
          <a:xfrm>
            <a:off x="8921829" y="2024301"/>
            <a:ext cx="4929903" cy="2900364"/>
          </a:xfrm>
          <a:prstGeom prst="rect">
            <a:avLst/>
          </a:prstGeom>
          <a:ln w="12700">
            <a:miter lim="400000"/>
          </a:ln>
        </p:spPr>
      </p:pic>
      <p:sp>
        <p:nvSpPr>
          <p:cNvPr id="250" name="Text 5"/>
          <p:cNvSpPr txBox="1"/>
          <p:nvPr/>
        </p:nvSpPr>
        <p:spPr>
          <a:xfrm>
            <a:off x="10642784" y="5179814"/>
            <a:ext cx="1487873"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700"/>
              </a:lnSpc>
              <a:defRPr sz="2200">
                <a:solidFill>
                  <a:srgbClr val="484237"/>
                </a:solidFill>
                <a:latin typeface="Gelasio Semi Bold"/>
                <a:ea typeface="Gelasio Semi Bold"/>
                <a:cs typeface="Gelasio Semi Bold"/>
                <a:sym typeface="Gelasio Semi Bold"/>
              </a:defRPr>
            </a:lvl1pPr>
          </a:lstStyle>
          <a:p>
            <a:pPr/>
            <a:r>
              <a:t>Car Rentals</a:t>
            </a:r>
          </a:p>
        </p:txBody>
      </p:sp>
      <p:sp>
        <p:nvSpPr>
          <p:cNvPr id="251" name="Rectangle"/>
          <p:cNvSpPr/>
          <p:nvPr/>
        </p:nvSpPr>
        <p:spPr>
          <a:xfrm>
            <a:off x="12735124" y="7645192"/>
            <a:ext cx="1813471" cy="540391"/>
          </a:xfrm>
          <a:prstGeom prst="rect">
            <a:avLst/>
          </a:prstGeom>
          <a:solidFill>
            <a:srgbClr val="F9F6F1"/>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