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6AD58D-6547-43EE-9677-35BBFD7C1132}">
  <a:tblStyle styleId="{BC6AD58D-6547-43EE-9677-35BBFD7C11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5553c78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5553c78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36392a9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36392a9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36392a99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36392a99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5553c78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5553c78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338185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338185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338185b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338185b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338185ba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338185ba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338185b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338185b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36392a9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36392a9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338185b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338185b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338185ba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338185ba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0175" y="1017775"/>
            <a:ext cx="8520600" cy="14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Exploring Product Sales and Marketing data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09150" y="3935950"/>
            <a:ext cx="2525700" cy="9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0"/>
              <a:t>Group Members: </a:t>
            </a:r>
            <a:endParaRPr sz="1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0"/>
              <a:t>Lovepreet Singh 18110094</a:t>
            </a:r>
            <a:endParaRPr sz="1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0"/>
              <a:t>Mrityunjay Saraf 18110103</a:t>
            </a:r>
            <a:endParaRPr sz="12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200"/>
              <a:t>Yash Arun Meshram 18110192</a:t>
            </a:r>
            <a:endParaRPr sz="1200"/>
          </a:p>
        </p:txBody>
      </p:sp>
      <p:sp>
        <p:nvSpPr>
          <p:cNvPr id="56" name="Google Shape;56;p13"/>
          <p:cNvSpPr txBox="1"/>
          <p:nvPr/>
        </p:nvSpPr>
        <p:spPr>
          <a:xfrm>
            <a:off x="3175500" y="2950425"/>
            <a:ext cx="27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Introduction to Social Media Marketing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341525" y="3373275"/>
            <a:ext cx="558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NABISCO gaining more profit by their </a:t>
            </a:r>
            <a:r>
              <a:rPr lang="en" sz="1200"/>
              <a:t>advertisement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On the other hand KEEBLER is </a:t>
            </a:r>
            <a:r>
              <a:rPr lang="en" sz="1200"/>
              <a:t>performing bad compare to other</a:t>
            </a:r>
            <a:endParaRPr sz="1200"/>
          </a:p>
        </p:txBody>
      </p:sp>
      <p:sp>
        <p:nvSpPr>
          <p:cNvPr id="119" name="Google Shape;119;p22"/>
          <p:cNvSpPr txBox="1"/>
          <p:nvPr/>
        </p:nvSpPr>
        <p:spPr>
          <a:xfrm>
            <a:off x="341525" y="4073675"/>
            <a:ext cx="5931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Display &amp; Feature marketing strategy seems to be more profitable but as we had seen earlier the Display method is used in large number</a:t>
            </a:r>
            <a:endParaRPr sz="1200"/>
          </a:p>
        </p:txBody>
      </p:sp>
      <p:pic>
        <p:nvPicPr>
          <p:cNvPr id="120" name="Google Shape;120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13" y="61800"/>
            <a:ext cx="4161726" cy="291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63" y="61800"/>
            <a:ext cx="4370674" cy="29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75" y="795686"/>
            <a:ext cx="40195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4767875" y="33320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1726600" y="4550886"/>
            <a:ext cx="124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Correlation Matrix</a:t>
            </a:r>
            <a:endParaRPr sz="900"/>
          </a:p>
        </p:txBody>
      </p:sp>
      <p:sp>
        <p:nvSpPr>
          <p:cNvPr id="129" name="Google Shape;129;p23"/>
          <p:cNvSpPr txBox="1"/>
          <p:nvPr/>
        </p:nvSpPr>
        <p:spPr>
          <a:xfrm>
            <a:off x="163575" y="193875"/>
            <a:ext cx="86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798175" y="795675"/>
            <a:ext cx="43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Does Price of One Brand </a:t>
            </a:r>
            <a:r>
              <a:rPr b="1" lang="en"/>
              <a:t>affects</a:t>
            </a:r>
            <a:r>
              <a:rPr b="1" lang="en"/>
              <a:t> the Price of another brand?</a:t>
            </a:r>
            <a:endParaRPr b="1"/>
          </a:p>
        </p:txBody>
      </p:sp>
      <p:sp>
        <p:nvSpPr>
          <p:cNvPr id="131" name="Google Shape;131;p23"/>
          <p:cNvSpPr txBox="1"/>
          <p:nvPr/>
        </p:nvSpPr>
        <p:spPr>
          <a:xfrm>
            <a:off x="4828475" y="1569100"/>
            <a:ext cx="3429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we can see that there is negligible </a:t>
            </a:r>
            <a:r>
              <a:rPr lang="en" sz="1200"/>
              <a:t>correlation</a:t>
            </a:r>
            <a:r>
              <a:rPr lang="en" sz="1200"/>
              <a:t> between the prices of brand. Thus, Price of one brand doesn’t depends on the other’s brand price.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So, Brand price is changing </a:t>
            </a:r>
            <a:r>
              <a:rPr lang="en" sz="1200"/>
              <a:t>independently</a:t>
            </a:r>
            <a:r>
              <a:rPr lang="en" sz="1200"/>
              <a:t> of one another.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4294967295" type="ctrTitle"/>
          </p:nvPr>
        </p:nvSpPr>
        <p:spPr>
          <a:xfrm>
            <a:off x="414700" y="2247625"/>
            <a:ext cx="85206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3575" y="1294200"/>
            <a:ext cx="8300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 perform the analysis on different </a:t>
            </a:r>
            <a:r>
              <a:rPr lang="en"/>
              <a:t>marketing</a:t>
            </a:r>
            <a:r>
              <a:rPr lang="en"/>
              <a:t> methods opted by </a:t>
            </a:r>
            <a:r>
              <a:rPr lang="en"/>
              <a:t>different</a:t>
            </a:r>
            <a:r>
              <a:rPr lang="en"/>
              <a:t> biscuit brands and their </a:t>
            </a:r>
            <a:r>
              <a:rPr lang="en"/>
              <a:t>impact on sales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Price, Sales comparison of different brands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of marketing strategies used by each brand.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5" y="191150"/>
            <a:ext cx="3861399" cy="2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48325" y="2934600"/>
            <a:ext cx="37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This graph tells us the distribution of the price of brand </a:t>
            </a:r>
            <a:r>
              <a:rPr lang="en" sz="700">
                <a:solidFill>
                  <a:schemeClr val="dk1"/>
                </a:solidFill>
              </a:rPr>
              <a:t>when someone BUY or NOT_BUY their product.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68" name="Google Shape;68;p15"/>
          <p:cNvCxnSpPr/>
          <p:nvPr/>
        </p:nvCxnSpPr>
        <p:spPr>
          <a:xfrm>
            <a:off x="309000" y="3683450"/>
            <a:ext cx="831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 txBox="1"/>
          <p:nvPr/>
        </p:nvSpPr>
        <p:spPr>
          <a:xfrm>
            <a:off x="134225" y="3781050"/>
            <a:ext cx="858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Insights: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Keebler’s average product price is higher as compared to the other three.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Nabisco is more flexible with price range as it is more scattered or have a higher standard </a:t>
            </a:r>
            <a:r>
              <a:rPr lang="en" sz="1200">
                <a:solidFill>
                  <a:schemeClr val="dk1"/>
                </a:solidFill>
              </a:rPr>
              <a:t>deviation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Keebler haven’t experimented much with its product prices. </a:t>
            </a:r>
            <a:r>
              <a:rPr lang="en" sz="1200">
                <a:solidFill>
                  <a:schemeClr val="dk1"/>
                </a:solidFill>
              </a:rPr>
              <a:t>Because</a:t>
            </a:r>
            <a:r>
              <a:rPr lang="en" sz="1200">
                <a:solidFill>
                  <a:schemeClr val="dk1"/>
                </a:solidFill>
              </a:rPr>
              <a:t> we have a </a:t>
            </a:r>
            <a:r>
              <a:rPr lang="en" sz="1200">
                <a:solidFill>
                  <a:schemeClr val="dk1"/>
                </a:solidFill>
              </a:rPr>
              <a:t>symmetric</a:t>
            </a:r>
            <a:r>
              <a:rPr lang="en" sz="1200">
                <a:solidFill>
                  <a:schemeClr val="dk1"/>
                </a:solidFill>
              </a:rPr>
              <a:t> distribution with no outliers.</a:t>
            </a:r>
            <a:endParaRPr sz="1200">
              <a:solidFill>
                <a:schemeClr val="dk1"/>
              </a:solidFill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4775413" y="339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{BC6AD58D-6547-43EE-9677-35BBFD7C1132}</a:tableStyleId>
              </a:tblPr>
              <a:tblGrid>
                <a:gridCol w="947775"/>
                <a:gridCol w="1210450"/>
                <a:gridCol w="781425"/>
                <a:gridCol w="851450"/>
              </a:tblGrid>
              <a:tr h="41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Company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Price_Mean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Price-Sd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Price_CV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0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0.6807290014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0.12407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0.18225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SUNSHINE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0.9570321724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0.13292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0.13889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KEEBLER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1.125938603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0.10638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0.094478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NABISCO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1.079225374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0.14478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0.13415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0" y="205875"/>
            <a:ext cx="4955825" cy="35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60874" y="3915100"/>
            <a:ext cx="468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This graph tells us the distribution of the price of the band ONLY when someone BUY </a:t>
            </a:r>
            <a:r>
              <a:rPr lang="en" sz="700"/>
              <a:t>their</a:t>
            </a:r>
            <a:r>
              <a:rPr lang="en" sz="700"/>
              <a:t> product.</a:t>
            </a:r>
            <a:endParaRPr sz="700"/>
          </a:p>
        </p:txBody>
      </p:sp>
      <p:sp>
        <p:nvSpPr>
          <p:cNvPr id="77" name="Google Shape;77;p16"/>
          <p:cNvSpPr txBox="1"/>
          <p:nvPr/>
        </p:nvSpPr>
        <p:spPr>
          <a:xfrm>
            <a:off x="5216000" y="398550"/>
            <a:ext cx="368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Insights: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Nabisco has many outlier therefore Nabisco is experimenting with pricing to attract consumers.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Mean selling price of private is lower whereas, Keebler has higher mean selling price.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50" y="139900"/>
            <a:ext cx="5747499" cy="33015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119250" y="345325"/>
            <a:ext cx="300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15940" y="3381225"/>
            <a:ext cx="8312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Insights: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Private brand of the store has high number of sales with less marketing as compared to the Sunshine and Keebler brands.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Both Sunshine and Keebler are spending more on marketing as compared to the revenue generated through the sales.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Nabisco is top performer among all with higher number of sales with high spending on Display marketing.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can be seen that all four are spending more on Display mode of marketing instead of featuring in the magazine.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60" y="152400"/>
            <a:ext cx="3912699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600" y="152400"/>
            <a:ext cx="3912699" cy="241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60" y="2635498"/>
            <a:ext cx="3912699" cy="241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8600" y="2649609"/>
            <a:ext cx="3912699" cy="2419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title="Chart"/>
          <p:cNvPicPr preferRelativeResize="0"/>
          <p:nvPr/>
        </p:nvPicPr>
        <p:blipFill rotWithShape="1">
          <a:blip r:embed="rId3">
            <a:alphaModFix/>
          </a:blip>
          <a:srcRect b="4039" l="0" r="7381" t="0"/>
          <a:stretch/>
        </p:blipFill>
        <p:spPr>
          <a:xfrm>
            <a:off x="2200814" y="734525"/>
            <a:ext cx="4898031" cy="33159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5674000" y="392100"/>
            <a:ext cx="29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741000" y="4103600"/>
            <a:ext cx="8403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Consumer tends to buy product at the lower prices.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Sunshine tends to lower selling price more as compared to other brands, we may say that </a:t>
            </a:r>
            <a:r>
              <a:rPr lang="en" sz="1200">
                <a:solidFill>
                  <a:schemeClr val="dk1"/>
                </a:solidFill>
              </a:rPr>
              <a:t>sunshine</a:t>
            </a:r>
            <a:r>
              <a:rPr lang="en" sz="1200">
                <a:solidFill>
                  <a:schemeClr val="dk1"/>
                </a:solidFill>
              </a:rPr>
              <a:t> has lower brand </a:t>
            </a:r>
            <a:r>
              <a:rPr lang="en" sz="1200">
                <a:solidFill>
                  <a:schemeClr val="dk1"/>
                </a:solidFill>
              </a:rPr>
              <a:t>value</a:t>
            </a:r>
            <a:r>
              <a:rPr lang="en" sz="1200">
                <a:solidFill>
                  <a:schemeClr val="dk1"/>
                </a:solidFill>
              </a:rPr>
              <a:t> as </a:t>
            </a:r>
            <a:r>
              <a:rPr lang="en" sz="1200">
                <a:solidFill>
                  <a:schemeClr val="dk1"/>
                </a:solidFill>
              </a:rPr>
              <a:t>compared</a:t>
            </a:r>
            <a:r>
              <a:rPr lang="en" sz="1200">
                <a:solidFill>
                  <a:schemeClr val="dk1"/>
                </a:solidFill>
              </a:rPr>
              <a:t> to others.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760550" y="1937475"/>
            <a:ext cx="282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423297" y="3578375"/>
            <a:ext cx="7888200" cy="15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we can see that </a:t>
            </a:r>
            <a:r>
              <a:rPr lang="en" sz="1200"/>
              <a:t>average</a:t>
            </a:r>
            <a:r>
              <a:rPr lang="en" sz="1200"/>
              <a:t> </a:t>
            </a:r>
            <a:r>
              <a:rPr lang="en" sz="1200"/>
              <a:t>price</a:t>
            </a:r>
            <a:r>
              <a:rPr lang="en" sz="1200"/>
              <a:t> in </a:t>
            </a:r>
            <a:r>
              <a:rPr lang="en" sz="1200"/>
              <a:t>increasing</a:t>
            </a:r>
            <a:r>
              <a:rPr lang="en" sz="1200"/>
              <a:t> and sales are </a:t>
            </a:r>
            <a:r>
              <a:rPr lang="en" sz="1200"/>
              <a:t>decreasing</a:t>
            </a:r>
            <a:r>
              <a:rPr lang="en" sz="1200"/>
              <a:t> but in case of Nabisco the sales increased at </a:t>
            </a:r>
            <a:r>
              <a:rPr lang="en" sz="1200"/>
              <a:t>comparatively</a:t>
            </a:r>
            <a:r>
              <a:rPr lang="en" sz="1200"/>
              <a:t> higher price.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Questions: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From the above we can see that the Nabisco has comparatively higher pricing and also the higher sales as compared to other companies. So how Nabisco manage to do so?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On the other hand Private which have lowest price yet have lower sales than Nabisco?</a:t>
            </a:r>
            <a:endParaRPr sz="1200"/>
          </a:p>
        </p:txBody>
      </p:sp>
      <p:pic>
        <p:nvPicPr>
          <p:cNvPr id="106" name="Google Shape;10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663" y="761575"/>
            <a:ext cx="4555476" cy="2816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78175" y="114500"/>
            <a:ext cx="6699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Sales vs Mean price</a:t>
            </a:r>
            <a:endParaRPr b="1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442275" y="3617500"/>
            <a:ext cx="83121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Insights: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Nabisco has highest market share with more </a:t>
            </a:r>
            <a:r>
              <a:rPr lang="en" sz="1200">
                <a:solidFill>
                  <a:schemeClr val="dk1"/>
                </a:solidFill>
              </a:rPr>
              <a:t>spending </a:t>
            </a:r>
            <a:r>
              <a:rPr lang="en" sz="1200">
                <a:solidFill>
                  <a:schemeClr val="dk1"/>
                </a:solidFill>
              </a:rPr>
              <a:t>on marketing/advertising.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Private brand is spending very less and yet bringing the sales and have a significant market share. It has less mean Product Price as compared to the other three.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Both Sunshine and Keebler are unable to generate profits it seems as they are spending more on advertisement.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3" name="Google Shape;113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02" y="131225"/>
            <a:ext cx="6215451" cy="33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