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8F1F65-3368-617A-17A5-DEEE45019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9323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Calibri"/>
              </a:rPr>
            </a:br>
            <a:r>
              <a:rPr lang="en-US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 P393- Resume Classification</a:t>
            </a:r>
            <a:endParaRPr lang="en-US" sz="44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E24A907-FEA3-7F44-5193-1C81CD109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3067" y="3806942"/>
            <a:ext cx="4588933" cy="3051058"/>
          </a:xfrm>
        </p:spPr>
        <p:txBody>
          <a:bodyPr>
            <a:normAutofit/>
          </a:bodyPr>
          <a:lstStyle/>
          <a:p>
            <a:pPr algn="l"/>
            <a:r>
              <a:rPr lang="en-US" sz="1900" b="1" cap="all" dirty="0">
                <a:solidFill>
                  <a:srgbClr val="E1812C"/>
                </a:solidFill>
                <a:latin typeface="Rockwell"/>
              </a:rPr>
              <a:t>PRESENTED BY G-3:</a:t>
            </a:r>
            <a:endParaRPr lang="en-US" sz="1900" dirty="0">
              <a:solidFill>
                <a:srgbClr val="FFFFFF"/>
              </a:solidFill>
              <a:latin typeface="Rockwell"/>
            </a:endParaRPr>
          </a:p>
          <a:p>
            <a:pPr marL="457200" indent="-457200" algn="l">
              <a:buAutoNum type="arabicPeriod"/>
            </a:pPr>
            <a:r>
              <a:rPr lang="en-US" sz="1900" b="1" cap="all" dirty="0">
                <a:solidFill>
                  <a:schemeClr val="tx1"/>
                </a:solidFill>
                <a:latin typeface="Rockwell"/>
              </a:rPr>
              <a:t>MR. YASH KUMAR ROY</a:t>
            </a:r>
          </a:p>
          <a:p>
            <a:pPr marL="457200" indent="-457200" algn="l">
              <a:buAutoNum type="arabicPeriod"/>
            </a:pPr>
            <a:r>
              <a:rPr lang="en-US" sz="1900" b="1" cap="all" dirty="0">
                <a:latin typeface="Rockwell"/>
              </a:rPr>
              <a:t>Ms. Vaishali Ravi Mukharjee</a:t>
            </a:r>
            <a:endParaRPr lang="en-US" sz="1900" b="1" cap="all" dirty="0">
              <a:solidFill>
                <a:schemeClr val="tx1"/>
              </a:solidFill>
              <a:latin typeface="Rockwell"/>
            </a:endParaRPr>
          </a:p>
          <a:p>
            <a:pPr algn="l"/>
            <a:endParaRPr lang="en-US" sz="1900" cap="all" dirty="0">
              <a:solidFill>
                <a:schemeClr val="tx1"/>
              </a:solidFill>
              <a:latin typeface="Rockwel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19756-41C5-ED04-F25E-87E07F406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8192"/>
            <a:ext cx="7603067" cy="419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5719AE-367E-6C21-7BF1-D41E2B51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347"/>
            <a:ext cx="12192000" cy="7062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React Developer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F82F9-F7DC-9403-F2B8-3835ED57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3" y="1443817"/>
            <a:ext cx="2698375" cy="5057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248122-0795-57A9-4665-B95E22976E51}"/>
              </a:ext>
            </a:extLst>
          </p:cNvPr>
          <p:cNvSpPr txBox="1"/>
          <p:nvPr/>
        </p:nvSpPr>
        <p:spPr>
          <a:xfrm>
            <a:off x="824754" y="964022"/>
            <a:ext cx="239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Most occurring words:-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5AB56C-6F3E-B607-CEFE-C63748D0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31" y="1333354"/>
            <a:ext cx="8060569" cy="399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90E0C-42A4-FC73-FA8E-6DC6CAF648BE}"/>
              </a:ext>
            </a:extLst>
          </p:cNvPr>
          <p:cNvSpPr txBox="1"/>
          <p:nvPr/>
        </p:nvSpPr>
        <p:spPr>
          <a:xfrm>
            <a:off x="4441362" y="5749145"/>
            <a:ext cx="744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average experience for React Developer is: </a:t>
            </a:r>
            <a:r>
              <a:rPr lang="en-IN" sz="2400" b="1" dirty="0"/>
              <a:t>2.57 Years</a:t>
            </a:r>
          </a:p>
        </p:txBody>
      </p:sp>
    </p:spTree>
    <p:extLst>
      <p:ext uri="{BB962C8B-B14F-4D97-AF65-F5344CB8AC3E}">
        <p14:creationId xmlns:p14="http://schemas.microsoft.com/office/powerpoint/2010/main" val="390437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2496B77-2538-DA8C-D0DE-3A3EA4828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74" y="0"/>
            <a:ext cx="8196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595221-4D4E-C62D-C50A-399E73A27FE5}"/>
              </a:ext>
            </a:extLst>
          </p:cNvPr>
          <p:cNvSpPr txBox="1"/>
          <p:nvPr/>
        </p:nvSpPr>
        <p:spPr>
          <a:xfrm>
            <a:off x="618565" y="932329"/>
            <a:ext cx="14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Word cloud:-</a:t>
            </a:r>
          </a:p>
        </p:txBody>
      </p:sp>
    </p:spTree>
    <p:extLst>
      <p:ext uri="{BB962C8B-B14F-4D97-AF65-F5344CB8AC3E}">
        <p14:creationId xmlns:p14="http://schemas.microsoft.com/office/powerpoint/2010/main" val="327105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576605-ACA7-2D16-05D8-8AC850B5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347"/>
            <a:ext cx="12192000" cy="7062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SQL 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232E9-EDA0-54A9-1ACE-BFDEB46619CE}"/>
              </a:ext>
            </a:extLst>
          </p:cNvPr>
          <p:cNvSpPr txBox="1"/>
          <p:nvPr/>
        </p:nvSpPr>
        <p:spPr>
          <a:xfrm>
            <a:off x="824754" y="964022"/>
            <a:ext cx="239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Most occurring words:-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E5DF4-4DA9-97C3-FE65-4A70B579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4" y="1333354"/>
            <a:ext cx="2913528" cy="464855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2481204-13B6-5D4C-0B5A-EBA5536B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82" y="1333354"/>
            <a:ext cx="8453718" cy="41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FEF0C-D5C3-92D6-C640-54F94774E8B5}"/>
              </a:ext>
            </a:extLst>
          </p:cNvPr>
          <p:cNvSpPr txBox="1"/>
          <p:nvPr/>
        </p:nvSpPr>
        <p:spPr>
          <a:xfrm>
            <a:off x="4441362" y="5749145"/>
            <a:ext cx="744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average experience for SQL Developer is: </a:t>
            </a:r>
            <a:r>
              <a:rPr lang="en-IN" sz="2400" b="1" dirty="0"/>
              <a:t>4.86 Years</a:t>
            </a:r>
          </a:p>
        </p:txBody>
      </p:sp>
    </p:spTree>
    <p:extLst>
      <p:ext uri="{BB962C8B-B14F-4D97-AF65-F5344CB8AC3E}">
        <p14:creationId xmlns:p14="http://schemas.microsoft.com/office/powerpoint/2010/main" val="410786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59AB862-5BCF-0656-DFE6-ED285E1D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58" y="0"/>
            <a:ext cx="8196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5964E-7C01-BA48-361F-93C9313976A1}"/>
              </a:ext>
            </a:extLst>
          </p:cNvPr>
          <p:cNvSpPr txBox="1"/>
          <p:nvPr/>
        </p:nvSpPr>
        <p:spPr>
          <a:xfrm>
            <a:off x="618565" y="932329"/>
            <a:ext cx="14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Word cloud:-</a:t>
            </a:r>
          </a:p>
        </p:txBody>
      </p:sp>
    </p:spTree>
    <p:extLst>
      <p:ext uri="{BB962C8B-B14F-4D97-AF65-F5344CB8AC3E}">
        <p14:creationId xmlns:p14="http://schemas.microsoft.com/office/powerpoint/2010/main" val="354323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00DCBB-D674-A4FF-C5FA-3539E57A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347"/>
            <a:ext cx="12192000" cy="7062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Workday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6E3E3-CE10-2BE7-05DB-49FFAE90703F}"/>
              </a:ext>
            </a:extLst>
          </p:cNvPr>
          <p:cNvSpPr txBox="1"/>
          <p:nvPr/>
        </p:nvSpPr>
        <p:spPr>
          <a:xfrm>
            <a:off x="824754" y="964022"/>
            <a:ext cx="239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Most occurring words:-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6DF0A-37CD-217D-5566-397B009E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39" y="1333354"/>
            <a:ext cx="2722627" cy="511227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08CB296-500E-E70D-9218-0DF703BD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866" y="1333354"/>
            <a:ext cx="8505134" cy="415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FD954-AE42-92EB-9D7A-D5725C33031B}"/>
              </a:ext>
            </a:extLst>
          </p:cNvPr>
          <p:cNvSpPr txBox="1"/>
          <p:nvPr/>
        </p:nvSpPr>
        <p:spPr>
          <a:xfrm>
            <a:off x="4441362" y="5749145"/>
            <a:ext cx="744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average experience for Workday is: </a:t>
            </a:r>
            <a:r>
              <a:rPr lang="en-IN" sz="2400" b="1" dirty="0"/>
              <a:t>6.2 Years</a:t>
            </a:r>
          </a:p>
        </p:txBody>
      </p:sp>
    </p:spTree>
    <p:extLst>
      <p:ext uri="{BB962C8B-B14F-4D97-AF65-F5344CB8AC3E}">
        <p14:creationId xmlns:p14="http://schemas.microsoft.com/office/powerpoint/2010/main" val="236827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A54D7AE-0E46-D066-F1ED-A3D2D45E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93" y="0"/>
            <a:ext cx="8196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D36B3-4BA9-5BCE-4EDC-B586419E9F3C}"/>
              </a:ext>
            </a:extLst>
          </p:cNvPr>
          <p:cNvSpPr txBox="1"/>
          <p:nvPr/>
        </p:nvSpPr>
        <p:spPr>
          <a:xfrm>
            <a:off x="618565" y="932329"/>
            <a:ext cx="14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Word cloud:-</a:t>
            </a:r>
          </a:p>
        </p:txBody>
      </p:sp>
    </p:spTree>
    <p:extLst>
      <p:ext uri="{BB962C8B-B14F-4D97-AF65-F5344CB8AC3E}">
        <p14:creationId xmlns:p14="http://schemas.microsoft.com/office/powerpoint/2010/main" val="335763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F4FFCC-B381-EFF1-2059-6340958E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347"/>
            <a:ext cx="12192000" cy="7062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Peoplesoft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EF56B-0FEE-0EAA-6797-17569FCB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4" y="1333354"/>
            <a:ext cx="2774183" cy="5166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1AEAD-023C-48C6-4399-C7954F6E7872}"/>
              </a:ext>
            </a:extLst>
          </p:cNvPr>
          <p:cNvSpPr txBox="1"/>
          <p:nvPr/>
        </p:nvSpPr>
        <p:spPr>
          <a:xfrm>
            <a:off x="824754" y="964022"/>
            <a:ext cx="239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Most occurring words:-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F96462-0E8F-903E-2E13-50B218107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81" y="1332152"/>
            <a:ext cx="8453231" cy="419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930C4A-5A0E-708E-FE1E-BFF24A466F5D}"/>
              </a:ext>
            </a:extLst>
          </p:cNvPr>
          <p:cNvSpPr txBox="1"/>
          <p:nvPr/>
        </p:nvSpPr>
        <p:spPr>
          <a:xfrm>
            <a:off x="4441362" y="5749145"/>
            <a:ext cx="744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average experience for Peoplesoft is: </a:t>
            </a:r>
            <a:r>
              <a:rPr lang="en-IN" sz="2400" b="1" dirty="0"/>
              <a:t>5.26 Years</a:t>
            </a:r>
          </a:p>
        </p:txBody>
      </p:sp>
    </p:spTree>
    <p:extLst>
      <p:ext uri="{BB962C8B-B14F-4D97-AF65-F5344CB8AC3E}">
        <p14:creationId xmlns:p14="http://schemas.microsoft.com/office/powerpoint/2010/main" val="295797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589F929-BEFC-C6B6-F243-98B284492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781" y="0"/>
            <a:ext cx="8196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51A547-1D0A-9E7B-C097-F8D333AB0295}"/>
              </a:ext>
            </a:extLst>
          </p:cNvPr>
          <p:cNvSpPr txBox="1"/>
          <p:nvPr/>
        </p:nvSpPr>
        <p:spPr>
          <a:xfrm>
            <a:off x="618565" y="932329"/>
            <a:ext cx="14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Word cloud:-</a:t>
            </a:r>
          </a:p>
        </p:txBody>
      </p:sp>
    </p:spTree>
    <p:extLst>
      <p:ext uri="{BB962C8B-B14F-4D97-AF65-F5344CB8AC3E}">
        <p14:creationId xmlns:p14="http://schemas.microsoft.com/office/powerpoint/2010/main" val="41655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9BE72A-87A2-E1A0-BE84-DAA63ACE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347"/>
            <a:ext cx="12192000" cy="7062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A47675-E5BA-64CE-211D-8FEB0F2B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93985"/>
              </p:ext>
            </p:extLst>
          </p:nvPr>
        </p:nvGraphicFramePr>
        <p:xfrm>
          <a:off x="2031999" y="486027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202757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39638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2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04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5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010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E5A47FB-1DED-315C-BFFA-39E8A9B1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1653412"/>
            <a:ext cx="8128000" cy="2941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EB534C-6C2C-33C5-96A5-269A68F26F05}"/>
              </a:ext>
            </a:extLst>
          </p:cNvPr>
          <p:cNvSpPr txBox="1"/>
          <p:nvPr/>
        </p:nvSpPr>
        <p:spPr>
          <a:xfrm>
            <a:off x="98612" y="1999130"/>
            <a:ext cx="17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TfidfVectorizer:-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56AD2-222E-64DE-A9E7-3BE8A39DE3D1}"/>
              </a:ext>
            </a:extLst>
          </p:cNvPr>
          <p:cNvSpPr txBox="1"/>
          <p:nvPr/>
        </p:nvSpPr>
        <p:spPr>
          <a:xfrm>
            <a:off x="98612" y="3566209"/>
            <a:ext cx="1719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Splitting dataset into train test set:-</a:t>
            </a:r>
          </a:p>
        </p:txBody>
      </p:sp>
    </p:spTree>
    <p:extLst>
      <p:ext uri="{BB962C8B-B14F-4D97-AF65-F5344CB8AC3E}">
        <p14:creationId xmlns:p14="http://schemas.microsoft.com/office/powerpoint/2010/main" val="50146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BA3577-0F56-47C9-C707-4332C28C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347"/>
            <a:ext cx="12192000" cy="7062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2F550-AE57-75E4-149C-989D3554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6" y="1084169"/>
            <a:ext cx="10264588" cy="57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7D46D1-A515-8990-F178-63E9A747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952"/>
            <a:ext cx="12192000" cy="62025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IN" sz="4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CONTENTS</a:t>
            </a:r>
            <a:endParaRPr lang="en-IN" dirty="0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DD4B5-F118-C16A-D51F-C88F568B6E8E}"/>
              </a:ext>
            </a:extLst>
          </p:cNvPr>
          <p:cNvSpPr txBox="1"/>
          <p:nvPr/>
        </p:nvSpPr>
        <p:spPr>
          <a:xfrm>
            <a:off x="811569" y="1678472"/>
            <a:ext cx="8152582" cy="4535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Business Objective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Introductions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Project Architecture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Data Details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Visualization and EDA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Model Building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Evaluation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Deployment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305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BD4C1C-9AB3-ECB2-D710-CDC3CB706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5" y="1084169"/>
            <a:ext cx="10264589" cy="57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458E3A-FBA8-06BE-299A-A6DAB7C8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6" y="1084169"/>
            <a:ext cx="10264588" cy="57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0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E6B841-9F45-DE59-B87C-4528EE2C7E59}"/>
              </a:ext>
            </a:extLst>
          </p:cNvPr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64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4358B3-269F-699A-3387-F96CDAE4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134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ACKNOWLEDGEMENT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</a:rPr>
              <a:t> 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E8DE7-C9D7-4D6B-FC42-8E26FD0EE1D4}"/>
              </a:ext>
            </a:extLst>
          </p:cNvPr>
          <p:cNvSpPr txBox="1"/>
          <p:nvPr/>
        </p:nvSpPr>
        <p:spPr>
          <a:xfrm>
            <a:off x="1549367" y="1593657"/>
            <a:ext cx="9093265" cy="36706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lnSpc>
                <a:spcPct val="200000"/>
              </a:lnSpc>
              <a:spcBef>
                <a:spcPts val="1000"/>
              </a:spcBef>
            </a:pPr>
            <a:r>
              <a:rPr lang="en-IN" sz="2400" dirty="0">
                <a:latin typeface="Calibri"/>
                <a:ea typeface="Calibri"/>
                <a:cs typeface="Calibri"/>
              </a:rPr>
              <a:t>We would like to express our deepest gratitude to Mr. Iftekar Patel for their invaluable patience and feedback. Thank you for entrusting us with this opportunity</a:t>
            </a:r>
            <a:r>
              <a:rPr lang="en-I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IN" sz="2400" dirty="0">
                <a:latin typeface="Calibri"/>
                <a:ea typeface="Calibri"/>
                <a:cs typeface="Calibri"/>
              </a:rPr>
              <a:t> We could not have undertaken this journey without your guidance and expertise.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114300">
              <a:lnSpc>
                <a:spcPct val="200000"/>
              </a:lnSpc>
              <a:spcBef>
                <a:spcPts val="1000"/>
              </a:spcBef>
            </a:pPr>
            <a:endParaRPr lang="en-IN" sz="1900" dirty="0">
              <a:solidFill>
                <a:srgbClr val="FFFFFF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422352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5D3C4C-63EA-EC9F-01B9-72D1371A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0406"/>
            <a:ext cx="12192000" cy="669414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BUSINESS OBJECTIVE</a:t>
            </a:r>
            <a:endParaRPr lang="en-US" sz="4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A9B1B-76F3-C12B-C569-1BC13955F8A7}"/>
              </a:ext>
            </a:extLst>
          </p:cNvPr>
          <p:cNvSpPr txBox="1"/>
          <p:nvPr/>
        </p:nvSpPr>
        <p:spPr>
          <a:xfrm>
            <a:off x="1631576" y="1957218"/>
            <a:ext cx="9099177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/>
              <a:t>The Document classification solution significantly reduce the manual human effort in the HR management.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It should achieve a higher level of accuracy and automation with minimal human intervention</a:t>
            </a:r>
          </a:p>
        </p:txBody>
      </p:sp>
    </p:spTree>
    <p:extLst>
      <p:ext uri="{BB962C8B-B14F-4D97-AF65-F5344CB8AC3E}">
        <p14:creationId xmlns:p14="http://schemas.microsoft.com/office/powerpoint/2010/main" val="186814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8592E5-AB4B-78D9-5D7D-147900F9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347"/>
            <a:ext cx="12192000" cy="7062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PROJECT ARCHITECTURE/ PROJECT FLOW</a:t>
            </a:r>
            <a:endParaRPr lang="en-US" sz="40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5" name="Google Shape;167;p5">
            <a:extLst>
              <a:ext uri="{FF2B5EF4-FFF2-40B4-BE49-F238E27FC236}">
                <a16:creationId xmlns:a16="http://schemas.microsoft.com/office/drawing/2014/main" id="{37185EFD-52D0-E6B0-7D62-B2D14905E1AF}"/>
              </a:ext>
            </a:extLst>
          </p:cNvPr>
          <p:cNvGrpSpPr/>
          <p:nvPr/>
        </p:nvGrpSpPr>
        <p:grpSpPr>
          <a:xfrm>
            <a:off x="3038995" y="1541577"/>
            <a:ext cx="6114010" cy="4825489"/>
            <a:chOff x="3038995" y="1673985"/>
            <a:chExt cx="4433853" cy="4348112"/>
          </a:xfrm>
        </p:grpSpPr>
        <p:sp>
          <p:nvSpPr>
            <p:cNvPr id="6" name="Google Shape;168;p5">
              <a:extLst>
                <a:ext uri="{FF2B5EF4-FFF2-40B4-BE49-F238E27FC236}">
                  <a16:creationId xmlns:a16="http://schemas.microsoft.com/office/drawing/2014/main" id="{37F51084-2508-6411-5A54-0EA433D1D40D}"/>
                </a:ext>
              </a:extLst>
            </p:cNvPr>
            <p:cNvSpPr/>
            <p:nvPr/>
          </p:nvSpPr>
          <p:spPr>
            <a:xfrm>
              <a:off x="4748883" y="1673985"/>
              <a:ext cx="1014077" cy="1014077"/>
            </a:xfrm>
            <a:prstGeom prst="flowChartAlternateProcess">
              <a:avLst/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81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" name="Google Shape;169;p5">
              <a:extLst>
                <a:ext uri="{FF2B5EF4-FFF2-40B4-BE49-F238E27FC236}">
                  <a16:creationId xmlns:a16="http://schemas.microsoft.com/office/drawing/2014/main" id="{E3693A72-98F5-3169-EE38-94B312438BF1}"/>
                </a:ext>
              </a:extLst>
            </p:cNvPr>
            <p:cNvSpPr txBox="1"/>
            <p:nvPr/>
          </p:nvSpPr>
          <p:spPr>
            <a:xfrm>
              <a:off x="4798385" y="1723487"/>
              <a:ext cx="915073" cy="91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IN" sz="1100" b="1">
                  <a:latin typeface="Rockwell"/>
                  <a:ea typeface="Calibri"/>
                  <a:cs typeface="Calibri"/>
                  <a:sym typeface="Calibri"/>
                </a:rPr>
                <a:t>Business Understanding</a:t>
              </a:r>
              <a:endParaRPr sz="1800" b="1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" name="Google Shape;170;p5">
              <a:extLst>
                <a:ext uri="{FF2B5EF4-FFF2-40B4-BE49-F238E27FC236}">
                  <a16:creationId xmlns:a16="http://schemas.microsoft.com/office/drawing/2014/main" id="{6537E5B2-2F56-5BDB-9855-F2AE1904C35E}"/>
                </a:ext>
              </a:extLst>
            </p:cNvPr>
            <p:cNvSpPr/>
            <p:nvPr/>
          </p:nvSpPr>
          <p:spPr>
            <a:xfrm rot="1542857">
              <a:off x="5800085" y="2336766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" name="Google Shape;171;p5">
              <a:extLst>
                <a:ext uri="{FF2B5EF4-FFF2-40B4-BE49-F238E27FC236}">
                  <a16:creationId xmlns:a16="http://schemas.microsoft.com/office/drawing/2014/main" id="{948CE54E-F9D2-C422-8CC8-6F557A1F0E66}"/>
                </a:ext>
              </a:extLst>
            </p:cNvPr>
            <p:cNvSpPr txBox="1"/>
            <p:nvPr/>
          </p:nvSpPr>
          <p:spPr>
            <a:xfrm rot="1542857">
              <a:off x="5804083" y="2387698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72;p5">
              <a:extLst>
                <a:ext uri="{FF2B5EF4-FFF2-40B4-BE49-F238E27FC236}">
                  <a16:creationId xmlns:a16="http://schemas.microsoft.com/office/drawing/2014/main" id="{0A08DDE2-7BEE-8CE6-F144-11559942ACC2}"/>
                </a:ext>
              </a:extLst>
            </p:cNvPr>
            <p:cNvSpPr/>
            <p:nvPr/>
          </p:nvSpPr>
          <p:spPr>
            <a:xfrm>
              <a:off x="6120106" y="2334332"/>
              <a:ext cx="1014077" cy="101407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54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" name="Google Shape;173;p5">
              <a:extLst>
                <a:ext uri="{FF2B5EF4-FFF2-40B4-BE49-F238E27FC236}">
                  <a16:creationId xmlns:a16="http://schemas.microsoft.com/office/drawing/2014/main" id="{7F9C68AB-CF8F-334F-A4A2-DEA624AF3281}"/>
                </a:ext>
              </a:extLst>
            </p:cNvPr>
            <p:cNvSpPr txBox="1"/>
            <p:nvPr/>
          </p:nvSpPr>
          <p:spPr>
            <a:xfrm>
              <a:off x="6169609" y="2383835"/>
              <a:ext cx="915071" cy="91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IN" sz="1300" b="1">
                  <a:solidFill>
                    <a:schemeClr val="dk1"/>
                  </a:solidFill>
                  <a:latin typeface="Rockwell" panose="02060603020205020403" pitchFamily="18" charset="0"/>
                  <a:ea typeface="Calibri"/>
                  <a:cs typeface="Calibri"/>
                  <a:sym typeface="Calibri"/>
                </a:rPr>
                <a:t>Data Collection</a:t>
              </a:r>
              <a:endParaRPr sz="1300" b="1">
                <a:solidFill>
                  <a:schemeClr val="lt1"/>
                </a:solidFill>
                <a:latin typeface="Rockwell" panose="02060603020205020403" pitchFamily="18" charset="0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" name="Google Shape;174;p5">
              <a:extLst>
                <a:ext uri="{FF2B5EF4-FFF2-40B4-BE49-F238E27FC236}">
                  <a16:creationId xmlns:a16="http://schemas.microsoft.com/office/drawing/2014/main" id="{E536D0E9-AB3E-F235-3AE4-1DF4717652DA}"/>
                </a:ext>
              </a:extLst>
            </p:cNvPr>
            <p:cNvSpPr/>
            <p:nvPr/>
          </p:nvSpPr>
          <p:spPr>
            <a:xfrm rot="4628571">
              <a:off x="6660198" y="3404710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" name="Google Shape;175;p5">
              <a:extLst>
                <a:ext uri="{FF2B5EF4-FFF2-40B4-BE49-F238E27FC236}">
                  <a16:creationId xmlns:a16="http://schemas.microsoft.com/office/drawing/2014/main" id="{2CCF7CE1-F315-76A7-0C6B-53FA4C5123B3}"/>
                </a:ext>
              </a:extLst>
            </p:cNvPr>
            <p:cNvSpPr txBox="1"/>
            <p:nvPr/>
          </p:nvSpPr>
          <p:spPr>
            <a:xfrm rot="4628571">
              <a:off x="6691589" y="3433797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6;p5">
              <a:extLst>
                <a:ext uri="{FF2B5EF4-FFF2-40B4-BE49-F238E27FC236}">
                  <a16:creationId xmlns:a16="http://schemas.microsoft.com/office/drawing/2014/main" id="{22FEB2BC-7BF3-0F32-4D9D-696C47B1D45E}"/>
                </a:ext>
              </a:extLst>
            </p:cNvPr>
            <p:cNvSpPr/>
            <p:nvPr/>
          </p:nvSpPr>
          <p:spPr>
            <a:xfrm>
              <a:off x="6458771" y="3818117"/>
              <a:ext cx="1014077" cy="101407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54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" name="Google Shape;177;p5">
              <a:extLst>
                <a:ext uri="{FF2B5EF4-FFF2-40B4-BE49-F238E27FC236}">
                  <a16:creationId xmlns:a16="http://schemas.microsoft.com/office/drawing/2014/main" id="{BBCF07B2-89FF-3A2A-209C-BAA2E2DFBDF6}"/>
                </a:ext>
              </a:extLst>
            </p:cNvPr>
            <p:cNvSpPr txBox="1"/>
            <p:nvPr/>
          </p:nvSpPr>
          <p:spPr>
            <a:xfrm>
              <a:off x="6508274" y="3867620"/>
              <a:ext cx="915071" cy="91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IN" sz="1300" b="1">
                  <a:solidFill>
                    <a:schemeClr val="dk1"/>
                  </a:solidFill>
                  <a:latin typeface="Rockwell" panose="02060603020205020403" pitchFamily="18" charset="0"/>
                  <a:ea typeface="Calibri"/>
                  <a:cs typeface="Calibri"/>
                  <a:sym typeface="Calibri"/>
                </a:rPr>
                <a:t>Data Preparation</a:t>
              </a:r>
              <a:endParaRPr sz="1800" b="1">
                <a:solidFill>
                  <a:schemeClr val="lt1"/>
                </a:solidFill>
                <a:latin typeface="Rockwell" panose="02060603020205020403" pitchFamily="18" charset="0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" name="Google Shape;178;p5">
              <a:extLst>
                <a:ext uri="{FF2B5EF4-FFF2-40B4-BE49-F238E27FC236}">
                  <a16:creationId xmlns:a16="http://schemas.microsoft.com/office/drawing/2014/main" id="{E4F9903C-29CD-7C04-823F-EAAD57CEFDEF}"/>
                </a:ext>
              </a:extLst>
            </p:cNvPr>
            <p:cNvSpPr/>
            <p:nvPr/>
          </p:nvSpPr>
          <p:spPr>
            <a:xfrm rot="7714286">
              <a:off x="6361517" y="4743026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7" name="Google Shape;179;p5">
              <a:extLst>
                <a:ext uri="{FF2B5EF4-FFF2-40B4-BE49-F238E27FC236}">
                  <a16:creationId xmlns:a16="http://schemas.microsoft.com/office/drawing/2014/main" id="{2000CBD1-89EE-BE95-F884-3AEF12FA27F3}"/>
                </a:ext>
              </a:extLst>
            </p:cNvPr>
            <p:cNvSpPr txBox="1"/>
            <p:nvPr/>
          </p:nvSpPr>
          <p:spPr>
            <a:xfrm rot="-3085714">
              <a:off x="6427065" y="4779910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0;p5">
              <a:extLst>
                <a:ext uri="{FF2B5EF4-FFF2-40B4-BE49-F238E27FC236}">
                  <a16:creationId xmlns:a16="http://schemas.microsoft.com/office/drawing/2014/main" id="{3EFAB0C4-80FD-CC7F-7DDB-120B8EB006BC}"/>
                </a:ext>
              </a:extLst>
            </p:cNvPr>
            <p:cNvSpPr/>
            <p:nvPr/>
          </p:nvSpPr>
          <p:spPr>
            <a:xfrm>
              <a:off x="5509854" y="5008020"/>
              <a:ext cx="1014077" cy="101407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81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9" name="Google Shape;181;p5">
              <a:extLst>
                <a:ext uri="{FF2B5EF4-FFF2-40B4-BE49-F238E27FC236}">
                  <a16:creationId xmlns:a16="http://schemas.microsoft.com/office/drawing/2014/main" id="{BB5618A6-1515-2042-81B2-340C0B41CE50}"/>
                </a:ext>
              </a:extLst>
            </p:cNvPr>
            <p:cNvSpPr txBox="1"/>
            <p:nvPr/>
          </p:nvSpPr>
          <p:spPr>
            <a:xfrm>
              <a:off x="5559357" y="5057523"/>
              <a:ext cx="915071" cy="91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IN" sz="1300" b="1">
                  <a:solidFill>
                    <a:schemeClr val="dk1"/>
                  </a:solidFill>
                  <a:latin typeface="Rockwell" panose="02060603020205020403" pitchFamily="18" charset="0"/>
                  <a:ea typeface="Calibri"/>
                  <a:cs typeface="Calibri"/>
                  <a:sym typeface="Calibri"/>
                </a:rPr>
                <a:t>Exploratory Data Analysis</a:t>
              </a:r>
              <a:endParaRPr sz="1800" b="1">
                <a:solidFill>
                  <a:schemeClr val="lt1"/>
                </a:solidFill>
                <a:latin typeface="Rockwell" panose="02060603020205020403" pitchFamily="18" charset="0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" name="Google Shape;182;p5">
              <a:extLst>
                <a:ext uri="{FF2B5EF4-FFF2-40B4-BE49-F238E27FC236}">
                  <a16:creationId xmlns:a16="http://schemas.microsoft.com/office/drawing/2014/main" id="{997815D5-57CB-CCC2-10FA-12CAFD44FF15}"/>
                </a:ext>
              </a:extLst>
            </p:cNvPr>
            <p:cNvSpPr/>
            <p:nvPr/>
          </p:nvSpPr>
          <p:spPr>
            <a:xfrm rot="10800000">
              <a:off x="5128955" y="5343934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1" name="Google Shape;183;p5">
              <a:extLst>
                <a:ext uri="{FF2B5EF4-FFF2-40B4-BE49-F238E27FC236}">
                  <a16:creationId xmlns:a16="http://schemas.microsoft.com/office/drawing/2014/main" id="{5AC42812-9AA6-5C4F-043F-131DF7FF73D3}"/>
                </a:ext>
              </a:extLst>
            </p:cNvPr>
            <p:cNvSpPr txBox="1"/>
            <p:nvPr/>
          </p:nvSpPr>
          <p:spPr>
            <a:xfrm>
              <a:off x="5209705" y="5412384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4;p5">
              <a:extLst>
                <a:ext uri="{FF2B5EF4-FFF2-40B4-BE49-F238E27FC236}">
                  <a16:creationId xmlns:a16="http://schemas.microsoft.com/office/drawing/2014/main" id="{870F24E8-5A19-1B2D-F443-BFD0FF869B2A}"/>
                </a:ext>
              </a:extLst>
            </p:cNvPr>
            <p:cNvSpPr/>
            <p:nvPr/>
          </p:nvSpPr>
          <p:spPr>
            <a:xfrm>
              <a:off x="3987911" y="5008020"/>
              <a:ext cx="1014077" cy="101407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108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3" name="Google Shape;185;p5">
              <a:extLst>
                <a:ext uri="{FF2B5EF4-FFF2-40B4-BE49-F238E27FC236}">
                  <a16:creationId xmlns:a16="http://schemas.microsoft.com/office/drawing/2014/main" id="{D1636B30-1153-447E-749D-7B749AACC34D}"/>
                </a:ext>
              </a:extLst>
            </p:cNvPr>
            <p:cNvSpPr txBox="1"/>
            <p:nvPr/>
          </p:nvSpPr>
          <p:spPr>
            <a:xfrm>
              <a:off x="4037414" y="5057523"/>
              <a:ext cx="915071" cy="91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IN" sz="1300" b="1">
                  <a:solidFill>
                    <a:schemeClr val="dk1"/>
                  </a:solidFill>
                  <a:latin typeface="Rockwell" panose="02060603020205020403" pitchFamily="18" charset="0"/>
                  <a:ea typeface="Calibri"/>
                  <a:cs typeface="Calibri"/>
                  <a:sym typeface="Calibri"/>
                </a:rPr>
                <a:t>Visualization</a:t>
              </a:r>
              <a:endParaRPr sz="1800" b="1">
                <a:solidFill>
                  <a:schemeClr val="lt1"/>
                </a:solidFill>
                <a:latin typeface="Rockwell" panose="02060603020205020403" pitchFamily="18" charset="0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" name="Google Shape;186;p5">
              <a:extLst>
                <a:ext uri="{FF2B5EF4-FFF2-40B4-BE49-F238E27FC236}">
                  <a16:creationId xmlns:a16="http://schemas.microsoft.com/office/drawing/2014/main" id="{5BB3C0A8-DBC7-570D-8A8E-FF277EBD1D8F}"/>
                </a:ext>
              </a:extLst>
            </p:cNvPr>
            <p:cNvSpPr/>
            <p:nvPr/>
          </p:nvSpPr>
          <p:spPr>
            <a:xfrm rot="-7714286">
              <a:off x="3890657" y="4754938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5" name="Google Shape;187;p5">
              <a:extLst>
                <a:ext uri="{FF2B5EF4-FFF2-40B4-BE49-F238E27FC236}">
                  <a16:creationId xmlns:a16="http://schemas.microsoft.com/office/drawing/2014/main" id="{80D8B168-1A15-C47A-BE02-CD8E0FFFC7F3}"/>
                </a:ext>
              </a:extLst>
            </p:cNvPr>
            <p:cNvSpPr txBox="1"/>
            <p:nvPr/>
          </p:nvSpPr>
          <p:spPr>
            <a:xfrm rot="3085714">
              <a:off x="3956205" y="4854954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88;p5">
              <a:extLst>
                <a:ext uri="{FF2B5EF4-FFF2-40B4-BE49-F238E27FC236}">
                  <a16:creationId xmlns:a16="http://schemas.microsoft.com/office/drawing/2014/main" id="{664DCDFF-81CF-6B50-325A-9D638A75582E}"/>
                </a:ext>
              </a:extLst>
            </p:cNvPr>
            <p:cNvSpPr/>
            <p:nvPr/>
          </p:nvSpPr>
          <p:spPr>
            <a:xfrm>
              <a:off x="3038995" y="3818117"/>
              <a:ext cx="1014077" cy="101407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135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7" name="Google Shape;189;p5">
              <a:extLst>
                <a:ext uri="{FF2B5EF4-FFF2-40B4-BE49-F238E27FC236}">
                  <a16:creationId xmlns:a16="http://schemas.microsoft.com/office/drawing/2014/main" id="{950B6B9E-6A2D-9660-F89E-9ABA69DE0A82}"/>
                </a:ext>
              </a:extLst>
            </p:cNvPr>
            <p:cNvSpPr txBox="1"/>
            <p:nvPr/>
          </p:nvSpPr>
          <p:spPr>
            <a:xfrm>
              <a:off x="3088498" y="3867620"/>
              <a:ext cx="915071" cy="91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IN" sz="1300" b="1">
                  <a:solidFill>
                    <a:schemeClr val="dk1"/>
                  </a:solidFill>
                  <a:latin typeface="Rockwell" panose="02060603020205020403" pitchFamily="18" charset="0"/>
                  <a:ea typeface="Calibri"/>
                  <a:cs typeface="Calibri"/>
                  <a:sym typeface="Calibri"/>
                </a:rPr>
                <a:t>Model Evolution</a:t>
              </a:r>
              <a:endParaRPr sz="1800" b="1">
                <a:solidFill>
                  <a:schemeClr val="lt1"/>
                </a:solidFill>
                <a:latin typeface="Rockwell" panose="02060603020205020403" pitchFamily="18" charset="0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8" name="Google Shape;190;p5">
              <a:extLst>
                <a:ext uri="{FF2B5EF4-FFF2-40B4-BE49-F238E27FC236}">
                  <a16:creationId xmlns:a16="http://schemas.microsoft.com/office/drawing/2014/main" id="{10486A16-5992-A608-A46E-01B4988F92DF}"/>
                </a:ext>
              </a:extLst>
            </p:cNvPr>
            <p:cNvSpPr/>
            <p:nvPr/>
          </p:nvSpPr>
          <p:spPr>
            <a:xfrm rot="-4628571">
              <a:off x="3579086" y="3419564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9" name="Google Shape;191;p5">
              <a:extLst>
                <a:ext uri="{FF2B5EF4-FFF2-40B4-BE49-F238E27FC236}">
                  <a16:creationId xmlns:a16="http://schemas.microsoft.com/office/drawing/2014/main" id="{7F49C7F8-5523-3EF9-115E-220BAC6B4B86}"/>
                </a:ext>
              </a:extLst>
            </p:cNvPr>
            <p:cNvSpPr txBox="1"/>
            <p:nvPr/>
          </p:nvSpPr>
          <p:spPr>
            <a:xfrm rot="-4628571">
              <a:off x="3610477" y="3527377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92;p5">
              <a:extLst>
                <a:ext uri="{FF2B5EF4-FFF2-40B4-BE49-F238E27FC236}">
                  <a16:creationId xmlns:a16="http://schemas.microsoft.com/office/drawing/2014/main" id="{E5F6D4D8-648E-662F-3B61-E320D703113E}"/>
                </a:ext>
              </a:extLst>
            </p:cNvPr>
            <p:cNvSpPr/>
            <p:nvPr/>
          </p:nvSpPr>
          <p:spPr>
            <a:xfrm>
              <a:off x="3377659" y="2334332"/>
              <a:ext cx="1014077" cy="101407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162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1" name="Google Shape;193;p5">
              <a:extLst>
                <a:ext uri="{FF2B5EF4-FFF2-40B4-BE49-F238E27FC236}">
                  <a16:creationId xmlns:a16="http://schemas.microsoft.com/office/drawing/2014/main" id="{73175441-6DD1-E934-E23E-0E16090AC74F}"/>
                </a:ext>
              </a:extLst>
            </p:cNvPr>
            <p:cNvSpPr txBox="1"/>
            <p:nvPr/>
          </p:nvSpPr>
          <p:spPr>
            <a:xfrm>
              <a:off x="3427162" y="2383835"/>
              <a:ext cx="915071" cy="91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IN" sz="1300" b="1">
                  <a:latin typeface="Rockwell"/>
                  <a:ea typeface="Calibri"/>
                  <a:cs typeface="Calibri"/>
                  <a:sym typeface="Calibri"/>
                </a:rPr>
                <a:t>Model Deployment</a:t>
              </a:r>
              <a:endParaRPr sz="1800" b="1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2" name="Google Shape;194;p5">
              <a:extLst>
                <a:ext uri="{FF2B5EF4-FFF2-40B4-BE49-F238E27FC236}">
                  <a16:creationId xmlns:a16="http://schemas.microsoft.com/office/drawing/2014/main" id="{716BE7A9-E482-10FF-8174-EEB0607C313F}"/>
                </a:ext>
              </a:extLst>
            </p:cNvPr>
            <p:cNvSpPr/>
            <p:nvPr/>
          </p:nvSpPr>
          <p:spPr>
            <a:xfrm rot="-1542857">
              <a:off x="4428862" y="2343377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3" name="Google Shape;195;p5">
              <a:extLst>
                <a:ext uri="{FF2B5EF4-FFF2-40B4-BE49-F238E27FC236}">
                  <a16:creationId xmlns:a16="http://schemas.microsoft.com/office/drawing/2014/main" id="{CDEDCE10-BB93-A431-FDB5-E75D0FE22827}"/>
                </a:ext>
              </a:extLst>
            </p:cNvPr>
            <p:cNvSpPr txBox="1"/>
            <p:nvPr/>
          </p:nvSpPr>
          <p:spPr>
            <a:xfrm rot="-1542857">
              <a:off x="4432860" y="2429345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54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76C520-4D17-B20D-BD5E-87353EAF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81" y="834629"/>
            <a:ext cx="8276037" cy="23395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82537E-374D-C240-5590-C8F9FC6C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347"/>
            <a:ext cx="12192000" cy="7062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Merging resume to dataframe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E14326-103B-7430-A13B-2D7DC47B7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81" y="3062699"/>
            <a:ext cx="8276037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F3284-0139-A847-30DE-1586BA40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29" y="943439"/>
            <a:ext cx="7872142" cy="2209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D52CD-CDBE-9CBD-FF51-FE7AF020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929" y="3337917"/>
            <a:ext cx="7872142" cy="2118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98707-4A7A-7B10-ABA4-4A814684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929" y="5640947"/>
            <a:ext cx="3398815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3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F8348D-E601-8831-DC98-381A6A39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347"/>
            <a:ext cx="12192000" cy="7062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Dataset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3FDB3-423E-2412-6033-9E9EEE64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9" y="834629"/>
            <a:ext cx="4092295" cy="3406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1B1E82-3935-AB9D-6485-1F3CC8FF6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33" y="834629"/>
            <a:ext cx="2987299" cy="1577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2AB1EA-0514-6C38-3DE9-F9274FE5A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504" y="2412106"/>
            <a:ext cx="1988992" cy="107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13BEA8-166E-4081-8BB7-CAD251820EB0}"/>
              </a:ext>
            </a:extLst>
          </p:cNvPr>
          <p:cNvSpPr txBox="1"/>
          <p:nvPr/>
        </p:nvSpPr>
        <p:spPr>
          <a:xfrm>
            <a:off x="887506" y="4831976"/>
            <a:ext cx="4554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Extracting and modifying the dataset we have 78 number of total resume and we have 4 categories of resume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A549B-B0F3-E3EE-14A7-57C0FA1A91DA}"/>
              </a:ext>
            </a:extLst>
          </p:cNvPr>
          <p:cNvSpPr txBox="1"/>
          <p:nvPr/>
        </p:nvSpPr>
        <p:spPr>
          <a:xfrm>
            <a:off x="887506" y="4578014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Observation:-</a:t>
            </a:r>
          </a:p>
        </p:txBody>
      </p:sp>
    </p:spTree>
    <p:extLst>
      <p:ext uri="{BB962C8B-B14F-4D97-AF65-F5344CB8AC3E}">
        <p14:creationId xmlns:p14="http://schemas.microsoft.com/office/powerpoint/2010/main" val="125847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EBC380-9560-D516-D4FE-899CB064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347"/>
            <a:ext cx="12192000" cy="7062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Removing all unwanted characters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51678-93AE-01C2-8416-16C2AFF0A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97" y="1936376"/>
            <a:ext cx="9530605" cy="2985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993CB-9BF8-AE0C-1FFE-D39C17899B26}"/>
              </a:ext>
            </a:extLst>
          </p:cNvPr>
          <p:cNvSpPr txBox="1"/>
          <p:nvPr/>
        </p:nvSpPr>
        <p:spPr>
          <a:xfrm>
            <a:off x="1330697" y="5654038"/>
            <a:ext cx="526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have remove all unwanted characters using Regex.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07369-9A56-583E-099C-CD7D6579985C}"/>
              </a:ext>
            </a:extLst>
          </p:cNvPr>
          <p:cNvSpPr txBox="1"/>
          <p:nvPr/>
        </p:nvSpPr>
        <p:spPr>
          <a:xfrm>
            <a:off x="1330697" y="5284706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Note:-</a:t>
            </a:r>
          </a:p>
        </p:txBody>
      </p:sp>
    </p:spTree>
    <p:extLst>
      <p:ext uri="{BB962C8B-B14F-4D97-AF65-F5344CB8AC3E}">
        <p14:creationId xmlns:p14="http://schemas.microsoft.com/office/powerpoint/2010/main" val="214791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265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Algerian</vt:lpstr>
      <vt:lpstr>Arial</vt:lpstr>
      <vt:lpstr>Arial Black</vt:lpstr>
      <vt:lpstr>Arial,Sans-Serif</vt:lpstr>
      <vt:lpstr>Calibri</vt:lpstr>
      <vt:lpstr>Calibri Light</vt:lpstr>
      <vt:lpstr>Century Gothic</vt:lpstr>
      <vt:lpstr>Rockwell</vt:lpstr>
      <vt:lpstr>Office Theme</vt:lpstr>
      <vt:lpstr>  P393- Resume Classification</vt:lpstr>
      <vt:lpstr>CONTENTS</vt:lpstr>
      <vt:lpstr>ACKNOWLEDGEMENT </vt:lpstr>
      <vt:lpstr>BUSINESS OBJECTIVE</vt:lpstr>
      <vt:lpstr>PROJECT ARCHITECTURE/ PROJECT FLOW</vt:lpstr>
      <vt:lpstr>Merging resume to dataframe</vt:lpstr>
      <vt:lpstr>PowerPoint Presentation</vt:lpstr>
      <vt:lpstr>Dataset Details</vt:lpstr>
      <vt:lpstr>Removing all unwanted characters</vt:lpstr>
      <vt:lpstr>React Developer</vt:lpstr>
      <vt:lpstr>PowerPoint Presentation</vt:lpstr>
      <vt:lpstr>SQL Developer</vt:lpstr>
      <vt:lpstr>PowerPoint Presentation</vt:lpstr>
      <vt:lpstr>Workday</vt:lpstr>
      <vt:lpstr>PowerPoint Presentation</vt:lpstr>
      <vt:lpstr>Peoplesoft</vt:lpstr>
      <vt:lpstr>PowerPoint Presentation</vt:lpstr>
      <vt:lpstr>Modeling</vt:lpstr>
      <vt:lpstr>Deployment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Yash</dc:creator>
  <cp:lastModifiedBy>Yash Kumar</cp:lastModifiedBy>
  <cp:revision>3</cp:revision>
  <dcterms:created xsi:type="dcterms:W3CDTF">2024-06-02T09:56:53Z</dcterms:created>
  <dcterms:modified xsi:type="dcterms:W3CDTF">2024-06-02T15:33:35Z</dcterms:modified>
</cp:coreProperties>
</file>