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8" r:id="rId13"/>
    <p:sldId id="269" r:id="rId14"/>
    <p:sldId id="270" r:id="rId15"/>
    <p:sldId id="271"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5DFEE2-FD1C-4ED2-8921-69B3E50C47A5}" v="2" dt="2023-05-07T17:45:34.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Pathak" userId="94d2443787b6830d" providerId="LiveId" clId="{B85DFEE2-FD1C-4ED2-8921-69B3E50C47A5}"/>
    <pc:docChg chg="undo custSel modSld">
      <pc:chgData name="Yash Pathak" userId="94d2443787b6830d" providerId="LiveId" clId="{B85DFEE2-FD1C-4ED2-8921-69B3E50C47A5}" dt="2023-05-07T19:36:57.654" v="606" actId="20577"/>
      <pc:docMkLst>
        <pc:docMk/>
      </pc:docMkLst>
      <pc:sldChg chg="modSp mod">
        <pc:chgData name="Yash Pathak" userId="94d2443787b6830d" providerId="LiveId" clId="{B85DFEE2-FD1C-4ED2-8921-69B3E50C47A5}" dt="2023-05-07T19:36:57.654" v="606" actId="20577"/>
        <pc:sldMkLst>
          <pc:docMk/>
          <pc:sldMk cId="985323312" sldId="266"/>
        </pc:sldMkLst>
        <pc:spChg chg="mod">
          <ac:chgData name="Yash Pathak" userId="94d2443787b6830d" providerId="LiveId" clId="{B85DFEE2-FD1C-4ED2-8921-69B3E50C47A5}" dt="2023-05-07T19:36:57.654" v="606" actId="20577"/>
          <ac:spMkLst>
            <pc:docMk/>
            <pc:sldMk cId="985323312" sldId="266"/>
            <ac:spMk id="3" creationId="{7AF1643A-E441-BB01-042B-A4562B188BD5}"/>
          </ac:spMkLst>
        </pc:spChg>
      </pc:sldChg>
      <pc:sldChg chg="modSp mod">
        <pc:chgData name="Yash Pathak" userId="94d2443787b6830d" providerId="LiveId" clId="{B85DFEE2-FD1C-4ED2-8921-69B3E50C47A5}" dt="2023-05-07T19:36:15.004" v="593" actId="1076"/>
        <pc:sldMkLst>
          <pc:docMk/>
          <pc:sldMk cId="2656564003" sldId="270"/>
        </pc:sldMkLst>
        <pc:spChg chg="mod">
          <ac:chgData name="Yash Pathak" userId="94d2443787b6830d" providerId="LiveId" clId="{B85DFEE2-FD1C-4ED2-8921-69B3E50C47A5}" dt="2023-05-07T19:36:10.379" v="592" actId="20577"/>
          <ac:spMkLst>
            <pc:docMk/>
            <pc:sldMk cId="2656564003" sldId="270"/>
            <ac:spMk id="3" creationId="{9F421CC8-206C-3E6B-D9BF-CCE25393F8C2}"/>
          </ac:spMkLst>
        </pc:spChg>
        <pc:picChg chg="mod">
          <ac:chgData name="Yash Pathak" userId="94d2443787b6830d" providerId="LiveId" clId="{B85DFEE2-FD1C-4ED2-8921-69B3E50C47A5}" dt="2023-05-07T19:36:15.004" v="593" actId="1076"/>
          <ac:picMkLst>
            <pc:docMk/>
            <pc:sldMk cId="2656564003" sldId="270"/>
            <ac:picMk id="7" creationId="{ACA15173-E4C4-C19E-6E51-965D5817DFE8}"/>
          </ac:picMkLst>
        </pc:picChg>
      </pc:sldChg>
      <pc:sldChg chg="addSp delSp modSp mod">
        <pc:chgData name="Yash Pathak" userId="94d2443787b6830d" providerId="LiveId" clId="{B85DFEE2-FD1C-4ED2-8921-69B3E50C47A5}" dt="2023-05-07T19:36:42.706" v="605" actId="1076"/>
        <pc:sldMkLst>
          <pc:docMk/>
          <pc:sldMk cId="372837562" sldId="271"/>
        </pc:sldMkLst>
        <pc:spChg chg="add mod">
          <ac:chgData name="Yash Pathak" userId="94d2443787b6830d" providerId="LiveId" clId="{B85DFEE2-FD1C-4ED2-8921-69B3E50C47A5}" dt="2023-05-07T19:36:40.920" v="604" actId="1076"/>
          <ac:spMkLst>
            <pc:docMk/>
            <pc:sldMk cId="372837562" sldId="271"/>
            <ac:spMk id="4" creationId="{85B8440E-6A10-B030-DCE3-A17A4E0180F0}"/>
          </ac:spMkLst>
        </pc:spChg>
        <pc:spChg chg="add del mod">
          <ac:chgData name="Yash Pathak" userId="94d2443787b6830d" providerId="LiveId" clId="{B85DFEE2-FD1C-4ED2-8921-69B3E50C47A5}" dt="2023-05-07T19:36:23.804" v="595" actId="478"/>
          <ac:spMkLst>
            <pc:docMk/>
            <pc:sldMk cId="372837562" sldId="271"/>
            <ac:spMk id="6" creationId="{DB14C152-63B6-EF9A-0879-7B8FE72F0ABD}"/>
          </ac:spMkLst>
        </pc:spChg>
        <pc:picChg chg="add del mod">
          <ac:chgData name="Yash Pathak" userId="94d2443787b6830d" providerId="LiveId" clId="{B85DFEE2-FD1C-4ED2-8921-69B3E50C47A5}" dt="2023-05-07T19:36:18.450" v="594" actId="478"/>
          <ac:picMkLst>
            <pc:docMk/>
            <pc:sldMk cId="372837562" sldId="271"/>
            <ac:picMk id="3" creationId="{75347FFD-DAA3-E499-D518-CF77647D6F78}"/>
          </ac:picMkLst>
        </pc:picChg>
        <pc:picChg chg="mod">
          <ac:chgData name="Yash Pathak" userId="94d2443787b6830d" providerId="LiveId" clId="{B85DFEE2-FD1C-4ED2-8921-69B3E50C47A5}" dt="2023-05-07T19:36:42.706" v="605" actId="1076"/>
          <ac:picMkLst>
            <pc:docMk/>
            <pc:sldMk cId="372837562" sldId="271"/>
            <ac:picMk id="5" creationId="{6209B267-B894-8BA6-87FF-B4A6AA2E3ED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4588B1-8E60-4B01-ADA6-322E55FF585D}"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165520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588B1-8E60-4B01-ADA6-322E55FF585D}"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383118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588B1-8E60-4B01-ADA6-322E55FF585D}"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2189438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588B1-8E60-4B01-ADA6-322E55FF585D}"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35721-AB02-4FB6-8403-CF27E1A7F54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3225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588B1-8E60-4B01-ADA6-322E55FF585D}"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657964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4588B1-8E60-4B01-ADA6-322E55FF585D}"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3821636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4588B1-8E60-4B01-ADA6-322E55FF585D}"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1618984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588B1-8E60-4B01-ADA6-322E55FF585D}"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2295449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588B1-8E60-4B01-ADA6-322E55FF585D}"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152691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588B1-8E60-4B01-ADA6-322E55FF585D}"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102976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588B1-8E60-4B01-ADA6-322E55FF585D}"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93797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588B1-8E60-4B01-ADA6-322E55FF585D}"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1359202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588B1-8E60-4B01-ADA6-322E55FF585D}"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2811132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588B1-8E60-4B01-ADA6-322E55FF585D}"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221265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74588B1-8E60-4B01-ADA6-322E55FF585D}"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63778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588B1-8E60-4B01-ADA6-322E55FF585D}"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1854505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588B1-8E60-4B01-ADA6-322E55FF585D}"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35721-AB02-4FB6-8403-CF27E1A7F544}" type="slidenum">
              <a:rPr lang="en-US" smtClean="0"/>
              <a:t>‹#›</a:t>
            </a:fld>
            <a:endParaRPr lang="en-US"/>
          </a:p>
        </p:txBody>
      </p:sp>
    </p:spTree>
    <p:extLst>
      <p:ext uri="{BB962C8B-B14F-4D97-AF65-F5344CB8AC3E}">
        <p14:creationId xmlns:p14="http://schemas.microsoft.com/office/powerpoint/2010/main" val="181183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74588B1-8E60-4B01-ADA6-322E55FF585D}" type="datetimeFigureOut">
              <a:rPr lang="en-US" smtClean="0"/>
              <a:t>5/8/2023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E935721-AB02-4FB6-8403-CF27E1A7F544}" type="slidenum">
              <a:rPr lang="en-US" smtClean="0"/>
              <a:t>‹#›</a:t>
            </a:fld>
            <a:endParaRPr lang="en-US"/>
          </a:p>
        </p:txBody>
      </p:sp>
    </p:spTree>
    <p:extLst>
      <p:ext uri="{BB962C8B-B14F-4D97-AF65-F5344CB8AC3E}">
        <p14:creationId xmlns:p14="http://schemas.microsoft.com/office/powerpoint/2010/main" val="3675470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Link%20-%20https:/dl.acm.org/doi/pdf/10.1145/3397271.340132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kaggle.com/datasets/news-summar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9F1D-7A6D-6D49-BFC8-510E00576686}"/>
              </a:ext>
            </a:extLst>
          </p:cNvPr>
          <p:cNvSpPr>
            <a:spLocks noGrp="1"/>
          </p:cNvSpPr>
          <p:nvPr>
            <p:ph type="ctrTitle"/>
          </p:nvPr>
        </p:nvSpPr>
        <p:spPr/>
        <p:txBody>
          <a:bodyPr>
            <a:normAutofit fontScale="90000"/>
          </a:bodyPr>
          <a:lstStyle/>
          <a:p>
            <a:r>
              <a:rPr lang="en-US" dirty="0"/>
              <a:t>SummPip: Unsupervised Multi-Document Summarization</a:t>
            </a:r>
            <a:br>
              <a:rPr lang="en-US" dirty="0"/>
            </a:br>
            <a:r>
              <a:rPr lang="en-US" dirty="0"/>
              <a:t>with Sentence Graph Compression</a:t>
            </a:r>
          </a:p>
        </p:txBody>
      </p:sp>
      <p:sp>
        <p:nvSpPr>
          <p:cNvPr id="3" name="Subtitle 2">
            <a:extLst>
              <a:ext uri="{FF2B5EF4-FFF2-40B4-BE49-F238E27FC236}">
                <a16:creationId xmlns:a16="http://schemas.microsoft.com/office/drawing/2014/main" id="{B454E527-891A-A0CD-D971-292311646564}"/>
              </a:ext>
            </a:extLst>
          </p:cNvPr>
          <p:cNvSpPr>
            <a:spLocks noGrp="1"/>
          </p:cNvSpPr>
          <p:nvPr>
            <p:ph type="subTitle" idx="1"/>
          </p:nvPr>
        </p:nvSpPr>
        <p:spPr>
          <a:xfrm>
            <a:off x="379412" y="4028438"/>
            <a:ext cx="4964748" cy="2402633"/>
          </a:xfrm>
        </p:spPr>
        <p:txBody>
          <a:bodyPr>
            <a:normAutofit/>
          </a:bodyPr>
          <a:lstStyle/>
          <a:p>
            <a:pPr algn="l"/>
            <a:r>
              <a:rPr lang="en-US" dirty="0">
                <a:solidFill>
                  <a:schemeClr val="tx1"/>
                </a:solidFill>
              </a:rPr>
              <a:t>Group members:</a:t>
            </a:r>
          </a:p>
          <a:p>
            <a:pPr marL="457200" indent="-457200" algn="l">
              <a:buAutoNum type="arabicPeriod"/>
            </a:pPr>
            <a:r>
              <a:rPr lang="en-US" dirty="0">
                <a:solidFill>
                  <a:schemeClr val="tx1"/>
                </a:solidFill>
              </a:rPr>
              <a:t>Yash Pathak – 2022201026</a:t>
            </a:r>
          </a:p>
          <a:p>
            <a:pPr marL="457200" indent="-457200" algn="l">
              <a:buFont typeface="Arial" panose="020B0604020202020204" pitchFamily="34" charset="0"/>
              <a:buAutoNum type="arabicPeriod"/>
            </a:pPr>
            <a:r>
              <a:rPr lang="en-US" dirty="0">
                <a:solidFill>
                  <a:schemeClr val="tx1"/>
                </a:solidFill>
              </a:rPr>
              <a:t>Gaurav </a:t>
            </a:r>
            <a:r>
              <a:rPr lang="en-US" dirty="0" err="1">
                <a:solidFill>
                  <a:schemeClr val="tx1"/>
                </a:solidFill>
              </a:rPr>
              <a:t>khapekar</a:t>
            </a:r>
            <a:r>
              <a:rPr lang="en-US" dirty="0">
                <a:solidFill>
                  <a:schemeClr val="tx1"/>
                </a:solidFill>
              </a:rPr>
              <a:t> - 2022201055</a:t>
            </a:r>
          </a:p>
          <a:p>
            <a:pPr marL="457200" indent="-457200" algn="l">
              <a:buAutoNum type="arabicPeriod"/>
            </a:pPr>
            <a:r>
              <a:rPr lang="en-US" dirty="0">
                <a:solidFill>
                  <a:schemeClr val="tx1"/>
                </a:solidFill>
              </a:rPr>
              <a:t>Vivek kirpan – 2022201071</a:t>
            </a:r>
          </a:p>
        </p:txBody>
      </p:sp>
      <p:sp>
        <p:nvSpPr>
          <p:cNvPr id="4" name="Subtitle 2">
            <a:extLst>
              <a:ext uri="{FF2B5EF4-FFF2-40B4-BE49-F238E27FC236}">
                <a16:creationId xmlns:a16="http://schemas.microsoft.com/office/drawing/2014/main" id="{4BEE03C7-BBE9-DB1B-5629-E86460FD8E6F}"/>
              </a:ext>
            </a:extLst>
          </p:cNvPr>
          <p:cNvSpPr txBox="1">
            <a:spLocks/>
          </p:cNvSpPr>
          <p:nvPr/>
        </p:nvSpPr>
        <p:spPr>
          <a:xfrm>
            <a:off x="6691948" y="4109718"/>
            <a:ext cx="3749040" cy="240263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gn="l"/>
            <a:r>
              <a:rPr lang="en-US" cap="none" dirty="0">
                <a:solidFill>
                  <a:schemeClr val="tx1"/>
                </a:solidFill>
              </a:rPr>
              <a:t>Team number – 8</a:t>
            </a:r>
          </a:p>
          <a:p>
            <a:pPr algn="l"/>
            <a:r>
              <a:rPr lang="en-US" cap="none" dirty="0">
                <a:solidFill>
                  <a:schemeClr val="tx1"/>
                </a:solidFill>
              </a:rPr>
              <a:t>Team name – </a:t>
            </a:r>
            <a:r>
              <a:rPr lang="en-US" cap="none" dirty="0" err="1">
                <a:solidFill>
                  <a:schemeClr val="tx1"/>
                </a:solidFill>
              </a:rPr>
              <a:t>EvolAI</a:t>
            </a:r>
            <a:endParaRPr lang="en-US" cap="none" dirty="0">
              <a:solidFill>
                <a:schemeClr val="tx1"/>
              </a:solidFill>
            </a:endParaRPr>
          </a:p>
          <a:p>
            <a:pPr algn="l"/>
            <a:r>
              <a:rPr lang="en-US" cap="none" dirty="0">
                <a:solidFill>
                  <a:schemeClr val="tx1"/>
                </a:solidFill>
                <a:hlinkClick r:id="rId2"/>
              </a:rPr>
              <a:t>Link to paper</a:t>
            </a:r>
            <a:endParaRPr lang="en-US" cap="none" dirty="0">
              <a:solidFill>
                <a:schemeClr val="tx1"/>
              </a:solidFill>
            </a:endParaRPr>
          </a:p>
        </p:txBody>
      </p:sp>
    </p:spTree>
    <p:extLst>
      <p:ext uri="{BB962C8B-B14F-4D97-AF65-F5344CB8AC3E}">
        <p14:creationId xmlns:p14="http://schemas.microsoft.com/office/powerpoint/2010/main" val="276156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2D31-0EA3-3331-8EE0-831443F2ECF5}"/>
              </a:ext>
            </a:extLst>
          </p:cNvPr>
          <p:cNvSpPr>
            <a:spLocks noGrp="1"/>
          </p:cNvSpPr>
          <p:nvPr>
            <p:ph type="title"/>
          </p:nvPr>
        </p:nvSpPr>
        <p:spPr/>
        <p:txBody>
          <a:bodyPr/>
          <a:lstStyle/>
          <a:p>
            <a:r>
              <a:rPr lang="en-US" dirty="0"/>
              <a:t>Experiments conducted</a:t>
            </a:r>
          </a:p>
        </p:txBody>
      </p:sp>
      <p:sp>
        <p:nvSpPr>
          <p:cNvPr id="3" name="Content Placeholder 2">
            <a:extLst>
              <a:ext uri="{FF2B5EF4-FFF2-40B4-BE49-F238E27FC236}">
                <a16:creationId xmlns:a16="http://schemas.microsoft.com/office/drawing/2014/main" id="{FE95F8E0-5E63-2DB1-AFD0-DA96F9B080E8}"/>
              </a:ext>
            </a:extLst>
          </p:cNvPr>
          <p:cNvSpPr>
            <a:spLocks noGrp="1"/>
          </p:cNvSpPr>
          <p:nvPr>
            <p:ph sz="quarter" idx="13"/>
          </p:nvPr>
        </p:nvSpPr>
        <p:spPr>
          <a:xfrm>
            <a:off x="913774" y="2062294"/>
            <a:ext cx="10363826" cy="3872391"/>
          </a:xfrm>
        </p:spPr>
        <p:txBody>
          <a:bodyPr>
            <a:normAutofit/>
          </a:bodyPr>
          <a:lstStyle/>
          <a:p>
            <a:r>
              <a:rPr lang="en-US" cap="none" dirty="0"/>
              <a:t>Experiment-1: Addition of a condition for checking edge between sentence nodes in the Sentence Graph step. The condition checked is </a:t>
            </a:r>
            <a:r>
              <a:rPr lang="en-US" b="1" cap="none" dirty="0"/>
              <a:t>Co-Reference</a:t>
            </a:r>
            <a:r>
              <a:rPr lang="en-US" cap="none" dirty="0"/>
              <a:t> between the pair of sentences. Co-reference is where two or more expressions refer to the same entity. A pronoun referring to a person or object in another sentence.</a:t>
            </a:r>
          </a:p>
          <a:p>
            <a:r>
              <a:rPr lang="en-US" cap="none" dirty="0"/>
              <a:t>Experiment-2: Using </a:t>
            </a:r>
            <a:r>
              <a:rPr lang="en-US" b="1" cap="none" dirty="0"/>
              <a:t>Euclidean distance </a:t>
            </a:r>
            <a:r>
              <a:rPr lang="en-US" cap="none" dirty="0"/>
              <a:t>to check sentence similarity instead of </a:t>
            </a:r>
            <a:r>
              <a:rPr lang="en-US" b="1" cap="none" dirty="0"/>
              <a:t>Cosine Similarity </a:t>
            </a:r>
            <a:r>
              <a:rPr lang="en-US" cap="none" dirty="0"/>
              <a:t>in Sentence Graph step.</a:t>
            </a:r>
          </a:p>
          <a:p>
            <a:r>
              <a:rPr lang="en-US" cap="none" dirty="0"/>
              <a:t>Experiment-3: Using alternate approaches for Extractive summarization.</a:t>
            </a:r>
          </a:p>
          <a:p>
            <a:r>
              <a:rPr lang="en-US" cap="none" dirty="0"/>
              <a:t>Experiment-4: Using seq2seq model for Abstractive Summarization</a:t>
            </a:r>
          </a:p>
          <a:p>
            <a:r>
              <a:rPr lang="en-US" cap="none" dirty="0"/>
              <a:t>Experiment-5: Using </a:t>
            </a:r>
            <a:r>
              <a:rPr lang="en-US" b="1" cap="none" dirty="0"/>
              <a:t>pre-trained Hugging face Transformer </a:t>
            </a:r>
            <a:r>
              <a:rPr lang="en-US" cap="none" dirty="0"/>
              <a:t>model for abstractive summarization.</a:t>
            </a:r>
          </a:p>
        </p:txBody>
      </p:sp>
    </p:spTree>
    <p:extLst>
      <p:ext uri="{BB962C8B-B14F-4D97-AF65-F5344CB8AC3E}">
        <p14:creationId xmlns:p14="http://schemas.microsoft.com/office/powerpoint/2010/main" val="54449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688B-A273-E3E0-0765-122D6A1D050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3D8EE4D-EF68-D35E-BD4E-AC26D048A66B}"/>
              </a:ext>
            </a:extLst>
          </p:cNvPr>
          <p:cNvSpPr>
            <a:spLocks noGrp="1"/>
          </p:cNvSpPr>
          <p:nvPr>
            <p:ph sz="quarter" idx="13"/>
          </p:nvPr>
        </p:nvSpPr>
        <p:spPr/>
        <p:txBody>
          <a:bodyPr/>
          <a:lstStyle/>
          <a:p>
            <a:r>
              <a:rPr lang="en-US" cap="none" dirty="0"/>
              <a:t>Experiment-1: The results of the experiment were better, having slightly better Rouge Scores than the original implementation.</a:t>
            </a:r>
          </a:p>
          <a:p>
            <a:pPr marL="0" indent="0">
              <a:buNone/>
            </a:pPr>
            <a:endParaRPr lang="en-US" cap="none" dirty="0"/>
          </a:p>
        </p:txBody>
      </p:sp>
      <p:pic>
        <p:nvPicPr>
          <p:cNvPr id="5" name="Picture 4">
            <a:extLst>
              <a:ext uri="{FF2B5EF4-FFF2-40B4-BE49-F238E27FC236}">
                <a16:creationId xmlns:a16="http://schemas.microsoft.com/office/drawing/2014/main" id="{87675557-AD52-6CC1-DF43-128D04058C25}"/>
              </a:ext>
            </a:extLst>
          </p:cNvPr>
          <p:cNvPicPr>
            <a:picLocks noChangeAspect="1"/>
          </p:cNvPicPr>
          <p:nvPr/>
        </p:nvPicPr>
        <p:blipFill rotWithShape="1">
          <a:blip r:embed="rId2"/>
          <a:srcRect r="21297"/>
          <a:stretch/>
        </p:blipFill>
        <p:spPr>
          <a:xfrm>
            <a:off x="662855" y="3746287"/>
            <a:ext cx="4366346" cy="1524132"/>
          </a:xfrm>
          <a:prstGeom prst="rect">
            <a:avLst/>
          </a:prstGeom>
        </p:spPr>
      </p:pic>
      <p:pic>
        <p:nvPicPr>
          <p:cNvPr id="7" name="Picture 6">
            <a:extLst>
              <a:ext uri="{FF2B5EF4-FFF2-40B4-BE49-F238E27FC236}">
                <a16:creationId xmlns:a16="http://schemas.microsoft.com/office/drawing/2014/main" id="{33B00E94-2808-9363-18EE-FA7FB172A772}"/>
              </a:ext>
            </a:extLst>
          </p:cNvPr>
          <p:cNvPicPr>
            <a:picLocks noChangeAspect="1"/>
          </p:cNvPicPr>
          <p:nvPr/>
        </p:nvPicPr>
        <p:blipFill>
          <a:blip r:embed="rId3"/>
          <a:stretch>
            <a:fillRect/>
          </a:stretch>
        </p:blipFill>
        <p:spPr>
          <a:xfrm>
            <a:off x="6096000" y="2892422"/>
            <a:ext cx="4716943" cy="3553781"/>
          </a:xfrm>
          <a:prstGeom prst="rect">
            <a:avLst/>
          </a:prstGeom>
        </p:spPr>
      </p:pic>
    </p:spTree>
    <p:extLst>
      <p:ext uri="{BB962C8B-B14F-4D97-AF65-F5344CB8AC3E}">
        <p14:creationId xmlns:p14="http://schemas.microsoft.com/office/powerpoint/2010/main" val="398292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961C-1278-4526-4FED-F406DED5A30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E1DA435-0B65-DFD4-7926-E73D16C530DB}"/>
              </a:ext>
            </a:extLst>
          </p:cNvPr>
          <p:cNvSpPr>
            <a:spLocks noGrp="1"/>
          </p:cNvSpPr>
          <p:nvPr>
            <p:ph sz="quarter" idx="13"/>
          </p:nvPr>
        </p:nvSpPr>
        <p:spPr/>
        <p:txBody>
          <a:bodyPr/>
          <a:lstStyle/>
          <a:p>
            <a:r>
              <a:rPr lang="en-US" cap="none" dirty="0"/>
              <a:t>Experiment-2: The results of the experiment were satisfactory having similar scores as the original implementation. </a:t>
            </a:r>
          </a:p>
        </p:txBody>
      </p:sp>
      <p:pic>
        <p:nvPicPr>
          <p:cNvPr id="5" name="Picture 4">
            <a:extLst>
              <a:ext uri="{FF2B5EF4-FFF2-40B4-BE49-F238E27FC236}">
                <a16:creationId xmlns:a16="http://schemas.microsoft.com/office/drawing/2014/main" id="{7E4A6306-11C9-829B-52C5-DA1874B1AD7C}"/>
              </a:ext>
            </a:extLst>
          </p:cNvPr>
          <p:cNvPicPr>
            <a:picLocks noChangeAspect="1"/>
          </p:cNvPicPr>
          <p:nvPr/>
        </p:nvPicPr>
        <p:blipFill>
          <a:blip r:embed="rId2"/>
          <a:stretch>
            <a:fillRect/>
          </a:stretch>
        </p:blipFill>
        <p:spPr>
          <a:xfrm>
            <a:off x="913774" y="3738244"/>
            <a:ext cx="4191363" cy="1508891"/>
          </a:xfrm>
          <a:prstGeom prst="rect">
            <a:avLst/>
          </a:prstGeom>
        </p:spPr>
      </p:pic>
      <p:pic>
        <p:nvPicPr>
          <p:cNvPr id="7" name="Picture 6">
            <a:extLst>
              <a:ext uri="{FF2B5EF4-FFF2-40B4-BE49-F238E27FC236}">
                <a16:creationId xmlns:a16="http://schemas.microsoft.com/office/drawing/2014/main" id="{D01FC9AB-CAD5-C961-37D3-3B90DE84CDE9}"/>
              </a:ext>
            </a:extLst>
          </p:cNvPr>
          <p:cNvPicPr>
            <a:picLocks noChangeAspect="1"/>
          </p:cNvPicPr>
          <p:nvPr/>
        </p:nvPicPr>
        <p:blipFill>
          <a:blip r:embed="rId3"/>
          <a:stretch>
            <a:fillRect/>
          </a:stretch>
        </p:blipFill>
        <p:spPr>
          <a:xfrm>
            <a:off x="6027575" y="2867861"/>
            <a:ext cx="4764833" cy="3718152"/>
          </a:xfrm>
          <a:prstGeom prst="rect">
            <a:avLst/>
          </a:prstGeom>
        </p:spPr>
      </p:pic>
    </p:spTree>
    <p:extLst>
      <p:ext uri="{BB962C8B-B14F-4D97-AF65-F5344CB8AC3E}">
        <p14:creationId xmlns:p14="http://schemas.microsoft.com/office/powerpoint/2010/main" val="110729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BB74-8625-A7F3-4E99-1BBF5D67CA1F}"/>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3F100A60-4DD8-DD52-B654-A37E27BC46FA}"/>
              </a:ext>
            </a:extLst>
          </p:cNvPr>
          <p:cNvSpPr>
            <a:spLocks noGrp="1"/>
          </p:cNvSpPr>
          <p:nvPr>
            <p:ph sz="quarter" idx="13"/>
          </p:nvPr>
        </p:nvSpPr>
        <p:spPr/>
        <p:txBody>
          <a:bodyPr/>
          <a:lstStyle/>
          <a:p>
            <a:r>
              <a:rPr lang="en-IN" cap="none" dirty="0"/>
              <a:t>Experiment 3: We have alternate approaches for extractive summarisation:</a:t>
            </a:r>
          </a:p>
          <a:p>
            <a:pPr marL="914400" lvl="1" indent="-457200">
              <a:buFont typeface="+mj-lt"/>
              <a:buAutoNum type="arabicPeriod"/>
            </a:pPr>
            <a:r>
              <a:rPr lang="en-IN" cap="none" dirty="0"/>
              <a:t>Frequency-based approach</a:t>
            </a:r>
          </a:p>
          <a:p>
            <a:pPr marL="914400" lvl="1" indent="-457200">
              <a:buFont typeface="+mj-lt"/>
              <a:buAutoNum type="arabicPeriod"/>
            </a:pPr>
            <a:r>
              <a:rPr lang="en-IN" cap="none" dirty="0"/>
              <a:t>Tf-Idf approach</a:t>
            </a:r>
          </a:p>
          <a:p>
            <a:pPr marL="457200" lvl="1" indent="0">
              <a:buNone/>
            </a:pPr>
            <a:endParaRPr lang="en-IN" cap="none" dirty="0"/>
          </a:p>
          <a:p>
            <a:pPr marL="457200" lvl="1" indent="0">
              <a:buNone/>
            </a:pPr>
            <a:endParaRPr lang="en-IN" cap="none" dirty="0"/>
          </a:p>
        </p:txBody>
      </p:sp>
      <p:pic>
        <p:nvPicPr>
          <p:cNvPr id="5" name="Picture 4">
            <a:extLst>
              <a:ext uri="{FF2B5EF4-FFF2-40B4-BE49-F238E27FC236}">
                <a16:creationId xmlns:a16="http://schemas.microsoft.com/office/drawing/2014/main" id="{ED463889-1B85-755B-547B-4D76E4A412BC}"/>
              </a:ext>
            </a:extLst>
          </p:cNvPr>
          <p:cNvPicPr>
            <a:picLocks noChangeAspect="1"/>
          </p:cNvPicPr>
          <p:nvPr/>
        </p:nvPicPr>
        <p:blipFill>
          <a:blip r:embed="rId2"/>
          <a:stretch>
            <a:fillRect/>
          </a:stretch>
        </p:blipFill>
        <p:spPr>
          <a:xfrm>
            <a:off x="1184216" y="4216385"/>
            <a:ext cx="3631624" cy="1300495"/>
          </a:xfrm>
          <a:prstGeom prst="rect">
            <a:avLst/>
          </a:prstGeom>
        </p:spPr>
      </p:pic>
      <p:pic>
        <p:nvPicPr>
          <p:cNvPr id="7" name="Picture 6">
            <a:extLst>
              <a:ext uri="{FF2B5EF4-FFF2-40B4-BE49-F238E27FC236}">
                <a16:creationId xmlns:a16="http://schemas.microsoft.com/office/drawing/2014/main" id="{3A3F1EF2-3CD7-E9D2-9D76-10A90E89BE45}"/>
              </a:ext>
            </a:extLst>
          </p:cNvPr>
          <p:cNvPicPr>
            <a:picLocks noChangeAspect="1"/>
          </p:cNvPicPr>
          <p:nvPr/>
        </p:nvPicPr>
        <p:blipFill>
          <a:blip r:embed="rId3"/>
          <a:stretch>
            <a:fillRect/>
          </a:stretch>
        </p:blipFill>
        <p:spPr>
          <a:xfrm>
            <a:off x="5618480" y="4216385"/>
            <a:ext cx="3631624" cy="1300495"/>
          </a:xfrm>
          <a:prstGeom prst="rect">
            <a:avLst/>
          </a:prstGeom>
        </p:spPr>
      </p:pic>
    </p:spTree>
    <p:extLst>
      <p:ext uri="{BB962C8B-B14F-4D97-AF65-F5344CB8AC3E}">
        <p14:creationId xmlns:p14="http://schemas.microsoft.com/office/powerpoint/2010/main" val="155822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083D-A221-D5EF-07CA-0ADA20E6598D}"/>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9F421CC8-206C-3E6B-D9BF-CCE25393F8C2}"/>
              </a:ext>
            </a:extLst>
          </p:cNvPr>
          <p:cNvSpPr>
            <a:spLocks noGrp="1"/>
          </p:cNvSpPr>
          <p:nvPr>
            <p:ph sz="quarter" idx="13"/>
          </p:nvPr>
        </p:nvSpPr>
        <p:spPr>
          <a:xfrm>
            <a:off x="914399" y="2032115"/>
            <a:ext cx="10363826" cy="3424107"/>
          </a:xfrm>
        </p:spPr>
        <p:txBody>
          <a:bodyPr/>
          <a:lstStyle/>
          <a:p>
            <a:r>
              <a:rPr lang="en-IN" cap="none" dirty="0"/>
              <a:t>Experiment 4: We have tried building seq2seq LSTM model for abstractive summarisation. </a:t>
            </a:r>
          </a:p>
          <a:p>
            <a:r>
              <a:rPr lang="en-IN" cap="none" dirty="0"/>
              <a:t>The results were not very good as we couldn’t train the model properly.</a:t>
            </a:r>
          </a:p>
          <a:p>
            <a:r>
              <a:rPr lang="en-IN" cap="none" dirty="0"/>
              <a:t>We trained the model on the following dataset: (</a:t>
            </a:r>
            <a:r>
              <a:rPr lang="en-IN" cap="none" dirty="0">
                <a:hlinkClick r:id="rId2"/>
              </a:rPr>
              <a:t>https://www.kaggle.com/datasets/news-summary</a:t>
            </a:r>
            <a:r>
              <a:rPr lang="en-IN" cap="none" dirty="0"/>
              <a:t>)</a:t>
            </a:r>
          </a:p>
          <a:p>
            <a:pPr marL="457200" lvl="1" indent="0">
              <a:buNone/>
            </a:pPr>
            <a:r>
              <a:rPr lang="en-IN" cap="none" dirty="0"/>
              <a:t> </a:t>
            </a:r>
          </a:p>
          <a:p>
            <a:pPr marL="0" indent="0">
              <a:buNone/>
            </a:pPr>
            <a:endParaRPr lang="en-IN" cap="none" dirty="0"/>
          </a:p>
          <a:p>
            <a:pPr marL="0" indent="0">
              <a:buNone/>
            </a:pPr>
            <a:endParaRPr lang="en-IN" cap="none" dirty="0"/>
          </a:p>
        </p:txBody>
      </p:sp>
      <p:pic>
        <p:nvPicPr>
          <p:cNvPr id="7" name="Picture 6">
            <a:extLst>
              <a:ext uri="{FF2B5EF4-FFF2-40B4-BE49-F238E27FC236}">
                <a16:creationId xmlns:a16="http://schemas.microsoft.com/office/drawing/2014/main" id="{ACA15173-E4C4-C19E-6E51-965D5817DFE8}"/>
              </a:ext>
            </a:extLst>
          </p:cNvPr>
          <p:cNvPicPr>
            <a:picLocks noChangeAspect="1"/>
          </p:cNvPicPr>
          <p:nvPr/>
        </p:nvPicPr>
        <p:blipFill>
          <a:blip r:embed="rId3"/>
          <a:stretch>
            <a:fillRect/>
          </a:stretch>
        </p:blipFill>
        <p:spPr>
          <a:xfrm>
            <a:off x="1950602" y="4034429"/>
            <a:ext cx="7752198" cy="1421793"/>
          </a:xfrm>
          <a:prstGeom prst="rect">
            <a:avLst/>
          </a:prstGeom>
        </p:spPr>
      </p:pic>
    </p:spTree>
    <p:extLst>
      <p:ext uri="{BB962C8B-B14F-4D97-AF65-F5344CB8AC3E}">
        <p14:creationId xmlns:p14="http://schemas.microsoft.com/office/powerpoint/2010/main" val="265656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09B267-B894-8BA6-87FF-B4A6AA2E3ED8}"/>
              </a:ext>
            </a:extLst>
          </p:cNvPr>
          <p:cNvPicPr>
            <a:picLocks noGrp="1" noChangeAspect="1"/>
          </p:cNvPicPr>
          <p:nvPr>
            <p:ph sz="quarter" idx="13"/>
          </p:nvPr>
        </p:nvPicPr>
        <p:blipFill>
          <a:blip r:embed="rId2"/>
          <a:stretch>
            <a:fillRect/>
          </a:stretch>
        </p:blipFill>
        <p:spPr>
          <a:xfrm>
            <a:off x="1701800" y="2123890"/>
            <a:ext cx="8646159" cy="1970590"/>
          </a:xfrm>
        </p:spPr>
      </p:pic>
      <p:sp>
        <p:nvSpPr>
          <p:cNvPr id="4" name="TextBox 3">
            <a:extLst>
              <a:ext uri="{FF2B5EF4-FFF2-40B4-BE49-F238E27FC236}">
                <a16:creationId xmlns:a16="http://schemas.microsoft.com/office/drawing/2014/main" id="{85B8440E-6A10-B030-DCE3-A17A4E0180F0}"/>
              </a:ext>
            </a:extLst>
          </p:cNvPr>
          <p:cNvSpPr txBox="1"/>
          <p:nvPr/>
        </p:nvSpPr>
        <p:spPr>
          <a:xfrm>
            <a:off x="1772920" y="1412240"/>
            <a:ext cx="1479444" cy="369332"/>
          </a:xfrm>
          <a:prstGeom prst="rect">
            <a:avLst/>
          </a:prstGeom>
          <a:noFill/>
        </p:spPr>
        <p:txBody>
          <a:bodyPr wrap="none" rtlCol="0">
            <a:spAutoFit/>
          </a:bodyPr>
          <a:lstStyle/>
          <a:p>
            <a:r>
              <a:rPr lang="en-IN" dirty="0"/>
              <a:t>Model Results:</a:t>
            </a:r>
          </a:p>
        </p:txBody>
      </p:sp>
    </p:spTree>
    <p:extLst>
      <p:ext uri="{BB962C8B-B14F-4D97-AF65-F5344CB8AC3E}">
        <p14:creationId xmlns:p14="http://schemas.microsoft.com/office/powerpoint/2010/main" val="372837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355D-8CF1-63CF-1953-36887B5CA669}"/>
              </a:ext>
            </a:extLst>
          </p:cNvPr>
          <p:cNvSpPr>
            <a:spLocks noGrp="1"/>
          </p:cNvSpPr>
          <p:nvPr>
            <p:ph type="title"/>
          </p:nvPr>
        </p:nvSpPr>
        <p:spPr/>
        <p:txBody>
          <a:bodyPr/>
          <a:lstStyle/>
          <a:p>
            <a:r>
              <a:rPr lang="en-US" dirty="0"/>
              <a:t>Individual contribution</a:t>
            </a:r>
          </a:p>
        </p:txBody>
      </p:sp>
      <p:sp>
        <p:nvSpPr>
          <p:cNvPr id="3" name="Content Placeholder 2">
            <a:extLst>
              <a:ext uri="{FF2B5EF4-FFF2-40B4-BE49-F238E27FC236}">
                <a16:creationId xmlns:a16="http://schemas.microsoft.com/office/drawing/2014/main" id="{7AF1643A-E441-BB01-042B-A4562B188BD5}"/>
              </a:ext>
            </a:extLst>
          </p:cNvPr>
          <p:cNvSpPr>
            <a:spLocks noGrp="1"/>
          </p:cNvSpPr>
          <p:nvPr>
            <p:ph sz="quarter" idx="13"/>
          </p:nvPr>
        </p:nvSpPr>
        <p:spPr/>
        <p:txBody>
          <a:bodyPr>
            <a:normAutofit lnSpcReduction="10000"/>
          </a:bodyPr>
          <a:lstStyle/>
          <a:p>
            <a:r>
              <a:rPr lang="en-US" cap="none" dirty="0"/>
              <a:t>Yash Pathak – 2022201026</a:t>
            </a:r>
          </a:p>
          <a:p>
            <a:pPr marL="0" indent="0">
              <a:buNone/>
            </a:pPr>
            <a:r>
              <a:rPr lang="en-US" cap="none" dirty="0"/>
              <a:t>Implemented frequency-based, </a:t>
            </a:r>
            <a:r>
              <a:rPr lang="en-US" cap="none" dirty="0" err="1"/>
              <a:t>Tf-Idf</a:t>
            </a:r>
            <a:r>
              <a:rPr lang="en-US" cap="none" dirty="0"/>
              <a:t> for extractive summarization and seq2seq model for abstractive summarization.</a:t>
            </a:r>
          </a:p>
          <a:p>
            <a:r>
              <a:rPr lang="en-US" cap="none" dirty="0"/>
              <a:t>Gaurav Khapekar – 2022201055</a:t>
            </a:r>
          </a:p>
          <a:p>
            <a:pPr marL="0" indent="0">
              <a:buNone/>
            </a:pPr>
            <a:r>
              <a:rPr lang="en-US" cap="none" dirty="0"/>
              <a:t>Implemented and integrated spectral clustering and cluster compression components of </a:t>
            </a:r>
            <a:r>
              <a:rPr lang="en-US" cap="none" dirty="0" err="1"/>
              <a:t>SummPip</a:t>
            </a:r>
            <a:r>
              <a:rPr lang="en-US" cap="none" dirty="0"/>
              <a:t>.</a:t>
            </a:r>
          </a:p>
          <a:p>
            <a:r>
              <a:rPr lang="en-US" cap="none" dirty="0"/>
              <a:t>Vivek Kirpan – 2022201071</a:t>
            </a:r>
          </a:p>
          <a:p>
            <a:pPr marL="0" indent="0">
              <a:buNone/>
            </a:pPr>
            <a:r>
              <a:rPr lang="en-US" cap="none" dirty="0"/>
              <a:t>Implemented sentence graph component of </a:t>
            </a:r>
            <a:r>
              <a:rPr lang="en-US" cap="none" dirty="0" err="1"/>
              <a:t>SummPip</a:t>
            </a:r>
            <a:r>
              <a:rPr lang="en-US" cap="none" dirty="0"/>
              <a:t> and integration of entire </a:t>
            </a:r>
            <a:r>
              <a:rPr lang="en-US" cap="none" dirty="0" err="1"/>
              <a:t>SummPip</a:t>
            </a:r>
            <a:r>
              <a:rPr lang="en-US" cap="none" dirty="0"/>
              <a:t> with experiments. Also, played around with the pre-trained model of Hugging Face Transformer.</a:t>
            </a:r>
          </a:p>
        </p:txBody>
      </p:sp>
    </p:spTree>
    <p:extLst>
      <p:ext uri="{BB962C8B-B14F-4D97-AF65-F5344CB8AC3E}">
        <p14:creationId xmlns:p14="http://schemas.microsoft.com/office/powerpoint/2010/main" val="98532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4DA9-8428-2A85-9B87-DB3053EC956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C0F3589-5274-5B68-BE3A-6C3E87BD48C5}"/>
              </a:ext>
            </a:extLst>
          </p:cNvPr>
          <p:cNvSpPr>
            <a:spLocks noGrp="1"/>
          </p:cNvSpPr>
          <p:nvPr>
            <p:ph sz="quarter" idx="13"/>
          </p:nvPr>
        </p:nvSpPr>
        <p:spPr/>
        <p:txBody>
          <a:bodyPr/>
          <a:lstStyle/>
          <a:p>
            <a:r>
              <a:rPr lang="en-US" cap="none" dirty="0"/>
              <a:t>State-of-the-art MDS systems are based on supervised learning, requiring relatively large amounts of labeled training data. However, obtaining training data is time consuming and resource-intensive. As a result, existing datasets are only available for limited domains.</a:t>
            </a:r>
          </a:p>
          <a:p>
            <a:r>
              <a:rPr lang="en-US" cap="none" dirty="0"/>
              <a:t>Despite the huge efforts of using deep neural models in summarization, they often require large-scale parallel corpora of input texts paired with their corresponding output summaries for direct supervision</a:t>
            </a:r>
          </a:p>
          <a:p>
            <a:r>
              <a:rPr lang="en-US" cap="none" dirty="0"/>
              <a:t>In this case, unsupervised learning approaches are appealing as they do not require labeled data for summarization.</a:t>
            </a:r>
          </a:p>
        </p:txBody>
      </p:sp>
    </p:spTree>
    <p:extLst>
      <p:ext uri="{BB962C8B-B14F-4D97-AF65-F5344CB8AC3E}">
        <p14:creationId xmlns:p14="http://schemas.microsoft.com/office/powerpoint/2010/main" val="3373393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BD4F-A0CD-B6F9-A419-E746EF262DEB}"/>
              </a:ext>
            </a:extLst>
          </p:cNvPr>
          <p:cNvSpPr>
            <a:spLocks noGrp="1"/>
          </p:cNvSpPr>
          <p:nvPr>
            <p:ph type="title"/>
          </p:nvPr>
        </p:nvSpPr>
        <p:spPr/>
        <p:txBody>
          <a:bodyPr/>
          <a:lstStyle/>
          <a:p>
            <a:r>
              <a:rPr lang="en-US" dirty="0"/>
              <a:t>Solution proposed in paper</a:t>
            </a:r>
          </a:p>
        </p:txBody>
      </p:sp>
      <p:pic>
        <p:nvPicPr>
          <p:cNvPr id="4" name="Content Placeholder 3">
            <a:extLst>
              <a:ext uri="{FF2B5EF4-FFF2-40B4-BE49-F238E27FC236}">
                <a16:creationId xmlns:a16="http://schemas.microsoft.com/office/drawing/2014/main" id="{61FDAB8E-0317-7D19-D61E-2F950BC9B2CD}"/>
              </a:ext>
            </a:extLst>
          </p:cNvPr>
          <p:cNvPicPr>
            <a:picLocks noGrp="1" noChangeAspect="1"/>
          </p:cNvPicPr>
          <p:nvPr>
            <p:ph sz="quarter" idx="13"/>
          </p:nvPr>
        </p:nvPicPr>
        <p:blipFill>
          <a:blip r:embed="rId2"/>
          <a:stretch>
            <a:fillRect/>
          </a:stretch>
        </p:blipFill>
        <p:spPr>
          <a:xfrm>
            <a:off x="6404825" y="2214694"/>
            <a:ext cx="5521893" cy="3424237"/>
          </a:xfrm>
          <a:prstGeom prst="rect">
            <a:avLst/>
          </a:prstGeom>
        </p:spPr>
      </p:pic>
      <p:sp>
        <p:nvSpPr>
          <p:cNvPr id="5" name="Content Placeholder 2">
            <a:extLst>
              <a:ext uri="{FF2B5EF4-FFF2-40B4-BE49-F238E27FC236}">
                <a16:creationId xmlns:a16="http://schemas.microsoft.com/office/drawing/2014/main" id="{184BFD8E-11D4-74B4-0BEF-532CB4242744}"/>
              </a:ext>
            </a:extLst>
          </p:cNvPr>
          <p:cNvSpPr txBox="1">
            <a:spLocks/>
          </p:cNvSpPr>
          <p:nvPr/>
        </p:nvSpPr>
        <p:spPr>
          <a:xfrm>
            <a:off x="913774" y="2367092"/>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cap="none" dirty="0"/>
          </a:p>
        </p:txBody>
      </p:sp>
      <p:sp>
        <p:nvSpPr>
          <p:cNvPr id="6" name="Content Placeholder 2">
            <a:extLst>
              <a:ext uri="{FF2B5EF4-FFF2-40B4-BE49-F238E27FC236}">
                <a16:creationId xmlns:a16="http://schemas.microsoft.com/office/drawing/2014/main" id="{76A636D0-E580-6B04-0586-D59D488A6BA8}"/>
              </a:ext>
            </a:extLst>
          </p:cNvPr>
          <p:cNvSpPr txBox="1">
            <a:spLocks/>
          </p:cNvSpPr>
          <p:nvPr/>
        </p:nvSpPr>
        <p:spPr>
          <a:xfrm>
            <a:off x="901020" y="2214824"/>
            <a:ext cx="5322498" cy="415798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t>Step 1: Sentence Graph-</a:t>
            </a:r>
          </a:p>
          <a:p>
            <a:r>
              <a:rPr lang="en-US" cap="none" dirty="0"/>
              <a:t>Building a structured sentence graph, where the nodes correspond to the sentences from the original text and the edges are drawn based on both the lexical and the deep semantic relations between sentences.</a:t>
            </a:r>
          </a:p>
        </p:txBody>
      </p:sp>
      <p:sp>
        <p:nvSpPr>
          <p:cNvPr id="7" name="Content Placeholder 2">
            <a:extLst>
              <a:ext uri="{FF2B5EF4-FFF2-40B4-BE49-F238E27FC236}">
                <a16:creationId xmlns:a16="http://schemas.microsoft.com/office/drawing/2014/main" id="{D20E3A64-699A-5BB1-1242-7D19F0A06D15}"/>
              </a:ext>
            </a:extLst>
          </p:cNvPr>
          <p:cNvSpPr txBox="1">
            <a:spLocks/>
          </p:cNvSpPr>
          <p:nvPr/>
        </p:nvSpPr>
        <p:spPr>
          <a:xfrm>
            <a:off x="7887660" y="5638931"/>
            <a:ext cx="4237013" cy="4447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t>Fig. used from the paper</a:t>
            </a:r>
          </a:p>
        </p:txBody>
      </p:sp>
    </p:spTree>
    <p:extLst>
      <p:ext uri="{BB962C8B-B14F-4D97-AF65-F5344CB8AC3E}">
        <p14:creationId xmlns:p14="http://schemas.microsoft.com/office/powerpoint/2010/main" val="134018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E258-E07F-9F6F-7DB3-16B70CED0CEF}"/>
              </a:ext>
            </a:extLst>
          </p:cNvPr>
          <p:cNvSpPr>
            <a:spLocks noGrp="1"/>
          </p:cNvSpPr>
          <p:nvPr>
            <p:ph type="title"/>
          </p:nvPr>
        </p:nvSpPr>
        <p:spPr/>
        <p:txBody>
          <a:bodyPr/>
          <a:lstStyle/>
          <a:p>
            <a:r>
              <a:rPr lang="en-US" dirty="0"/>
              <a:t>Step-1: Sentence Graph</a:t>
            </a:r>
          </a:p>
        </p:txBody>
      </p:sp>
      <p:sp>
        <p:nvSpPr>
          <p:cNvPr id="3" name="Content Placeholder 2">
            <a:extLst>
              <a:ext uri="{FF2B5EF4-FFF2-40B4-BE49-F238E27FC236}">
                <a16:creationId xmlns:a16="http://schemas.microsoft.com/office/drawing/2014/main" id="{DB85294A-4355-6C5B-CD06-57392E56A664}"/>
              </a:ext>
            </a:extLst>
          </p:cNvPr>
          <p:cNvSpPr>
            <a:spLocks noGrp="1"/>
          </p:cNvSpPr>
          <p:nvPr>
            <p:ph sz="quarter" idx="13"/>
          </p:nvPr>
        </p:nvSpPr>
        <p:spPr/>
        <p:txBody>
          <a:bodyPr/>
          <a:lstStyle/>
          <a:p>
            <a:r>
              <a:rPr lang="en-US" cap="none" dirty="0"/>
              <a:t>The relation between the sentences represented by the edges is determined by checking the conditions of Deverbal Noun Reference, Discourse Markers, Entity Continuation and Sentence Similarity. </a:t>
            </a:r>
          </a:p>
          <a:p>
            <a:r>
              <a:rPr lang="en-US" cap="none" dirty="0"/>
              <a:t>Any of the conditions satisfying will have edge between the sentence nodes.</a:t>
            </a:r>
          </a:p>
          <a:p>
            <a:r>
              <a:rPr lang="en-US" cap="none" dirty="0"/>
              <a:t>The constructed sentence graph is then used for Spectral Clustering of sentences.</a:t>
            </a:r>
          </a:p>
          <a:p>
            <a:endParaRPr lang="en-US" cap="none" dirty="0"/>
          </a:p>
        </p:txBody>
      </p:sp>
    </p:spTree>
    <p:extLst>
      <p:ext uri="{BB962C8B-B14F-4D97-AF65-F5344CB8AC3E}">
        <p14:creationId xmlns:p14="http://schemas.microsoft.com/office/powerpoint/2010/main" val="189534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1F51-2D46-37B5-4DCA-D769FD43C6BC}"/>
              </a:ext>
            </a:extLst>
          </p:cNvPr>
          <p:cNvSpPr>
            <a:spLocks noGrp="1"/>
          </p:cNvSpPr>
          <p:nvPr>
            <p:ph type="title"/>
          </p:nvPr>
        </p:nvSpPr>
        <p:spPr/>
        <p:txBody>
          <a:bodyPr/>
          <a:lstStyle/>
          <a:p>
            <a:r>
              <a:rPr lang="en-US" dirty="0"/>
              <a:t>Step-2: spectral clustering</a:t>
            </a:r>
          </a:p>
        </p:txBody>
      </p:sp>
      <p:sp>
        <p:nvSpPr>
          <p:cNvPr id="3" name="Content Placeholder 2">
            <a:extLst>
              <a:ext uri="{FF2B5EF4-FFF2-40B4-BE49-F238E27FC236}">
                <a16:creationId xmlns:a16="http://schemas.microsoft.com/office/drawing/2014/main" id="{A894E906-D3B4-0CCF-8F90-B6E38F2358F3}"/>
              </a:ext>
            </a:extLst>
          </p:cNvPr>
          <p:cNvSpPr>
            <a:spLocks noGrp="1"/>
          </p:cNvSpPr>
          <p:nvPr>
            <p:ph sz="quarter" idx="13"/>
          </p:nvPr>
        </p:nvSpPr>
        <p:spPr/>
        <p:txBody>
          <a:bodyPr>
            <a:normAutofit fontScale="92500" lnSpcReduction="10000"/>
          </a:bodyPr>
          <a:lstStyle/>
          <a:p>
            <a:r>
              <a:rPr lang="en-US" cap="none" dirty="0"/>
              <a:t>After constructing the sentence graph, spectral clustering is applied to the graph to obtain multiple clusters of sentences. </a:t>
            </a:r>
          </a:p>
          <a:p>
            <a:r>
              <a:rPr lang="en-US" cap="none" dirty="0"/>
              <a:t>Spectral clustering uses a mathematical matrix called the Laplacian matrix to understand the connections between sentences in a sentence graph. </a:t>
            </a:r>
          </a:p>
          <a:p>
            <a:r>
              <a:rPr lang="en-US" cap="none" dirty="0"/>
              <a:t>The eigenvalues and eigenvectors of the graph Laplacian matrix are computed. The eigenvectors corresponding to the smallest eigenvalues capture the low-frequency information, which corresponds to the cluster structure in the data.</a:t>
            </a:r>
          </a:p>
          <a:p>
            <a:r>
              <a:rPr lang="en-US" cap="none" dirty="0"/>
              <a:t>Finally, a clustering algorithm like k-means is applied to the eigenvectors corresponding to the smallest eigenvalues to partition the data points into clusters.</a:t>
            </a:r>
          </a:p>
          <a:p>
            <a:endParaRPr lang="en-US" cap="none" dirty="0"/>
          </a:p>
        </p:txBody>
      </p:sp>
    </p:spTree>
    <p:extLst>
      <p:ext uri="{BB962C8B-B14F-4D97-AF65-F5344CB8AC3E}">
        <p14:creationId xmlns:p14="http://schemas.microsoft.com/office/powerpoint/2010/main" val="124203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04C3-F24E-A914-97BC-86AE6D0CC59F}"/>
              </a:ext>
            </a:extLst>
          </p:cNvPr>
          <p:cNvSpPr>
            <a:spLocks noGrp="1"/>
          </p:cNvSpPr>
          <p:nvPr>
            <p:ph type="title"/>
          </p:nvPr>
        </p:nvSpPr>
        <p:spPr/>
        <p:txBody>
          <a:bodyPr/>
          <a:lstStyle/>
          <a:p>
            <a:r>
              <a:rPr lang="en-US" dirty="0"/>
              <a:t>Step-3: cluster compression</a:t>
            </a:r>
          </a:p>
        </p:txBody>
      </p:sp>
      <p:sp>
        <p:nvSpPr>
          <p:cNvPr id="3" name="Content Placeholder 2">
            <a:extLst>
              <a:ext uri="{FF2B5EF4-FFF2-40B4-BE49-F238E27FC236}">
                <a16:creationId xmlns:a16="http://schemas.microsoft.com/office/drawing/2014/main" id="{25D55706-AE51-6F9F-5573-44115DBFE8FA}"/>
              </a:ext>
            </a:extLst>
          </p:cNvPr>
          <p:cNvSpPr>
            <a:spLocks noGrp="1"/>
          </p:cNvSpPr>
          <p:nvPr>
            <p:ph sz="quarter" idx="13"/>
          </p:nvPr>
        </p:nvSpPr>
        <p:spPr/>
        <p:txBody>
          <a:bodyPr/>
          <a:lstStyle/>
          <a:p>
            <a:pPr algn="l"/>
            <a:r>
              <a:rPr lang="en-US" sz="1800" b="0" i="0" u="none" strike="noStrike" cap="none" dirty="0">
                <a:latin typeface="LinLibertineT"/>
              </a:rPr>
              <a:t>The clusters now contains a set of semantic related sentences. Multi-sentence compression (MSC) generates a single summary sentence from each cluster. We get the summary by combining the single sentence from every cluster.</a:t>
            </a:r>
          </a:p>
          <a:p>
            <a:pPr algn="l"/>
            <a:r>
              <a:rPr lang="en-US" cap="none" dirty="0"/>
              <a:t>The approach used is to build a word graph and take the shortest path of the words as the summary.</a:t>
            </a:r>
          </a:p>
          <a:p>
            <a:pPr algn="l"/>
            <a:r>
              <a:rPr lang="en-US" cap="none" dirty="0"/>
              <a:t>This approach has been extended in this paper by considering </a:t>
            </a:r>
            <a:r>
              <a:rPr lang="en-US" cap="none" dirty="0" err="1"/>
              <a:t>keyphrases</a:t>
            </a:r>
            <a:r>
              <a:rPr lang="en-US" cap="none" dirty="0"/>
              <a:t> to adjust the compression so that the word paths with </a:t>
            </a:r>
            <a:r>
              <a:rPr lang="en-US" cap="none" dirty="0" err="1"/>
              <a:t>keyphrases</a:t>
            </a:r>
            <a:r>
              <a:rPr lang="en-US" cap="none" dirty="0"/>
              <a:t> are given higher scores.</a:t>
            </a:r>
          </a:p>
          <a:p>
            <a:pPr algn="l"/>
            <a:r>
              <a:rPr lang="en-US" cap="none" dirty="0"/>
              <a:t>Then the summary with the highest score is selected as the single summary sentence of the cluster.</a:t>
            </a:r>
          </a:p>
        </p:txBody>
      </p:sp>
    </p:spTree>
    <p:extLst>
      <p:ext uri="{BB962C8B-B14F-4D97-AF65-F5344CB8AC3E}">
        <p14:creationId xmlns:p14="http://schemas.microsoft.com/office/powerpoint/2010/main" val="143780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AD1C-92AC-C751-49A1-2145D6903030}"/>
              </a:ext>
            </a:extLst>
          </p:cNvPr>
          <p:cNvSpPr>
            <a:spLocks noGrp="1"/>
          </p:cNvSpPr>
          <p:nvPr>
            <p:ph type="title"/>
          </p:nvPr>
        </p:nvSpPr>
        <p:spPr/>
        <p:txBody>
          <a:bodyPr/>
          <a:lstStyle/>
          <a:p>
            <a:r>
              <a:rPr lang="en-US" dirty="0"/>
              <a:t>Scope of the project</a:t>
            </a:r>
          </a:p>
        </p:txBody>
      </p:sp>
      <p:sp>
        <p:nvSpPr>
          <p:cNvPr id="3" name="Content Placeholder 2">
            <a:extLst>
              <a:ext uri="{FF2B5EF4-FFF2-40B4-BE49-F238E27FC236}">
                <a16:creationId xmlns:a16="http://schemas.microsoft.com/office/drawing/2014/main" id="{82BE52AA-36BF-F137-6A51-488D6CF0884D}"/>
              </a:ext>
            </a:extLst>
          </p:cNvPr>
          <p:cNvSpPr>
            <a:spLocks noGrp="1"/>
          </p:cNvSpPr>
          <p:nvPr>
            <p:ph sz="quarter" idx="13"/>
          </p:nvPr>
        </p:nvSpPr>
        <p:spPr/>
        <p:txBody>
          <a:bodyPr/>
          <a:lstStyle/>
          <a:p>
            <a:r>
              <a:rPr lang="en-US" cap="none" dirty="0"/>
              <a:t>Summarization of Text documents using unsupervised summarization method SummPip using sentence graphs and spectral clustering.</a:t>
            </a:r>
          </a:p>
          <a:p>
            <a:r>
              <a:rPr lang="en-US" cap="none" dirty="0"/>
              <a:t>Implementation of the Pipeline steps of SummPip mentioned in the paper including the construction of Sentence Graph, applying Spectral Clustering and final pipeline of Cluster Compression.</a:t>
            </a:r>
          </a:p>
          <a:p>
            <a:r>
              <a:rPr lang="en-US" cap="none" dirty="0"/>
              <a:t>Experimenting with the implementation of SummPip and check if there is any improvement in the summary.</a:t>
            </a:r>
          </a:p>
        </p:txBody>
      </p:sp>
    </p:spTree>
    <p:extLst>
      <p:ext uri="{BB962C8B-B14F-4D97-AF65-F5344CB8AC3E}">
        <p14:creationId xmlns:p14="http://schemas.microsoft.com/office/powerpoint/2010/main" val="10388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9CEA-325F-4CCB-1B77-F573B3449438}"/>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57585B6C-760B-4CAA-3CD1-311C093CEFEE}"/>
              </a:ext>
            </a:extLst>
          </p:cNvPr>
          <p:cNvSpPr>
            <a:spLocks noGrp="1"/>
          </p:cNvSpPr>
          <p:nvPr>
            <p:ph sz="quarter" idx="13"/>
          </p:nvPr>
        </p:nvSpPr>
        <p:spPr/>
        <p:txBody>
          <a:bodyPr/>
          <a:lstStyle/>
          <a:p>
            <a:pPr marL="0" indent="0">
              <a:buNone/>
            </a:pPr>
            <a:r>
              <a:rPr lang="en-US" cap="none" dirty="0"/>
              <a:t>Implementation of the following pipelines of </a:t>
            </a:r>
            <a:r>
              <a:rPr lang="en-US" cap="none" dirty="0" err="1"/>
              <a:t>SummPip</a:t>
            </a:r>
            <a:r>
              <a:rPr lang="en-US" cap="none" dirty="0"/>
              <a:t>-</a:t>
            </a:r>
          </a:p>
          <a:p>
            <a:r>
              <a:rPr lang="en-US" b="1" cap="none" dirty="0"/>
              <a:t>Sentence Graph </a:t>
            </a:r>
            <a:r>
              <a:rPr lang="en-US" cap="none" dirty="0"/>
              <a:t>construction from the list of sentences of a text. Implementation of the conditions- Deverbal Noun, Discourse Markers, Entity Continuation and Sentence Semantic Similarity using Cosine Similarity between pair of sentences to determine the edge between the sentence nodes.</a:t>
            </a:r>
          </a:p>
          <a:p>
            <a:r>
              <a:rPr lang="en-US" b="1" cap="none" dirty="0"/>
              <a:t>Spectral Clustering </a:t>
            </a:r>
            <a:r>
              <a:rPr lang="en-US" cap="none" dirty="0"/>
              <a:t>of sentences using the sentence graph to cluster related sentences together.</a:t>
            </a:r>
          </a:p>
          <a:p>
            <a:r>
              <a:rPr lang="en-US" b="1" cap="none" dirty="0"/>
              <a:t>Cluster Compression </a:t>
            </a:r>
            <a:r>
              <a:rPr lang="en-US" cap="none" dirty="0"/>
              <a:t>of the clusters formed from previous step to compression the sentences of a cluster into single summary sentence. Then extracting each single sentence from all the clusters and combining them to get the final summary.</a:t>
            </a:r>
            <a:endParaRPr lang="en-US" b="1" cap="none" dirty="0"/>
          </a:p>
        </p:txBody>
      </p:sp>
    </p:spTree>
    <p:extLst>
      <p:ext uri="{BB962C8B-B14F-4D97-AF65-F5344CB8AC3E}">
        <p14:creationId xmlns:p14="http://schemas.microsoft.com/office/powerpoint/2010/main" val="29507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6854-7A73-4AEF-5665-6C51133B39BF}"/>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98992D9A-A0FD-733C-2436-49C087FDB213}"/>
              </a:ext>
            </a:extLst>
          </p:cNvPr>
          <p:cNvSpPr>
            <a:spLocks noGrp="1"/>
          </p:cNvSpPr>
          <p:nvPr>
            <p:ph sz="quarter" idx="13"/>
          </p:nvPr>
        </p:nvSpPr>
        <p:spPr/>
        <p:txBody>
          <a:bodyPr/>
          <a:lstStyle/>
          <a:p>
            <a:r>
              <a:rPr lang="en-US" cap="none" dirty="0"/>
              <a:t>For </a:t>
            </a:r>
            <a:r>
              <a:rPr lang="en-US" b="1" cap="none" dirty="0"/>
              <a:t>Cluster Compression</a:t>
            </a:r>
            <a:r>
              <a:rPr lang="en-US" cap="none" dirty="0"/>
              <a:t> we have used the </a:t>
            </a:r>
            <a:r>
              <a:rPr lang="en-US" b="1" cap="none" dirty="0"/>
              <a:t>takahe</a:t>
            </a:r>
            <a:r>
              <a:rPr lang="en-US" cap="none" dirty="0"/>
              <a:t> module from the paper implementation which is a huge module to implement.</a:t>
            </a:r>
          </a:p>
          <a:p>
            <a:r>
              <a:rPr lang="en-US" cap="none" dirty="0"/>
              <a:t>The approach used in this step is to build a word graph and pick few shorter path of words to consider for summary. Give higher scores to the word graphs containing </a:t>
            </a:r>
            <a:r>
              <a:rPr lang="en-US" cap="none" dirty="0" err="1"/>
              <a:t>keyphrases</a:t>
            </a:r>
            <a:r>
              <a:rPr lang="en-US" cap="none" dirty="0"/>
              <a:t> and pick the one with the highest score as the sentence summary of the cluster.</a:t>
            </a:r>
          </a:p>
          <a:p>
            <a:r>
              <a:rPr lang="en-US" cap="none" dirty="0"/>
              <a:t>Calculating the </a:t>
            </a:r>
            <a:r>
              <a:rPr lang="en-US" b="1" cap="none" dirty="0"/>
              <a:t>Rouge Scores </a:t>
            </a:r>
            <a:r>
              <a:rPr lang="en-US" cap="none" dirty="0"/>
              <a:t>of the generated summary with the test summary including Rouge-1, Rouge-2 and Rouge-L scores.</a:t>
            </a:r>
          </a:p>
        </p:txBody>
      </p:sp>
    </p:spTree>
    <p:extLst>
      <p:ext uri="{BB962C8B-B14F-4D97-AF65-F5344CB8AC3E}">
        <p14:creationId xmlns:p14="http://schemas.microsoft.com/office/powerpoint/2010/main" val="6956982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658</TotalTime>
  <Words>993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LinLibertineT</vt:lpstr>
      <vt:lpstr>Tw Cen MT</vt:lpstr>
      <vt:lpstr>Droplet</vt:lpstr>
      <vt:lpstr>SummPip: Unsupervised Multi-Document Summarization with Sentence Graph Compression</vt:lpstr>
      <vt:lpstr>Problem statement</vt:lpstr>
      <vt:lpstr>Solution proposed in paper</vt:lpstr>
      <vt:lpstr>Step-1: Sentence Graph</vt:lpstr>
      <vt:lpstr>Step-2: spectral clustering</vt:lpstr>
      <vt:lpstr>Step-3: cluster compression</vt:lpstr>
      <vt:lpstr>Scope of the project</vt:lpstr>
      <vt:lpstr>Implementation details</vt:lpstr>
      <vt:lpstr>Implementation details</vt:lpstr>
      <vt:lpstr>Experiments conducted</vt:lpstr>
      <vt:lpstr>results</vt:lpstr>
      <vt:lpstr>results</vt:lpstr>
      <vt:lpstr>RESULTS</vt:lpstr>
      <vt:lpstr>RESULTS</vt:lpstr>
      <vt:lpstr>PowerPoint Presentation</vt:lpstr>
      <vt:lpstr>Individual 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SummPip: Unsupervised Multi-Document Summarization with Sentence Graph Compression</dc:title>
  <dc:creator>Vivek Kirpan</dc:creator>
  <cp:lastModifiedBy>Yash Pathak</cp:lastModifiedBy>
  <cp:revision>19</cp:revision>
  <dcterms:created xsi:type="dcterms:W3CDTF">2023-05-07T05:24:05Z</dcterms:created>
  <dcterms:modified xsi:type="dcterms:W3CDTF">2023-05-07T19:37:03Z</dcterms:modified>
</cp:coreProperties>
</file>