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60" r:id="rId11"/>
    <p:sldId id="289" r:id="rId12"/>
    <p:sldId id="290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6" r:id="rId25"/>
    <p:sldId id="303" r:id="rId26"/>
    <p:sldId id="304" r:id="rId27"/>
    <p:sldId id="305" r:id="rId28"/>
    <p:sldId id="307" r:id="rId29"/>
    <p:sldId id="308" r:id="rId30"/>
    <p:sldId id="309" r:id="rId31"/>
    <p:sldId id="310" r:id="rId32"/>
    <p:sldId id="31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83"/>
            <p14:sldId id="284"/>
            <p14:sldId id="285"/>
            <p14:sldId id="286"/>
            <p14:sldId id="287"/>
            <p14:sldId id="288"/>
            <p14:sldId id="260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6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96" y="810707"/>
            <a:ext cx="9144000" cy="307171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Composition Prediction with High Spatial Resolution at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Continental Scale Using Remote Sensing.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473" y="5401347"/>
            <a:ext cx="5732206" cy="669695"/>
          </a:xfrm>
        </p:spPr>
        <p:txBody>
          <a:bodyPr/>
          <a:lstStyle/>
          <a:p>
            <a:r>
              <a:rPr lang="en-US" dirty="0"/>
              <a:t>Industrial Internship report presentation..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734449" y="397854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349995" y="5284007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Developed and presented by Yash Raj 202134</a:t>
            </a:r>
          </a:p>
          <a:p>
            <a:r>
              <a:rPr lang="en-US" sz="1200" b="1" dirty="0"/>
              <a:t>Department of Computer Science and Engineering,</a:t>
            </a:r>
          </a:p>
          <a:p>
            <a:r>
              <a:rPr lang="en-US" sz="1200" b="1" dirty="0"/>
              <a:t>Central University of Haryana , Mahendragarh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E9489-19BF-5AA9-9781-370FDC440C8C}"/>
              </a:ext>
            </a:extLst>
          </p:cNvPr>
          <p:cNvSpPr txBox="1"/>
          <p:nvPr/>
        </p:nvSpPr>
        <p:spPr>
          <a:xfrm>
            <a:off x="604433" y="1523604"/>
            <a:ext cx="9871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Siamese neural network serves as the cornerstone of our approach, facilitating the integration of multiple data modalities and enabling accurate predictions of plant species distribution.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CDF84-8D2C-C0BC-369E-7378954E7553}"/>
              </a:ext>
            </a:extLst>
          </p:cNvPr>
          <p:cNvSpPr txBox="1"/>
          <p:nvPr/>
        </p:nvSpPr>
        <p:spPr>
          <a:xfrm>
            <a:off x="5695122" y="4734231"/>
            <a:ext cx="6240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Siamese neural network methodology forms the backbone of our project, enabling us to effectively harness the power of multimodal data for accurate species distribution prediction. 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22943F-5F29-0B52-24B1-78E9272F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2" y="2632658"/>
            <a:ext cx="4688720" cy="37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E9489-19BF-5AA9-9781-370FDC440C8C}"/>
              </a:ext>
            </a:extLst>
          </p:cNvPr>
          <p:cNvSpPr txBox="1"/>
          <p:nvPr/>
        </p:nvSpPr>
        <p:spPr>
          <a:xfrm>
            <a:off x="604434" y="15236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What is a Siamese Network?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C035DA-32C4-6BC7-781B-5A404FAC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67" y="1523604"/>
            <a:ext cx="6095999" cy="47304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3FD77-2C09-B1EA-5DC5-525E4536E156}"/>
              </a:ext>
            </a:extLst>
          </p:cNvPr>
          <p:cNvSpPr txBox="1"/>
          <p:nvPr/>
        </p:nvSpPr>
        <p:spPr>
          <a:xfrm>
            <a:off x="514113" y="2286380"/>
            <a:ext cx="4792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Siamese network is a class of neural networks that contains one or more identical networks.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5F620-7D07-CB5D-BAA4-02C54615D753}"/>
              </a:ext>
            </a:extLst>
          </p:cNvPr>
          <p:cNvSpPr txBox="1"/>
          <p:nvPr/>
        </p:nvSpPr>
        <p:spPr>
          <a:xfrm>
            <a:off x="514113" y="3611852"/>
            <a:ext cx="4792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feed a pair of inputs to these networks. Each network computes the features of one input.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883A6-1B3A-1474-464F-45FAABA4B4EA}"/>
              </a:ext>
            </a:extLst>
          </p:cNvPr>
          <p:cNvSpPr txBox="1"/>
          <p:nvPr/>
        </p:nvSpPr>
        <p:spPr>
          <a:xfrm>
            <a:off x="514113" y="4872731"/>
            <a:ext cx="4817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And, then the similarity of features is computed using their difference or the dot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2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6F333-DAC6-DA95-CE85-C6480C04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0" y="0"/>
            <a:ext cx="11641494" cy="67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E9489-19BF-5AA9-9781-370FDC440C8C}"/>
              </a:ext>
            </a:extLst>
          </p:cNvPr>
          <p:cNvSpPr txBox="1"/>
          <p:nvPr/>
        </p:nvSpPr>
        <p:spPr>
          <a:xfrm>
            <a:off x="604434" y="142528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Multimodal Model utilizes the Siamese approach to handle inputs from various data modalities.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modality, including Landsat cubes, Bioclimatic cubes, and Sentinel Image Patches, is processed separately by a distinct backbone or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Encoders transform data into 1D vectors, which are concatenated and classified using a fully connected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integrates information from multiple modalities, enhancing understanding and prediction of target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steps include normalization, feature extraction, and fusion of diverse information sources to improve model performance.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ABEB76-AD65-DE3A-34B6-8A05D53A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19" y="448628"/>
            <a:ext cx="4321527" cy="60978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61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341545" y="1729825"/>
            <a:ext cx="115751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Species Observation Data</a:t>
            </a:r>
            <a:r>
              <a:rPr lang="en-IN" dirty="0"/>
              <a:t>:</a:t>
            </a:r>
            <a:endParaRPr lang="en-IN" b="1" dirty="0"/>
          </a:p>
          <a:p>
            <a:r>
              <a:rPr lang="en-US" i="1" dirty="0"/>
              <a:t>Presence-Absence Surveys (PA): </a:t>
            </a:r>
            <a:r>
              <a:rPr lang="en-US" dirty="0"/>
              <a:t>Approximately 90 thousand surveys covering 10,000 species of European flora. Used to address false-absences in presence-only data and calibrate models.</a:t>
            </a:r>
          </a:p>
          <a:p>
            <a:r>
              <a:rPr lang="en-US" i="1" dirty="0"/>
              <a:t>Presence-Only Occurrences (PO): </a:t>
            </a:r>
            <a:r>
              <a:rPr lang="en-US" dirty="0"/>
              <a:t>Around five million observations from various datasets, spanning all countries within the study area. Opportunistic sampling led to varied biases. Absence of a species in PO data doesn't indicate true absence due to detection challenges, misidentification, or lack of interest.</a:t>
            </a:r>
          </a:p>
          <a:p>
            <a:endParaRPr lang="en-US" dirty="0"/>
          </a:p>
          <a:p>
            <a:r>
              <a:rPr lang="en-US" b="1" dirty="0"/>
              <a:t>Environmental Data</a:t>
            </a:r>
            <a:r>
              <a:rPr lang="en-US" dirty="0"/>
              <a:t>:</a:t>
            </a:r>
          </a:p>
          <a:p>
            <a:r>
              <a:rPr lang="en-US" dirty="0"/>
              <a:t>Spatialized Geographic and Environmental Predictors:</a:t>
            </a:r>
          </a:p>
          <a:p>
            <a:r>
              <a:rPr lang="en-US" i="1" dirty="0"/>
              <a:t>Satellite Images</a:t>
            </a:r>
            <a:r>
              <a:rPr lang="en-US" dirty="0"/>
              <a:t>: Four-band 128x128 images at 10-meter resolution around occurrence locations.</a:t>
            </a:r>
          </a:p>
          <a:p>
            <a:r>
              <a:rPr lang="en-US" i="1" dirty="0"/>
              <a:t>Time Series Data</a:t>
            </a:r>
            <a:r>
              <a:rPr lang="en-US" dirty="0"/>
              <a:t>: Quarterly time series spanning over 20 years for six spectral bands at each location.</a:t>
            </a:r>
          </a:p>
          <a:p>
            <a:r>
              <a:rPr lang="en-US" i="1" dirty="0"/>
              <a:t>Raster Datasets</a:t>
            </a:r>
            <a:r>
              <a:rPr lang="en-US" dirty="0"/>
              <a:t>: Various environmental raster datasets at European scale, including climatic, soil, land cover, human footprint, and elevation variables.</a:t>
            </a:r>
          </a:p>
          <a:p>
            <a:r>
              <a:rPr lang="en-US" i="1" dirty="0"/>
              <a:t>Monthly Climatic Variables</a:t>
            </a:r>
            <a:r>
              <a:rPr lang="en-US" dirty="0"/>
              <a:t>: Monthly rasters of four climatic variables enabling extraction of time series data for any observation.</a:t>
            </a:r>
          </a:p>
        </p:txBody>
      </p:sp>
    </p:spTree>
    <p:extLst>
      <p:ext uri="{BB962C8B-B14F-4D97-AF65-F5344CB8AC3E}">
        <p14:creationId xmlns:p14="http://schemas.microsoft.com/office/powerpoint/2010/main" val="205464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Standardized Biodiversity Observation Data</a:t>
            </a:r>
            <a:r>
              <a:rPr lang="en-US" dirty="0"/>
              <a:t>: Presence-absence surveys conducted in small plots have limited spatial coverage and high renewal costs. This necessitates supplementing with crowdsourcing programs like Pl@ntNet and iNaturalist, which offer millions of precisely geolocated presence-only species records annually.</a:t>
            </a:r>
          </a:p>
          <a:p>
            <a:endParaRPr lang="en-US" dirty="0"/>
          </a:p>
          <a:p>
            <a:r>
              <a:rPr lang="en-US" b="1" dirty="0"/>
              <a:t>Challenges and Biases in Presence-Only Data</a:t>
            </a:r>
            <a:r>
              <a:rPr lang="en-US" dirty="0"/>
              <a:t>: Presence-only records alone cannot indicate species absence, exhibit biases towards certain species, and only represent a fraction of species communities, introducing biases into species distribution models. Incorporating standardized presence-absence data can mitigate these biases but presents challenges in modeling due to strong class imbalance.</a:t>
            </a:r>
          </a:p>
          <a:p>
            <a:endParaRPr lang="en-US" dirty="0"/>
          </a:p>
          <a:p>
            <a:r>
              <a:rPr lang="en-US" b="1" dirty="0"/>
              <a:t>Integration of Environmental Data</a:t>
            </a:r>
            <a:r>
              <a:rPr lang="en-US" dirty="0"/>
              <a:t>: Environmental data enriches the broader context but poses challenges in integration into traditional deep learning frameworks due to varying spatial resolutions. Carefully selected training data, including over 5 million presence-only records and approximately 5.9 thousand presence-absence surveys, were utilized for model training, calibration,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95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86448" y="1408466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Developing and assessing models for predicting the composition of species.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2D123-48DF-B360-FCCE-B6641377D8EF}"/>
              </a:ext>
            </a:extLst>
          </p:cNvPr>
          <p:cNvSpPr txBox="1"/>
          <p:nvPr/>
        </p:nvSpPr>
        <p:spPr>
          <a:xfrm>
            <a:off x="604434" y="5624263"/>
            <a:ext cx="11390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ambition is sought to create and assess models capable of forecasting ~10k plant</a:t>
            </a:r>
          </a:p>
          <a:p>
            <a:r>
              <a:rPr lang="en-US" dirty="0"/>
              <a:t>species composition with high spatial resolution (approximately 10 meters) using various environmental predictors.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C91CF-C4A4-C2AA-ABBF-15D10003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29" y="1897966"/>
            <a:ext cx="7311416" cy="359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743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Model Initialization</a:t>
            </a:r>
          </a:p>
          <a:p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Define Optimizer:</a:t>
            </a:r>
            <a:r>
              <a:rPr lang="en-IN" dirty="0"/>
              <a:t> Utilize the </a:t>
            </a:r>
            <a:r>
              <a:rPr lang="en-IN" dirty="0" err="1"/>
              <a:t>AdamW</a:t>
            </a:r>
            <a:r>
              <a:rPr lang="en-IN" dirty="0"/>
              <a:t> optimizer for training the model, known for its effective handling of large-scale datasets and robustness against noisy gradients.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 Define Loss Function:</a:t>
            </a:r>
            <a:r>
              <a:rPr lang="en-IN" dirty="0"/>
              <a:t> Employ the </a:t>
            </a:r>
            <a:r>
              <a:rPr lang="en-IN" dirty="0" err="1"/>
              <a:t>BCEWithLogitsLoss</a:t>
            </a:r>
            <a:r>
              <a:rPr lang="en-IN" dirty="0"/>
              <a:t>, a commonly used loss function for binary classification tasks, which efficiently combines a sigmoid activation function and binary cross-entropy loss.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1341C-FBC8-585D-36E5-C1DCA184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31" y="4257368"/>
            <a:ext cx="7808457" cy="21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 Phase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For Each Epoch: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Training Loop: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For Each Batch of Training Data: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Apply mixup augmentation to enhance model generalization and robustness.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Perform a forward pass through the model to compute predictions.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Calculate the loss using the defined loss function.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Conduct a backward pass to compute gradients and update model weights using the optimizer.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Validation Loop (Every Few Epochs):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For Each Batch of Validation Data: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Execute a forward pass through the model for validation.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Compute the validation loss to assess model performance.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Track the best model based on validation loss for further analysis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403987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Evaluation Phase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 Load Best Model:</a:t>
            </a:r>
            <a:r>
              <a:rPr lang="en-US" dirty="0"/>
              <a:t> Load the model with the lowest validation loss obtained during training to ensure optimal performance.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For Each Batch of Test Data: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a forward pass through the model to generate predictions.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Compute predictions for each instance in the test dataset.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Post-process Predictions: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Sort predictions and select the top-k predictions for each instance based on confidence scores.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Compute the F1 score, a measure of model performance, considering both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33880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Composition Prediction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739075" y="2374984"/>
            <a:ext cx="5896604" cy="30304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50E885E-1D3D-4F6A-A676-2766FB4D6175}"/>
              </a:ext>
            </a:extLst>
          </p:cNvPr>
          <p:cNvSpPr txBox="1"/>
          <p:nvPr/>
        </p:nvSpPr>
        <p:spPr>
          <a:xfrm>
            <a:off x="1435510" y="1817688"/>
            <a:ext cx="5987845" cy="338357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7864A-D7EA-17B6-51CB-646A1C959879}"/>
              </a:ext>
            </a:extLst>
          </p:cNvPr>
          <p:cNvSpPr txBox="1"/>
          <p:nvPr/>
        </p:nvSpPr>
        <p:spPr>
          <a:xfrm>
            <a:off x="604435" y="1475773"/>
            <a:ext cx="109831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refers to the process of forecasting the variety and abundance of species within a particular ecosystem or habitat.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involves using data and models to estimate which species will be present and in what proportions.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 can be short-term or long-term and is crucial for various applications in ecology, conservation biology, and environmental management.</a:t>
            </a:r>
          </a:p>
          <a:p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0E77366-B384-654D-1C23-99008DA8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70" y="3842938"/>
            <a:ext cx="3923072" cy="25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 Analysis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Plot Training and Validation Loss Curves:</a:t>
            </a:r>
            <a:r>
              <a:rPr lang="en-US" dirty="0"/>
              <a:t> Visualize the training and validation loss curves over epochs to analyze the convergence and performance of the model during training.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Plot F1 Score vs. Top-k:</a:t>
            </a:r>
            <a:r>
              <a:rPr lang="en-US" dirty="0"/>
              <a:t> Plot the F1 score against different top-k values to assess the model's ability to predict species distributions accurately across various thresholds.</a:t>
            </a:r>
          </a:p>
        </p:txBody>
      </p:sp>
    </p:spTree>
    <p:extLst>
      <p:ext uri="{BB962C8B-B14F-4D97-AF65-F5344CB8AC3E}">
        <p14:creationId xmlns:p14="http://schemas.microsoft.com/office/powerpoint/2010/main" val="128040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504C1-AD0F-FBBD-D14C-E6C67575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5" y="1504408"/>
            <a:ext cx="9006349" cy="49049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4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9107F-DFA6-39F4-3C98-4C2DA55A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" y="1865329"/>
            <a:ext cx="11621697" cy="37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Baseline Experiments Summary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BACA-6AAA-7CF5-31CF-F0888534B494}"/>
              </a:ext>
            </a:extLst>
          </p:cNvPr>
          <p:cNvSpPr txBox="1"/>
          <p:nvPr/>
        </p:nvSpPr>
        <p:spPr>
          <a:xfrm>
            <a:off x="496280" y="2534267"/>
            <a:ext cx="109386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Baseline with Bioclimatic Cubes: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Methodology</a:t>
            </a:r>
            <a:r>
              <a:rPr lang="en-US" dirty="0"/>
              <a:t>: Utilized ResNet18 architecture with Binary Cross Entropy loss.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Metric</a:t>
            </a:r>
            <a:r>
              <a:rPr lang="en-US" dirty="0"/>
              <a:t>: Achieved a score of [0.25784].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Demonstrated the utilization of climatic history data to predict species composition.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36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Evaluation metric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D8248-8921-25F9-AE5E-8B90FB6D6F4A}"/>
              </a:ext>
            </a:extLst>
          </p:cNvPr>
          <p:cNvSpPr txBox="1"/>
          <p:nvPr/>
        </p:nvSpPr>
        <p:spPr>
          <a:xfrm>
            <a:off x="604434" y="2574383"/>
            <a:ext cx="6700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technique used in this project was proposed as a multi-label classification task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62F41-33BD-7276-F579-2CCD9A4BE9B0}"/>
              </a:ext>
            </a:extLst>
          </p:cNvPr>
          <p:cNvSpPr txBox="1"/>
          <p:nvPr/>
        </p:nvSpPr>
        <p:spPr>
          <a:xfrm>
            <a:off x="604434" y="34764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evaluation metric for the project is the micro F1-score computed on the PA test set.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2ED330-2669-AE64-015D-9784E799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8" y="3075751"/>
            <a:ext cx="4096928" cy="154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7D1888-1F37-68BF-3E63-A018F61B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96" y="4246470"/>
            <a:ext cx="5483470" cy="18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Baseline Experiments Summary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BACA-6AAA-7CF5-31CF-F0888534B494}"/>
              </a:ext>
            </a:extLst>
          </p:cNvPr>
          <p:cNvSpPr txBox="1"/>
          <p:nvPr/>
        </p:nvSpPr>
        <p:spPr>
          <a:xfrm>
            <a:off x="496280" y="2534267"/>
            <a:ext cx="109386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Baseline with Landsat Cubes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Methodology</a:t>
            </a:r>
            <a:r>
              <a:rPr lang="en-US" dirty="0"/>
              <a:t>: Implemented ResNet18 architecture with Binary Cross Entropy loss.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Metric</a:t>
            </a:r>
            <a:r>
              <a:rPr lang="en-US" dirty="0"/>
              <a:t>: Achieved a score of [0.26424].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Explored the relationship between location values and species distribution using Landsat data..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21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Baseline Experiments Summary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BACA-6AAA-7CF5-31CF-F0888534B494}"/>
              </a:ext>
            </a:extLst>
          </p:cNvPr>
          <p:cNvSpPr txBox="1"/>
          <p:nvPr/>
        </p:nvSpPr>
        <p:spPr>
          <a:xfrm>
            <a:off x="496280" y="2534267"/>
            <a:ext cx="10938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Baseline with Sentinel Image Patches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Methodology</a:t>
            </a:r>
            <a:r>
              <a:rPr lang="en-US" dirty="0"/>
              <a:t>: Utilized Swin-v2-t architecture with Binary Cross Entropy loss.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Metric</a:t>
            </a:r>
            <a:r>
              <a:rPr lang="en-US" dirty="0"/>
              <a:t>: Achieved a score of </a:t>
            </a:r>
            <a:r>
              <a:rPr lang="en-IN" dirty="0"/>
              <a:t>[0.23555].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Demonstrated the potential of satellite imagery for capturing habitat characteristics relevant to species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338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059-D203-07B2-BE5C-5B8A62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B39CB-B411-07AC-6385-78CBFCEA5E7E}"/>
              </a:ext>
            </a:extLst>
          </p:cNvPr>
          <p:cNvSpPr txBox="1"/>
          <p:nvPr/>
        </p:nvSpPr>
        <p:spPr>
          <a:xfrm>
            <a:off x="496280" y="1680663"/>
            <a:ext cx="1150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Baseline Experiments Summary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BACA-6AAA-7CF5-31CF-F0888534B494}"/>
              </a:ext>
            </a:extLst>
          </p:cNvPr>
          <p:cNvSpPr txBox="1"/>
          <p:nvPr/>
        </p:nvSpPr>
        <p:spPr>
          <a:xfrm>
            <a:off x="496280" y="2534267"/>
            <a:ext cx="10938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Baseline with Landsat + Bioclimatic Cubes + Sentinel images: (Combined)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Methodology</a:t>
            </a:r>
            <a:r>
              <a:rPr lang="en-US" dirty="0"/>
              <a:t>: Implemented a Siamese Network approach.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Metric</a:t>
            </a:r>
            <a:r>
              <a:rPr lang="en-US" dirty="0"/>
              <a:t>: Obtained a score of [0.31626].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Integrated multiple data modalities, including Landsat and Bioclimatic cubes along with Sentinel images, showcasing improved performance through data fusion.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12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5F04E9-A0DC-18CA-5054-F6304CD7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Transitioning to Modular Programming for Implementation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C317E-F88C-9EEE-9C01-613CCE935495}"/>
              </a:ext>
            </a:extLst>
          </p:cNvPr>
          <p:cNvSpPr txBox="1"/>
          <p:nvPr/>
        </p:nvSpPr>
        <p:spPr>
          <a:xfrm>
            <a:off x="348795" y="1735675"/>
            <a:ext cx="52457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Code Restructuring: </a:t>
            </a:r>
            <a:r>
              <a:rPr lang="en-US" dirty="0"/>
              <a:t>Modular programming involves breaking down the code into smaller units for better organization and scalability.</a:t>
            </a:r>
          </a:p>
          <a:p>
            <a:endParaRPr lang="en-US" dirty="0"/>
          </a:p>
          <a:p>
            <a:r>
              <a:rPr lang="en-US" b="1" dirty="0"/>
              <a:t>Modular Principles: </a:t>
            </a:r>
            <a:r>
              <a:rPr lang="en-US" dirty="0"/>
              <a:t>Modules encapsulate specific tasks and adhere to principles like abstraction and single responsibility to ensure simplicity and clarity.</a:t>
            </a:r>
          </a:p>
          <a:p>
            <a:endParaRPr lang="en-US" dirty="0"/>
          </a:p>
          <a:p>
            <a:r>
              <a:rPr lang="en-US" b="1" dirty="0"/>
              <a:t>Interoperability and Collaboration: </a:t>
            </a:r>
            <a:r>
              <a:rPr lang="en-US" dirty="0"/>
              <a:t>Standardized interfaces enable seamless communication between modules, fostering code reuse and facilitating collaboration among team members.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563EF-3684-8D99-42E4-502F6C0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6" y="1465005"/>
            <a:ext cx="6466467" cy="4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9AF2A-B234-961D-B22D-E3374BB3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D6FB8-1C2D-56D8-ABBB-E42DFAE1D098}"/>
              </a:ext>
            </a:extLst>
          </p:cNvPr>
          <p:cNvSpPr txBox="1"/>
          <p:nvPr/>
        </p:nvSpPr>
        <p:spPr>
          <a:xfrm>
            <a:off x="409535" y="1403771"/>
            <a:ext cx="113729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faced several challenges in developing a robust model for predicting species distribution using multimodal data sources. These challenges included: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Multi-Label Learning from Single Positive Labels</a:t>
            </a:r>
            <a:r>
              <a:rPr lang="en-US" dirty="0"/>
              <a:t>: Dealing with datasets containing single positive labels while requiring multi-label learning posed a significant challenge. Overcoming this required sophisticated techniques to ensure the model could predict multiple labels accurately.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Strong Class Imbalance</a:t>
            </a:r>
            <a:r>
              <a:rPr lang="en-US" dirty="0"/>
              <a:t>: The dataset exhibited strong class imbalance, with some species being underrepresented. Addressing this issue was crucial to prevent bias towards more frequent classes and improve predictive accuracy for rare species.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Multi-Modal Learning</a:t>
            </a:r>
            <a:r>
              <a:rPr lang="en-US" dirty="0"/>
              <a:t>: Integrating multiple data modalities introduced complexity due to their distinct characteristics and preprocessing requirements. Ensuring effective integration of diverse data types for coherent predictions presented a technical challenge.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Large-Scale Data Handling</a:t>
            </a:r>
            <a:r>
              <a:rPr lang="en-US" dirty="0"/>
              <a:t>: Processing large-scale datasets, particularly high-dimensional satellite imagery and time-series data, required substantial computational resources and efficient data management strategies. This involved addressing challenges related to storage, memory management, and parallel processing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09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376658"/>
            <a:ext cx="10983132" cy="747763"/>
          </a:xfrm>
        </p:spPr>
        <p:txBody>
          <a:bodyPr/>
          <a:lstStyle/>
          <a:p>
            <a:r>
              <a:rPr lang="en-US" dirty="0"/>
              <a:t>Plant species : Why to use Machine Learning and Deep learning?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4C2C19E-AA00-8F7C-47D5-49B15E7E93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929965" y="1280936"/>
            <a:ext cx="3657601" cy="5108771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46D442-99F7-057E-856C-796705DE7782}"/>
              </a:ext>
            </a:extLst>
          </p:cNvPr>
          <p:cNvSpPr txBox="1"/>
          <p:nvPr/>
        </p:nvSpPr>
        <p:spPr>
          <a:xfrm>
            <a:off x="521110" y="1681316"/>
            <a:ext cx="7334864" cy="37755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Millions of plant species.</a:t>
            </a: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ML and DL are increasingly utilized for species composition prediction due to their ability to handle complex, high-dimensional data and to uncover patterns that might not be apparent through traditional statistical methods.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Handling Complex Interactions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Improved Prediction Accuracy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Automation and Efficiency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Integration of Diverse Data Sources.</a:t>
            </a: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6BB9F3-8020-3ADE-BAD7-ED0A83D2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3629E-0DA7-CC5F-306B-1017E612C1CA}"/>
              </a:ext>
            </a:extLst>
          </p:cNvPr>
          <p:cNvSpPr txBox="1"/>
          <p:nvPr/>
        </p:nvSpPr>
        <p:spPr>
          <a:xfrm>
            <a:off x="1021245" y="1942308"/>
            <a:ext cx="6097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Refinement of Model Architecture.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Additional Data Sources.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Exploration of Advanced Techniques.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Addressing Domain-Specific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Deployment and Integration.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Collaboration and Knowledge Sharing.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Continued Research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6467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97C64-F947-9F43-111B-A04458D6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0D75-B717-604F-45C4-0D7E6F866C1D}"/>
              </a:ext>
            </a:extLst>
          </p:cNvPr>
          <p:cNvSpPr txBox="1"/>
          <p:nvPr/>
        </p:nvSpPr>
        <p:spPr>
          <a:xfrm>
            <a:off x="604434" y="1859339"/>
            <a:ext cx="108535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 Achievement: </a:t>
            </a:r>
            <a:r>
              <a:rPr lang="en-US" dirty="0"/>
              <a:t>The project successfully realized its goals by developing a robust multimodal machine learning model and transitioning to a modular programming approach for implementation and deployment.</a:t>
            </a:r>
          </a:p>
          <a:p>
            <a:endParaRPr lang="en-US" dirty="0"/>
          </a:p>
          <a:p>
            <a:r>
              <a:rPr lang="en-US" b="1" dirty="0"/>
              <a:t>Data Integration: </a:t>
            </a:r>
            <a:r>
              <a:rPr lang="en-US" dirty="0"/>
              <a:t>Diverse data sources, including Landsat cubes, bioclimatic cubes, and Sentinel image patches, were effectively integrated using a Siamese neural network architecture. This integration enhanced the model's understanding of species-environment relationships.</a:t>
            </a:r>
          </a:p>
          <a:p>
            <a:endParaRPr lang="en-US" b="1" dirty="0"/>
          </a:p>
          <a:p>
            <a:r>
              <a:rPr lang="en-US" b="1" dirty="0"/>
              <a:t>Overcoming Challenges: </a:t>
            </a:r>
            <a:r>
              <a:rPr lang="en-US" dirty="0"/>
              <a:t>Despite facing technical challenges such as multi-label learning from single positive labels, strong class imbalance, and multi-modal learning, the project implemented innovative solutions to ensure the model's reliability and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53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97C64-F947-9F43-111B-A04458D6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5E276-F8CE-E858-C997-ADD01BDC7EBA}"/>
              </a:ext>
            </a:extLst>
          </p:cNvPr>
          <p:cNvSpPr txBox="1"/>
          <p:nvPr/>
        </p:nvSpPr>
        <p:spPr>
          <a:xfrm>
            <a:off x="499343" y="1331059"/>
            <a:ext cx="111933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1. Hinton, G. E., &amp; </a:t>
            </a:r>
            <a:r>
              <a:rPr lang="en-IN" dirty="0" err="1"/>
              <a:t>Salakhutdinov</a:t>
            </a:r>
            <a:r>
              <a:rPr lang="en-IN" dirty="0"/>
              <a:t>, R. R. (2006). Reducing the dimensionality of data with neural networks. Science, 313(5786), 504-507.</a:t>
            </a:r>
          </a:p>
          <a:p>
            <a:endParaRPr lang="en-IN" dirty="0"/>
          </a:p>
          <a:p>
            <a:r>
              <a:rPr lang="en-IN" dirty="0"/>
              <a:t>2. He, K., Zhang, X., Ren, S., &amp; Sun, J. (2016). Deep residual learning for image recognition. In Proceedings of the IEEE conference on computer vision and pattern recognition (pp. 770-778).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dirty="0" err="1"/>
              <a:t>Krizhevsky</a:t>
            </a:r>
            <a:r>
              <a:rPr lang="en-IN" dirty="0"/>
              <a:t>, A., </a:t>
            </a:r>
            <a:r>
              <a:rPr lang="en-IN" dirty="0" err="1"/>
              <a:t>Sutskever</a:t>
            </a:r>
            <a:r>
              <a:rPr lang="en-IN" dirty="0"/>
              <a:t>, I., &amp; Hinton, G. E. (2012). </a:t>
            </a:r>
            <a:r>
              <a:rPr lang="en-IN" dirty="0" err="1"/>
              <a:t>Imagenet</a:t>
            </a:r>
            <a:r>
              <a:rPr lang="en-IN" dirty="0"/>
              <a:t> classification with deep convolutional neural networks. In Advances in neural information processing systems (pp. 1097-1105).</a:t>
            </a:r>
          </a:p>
          <a:p>
            <a:endParaRPr lang="en-IN" dirty="0"/>
          </a:p>
          <a:p>
            <a:r>
              <a:rPr lang="en-IN" dirty="0"/>
              <a:t>4. Brownlee, J. (2021). Deep Learning for Time Series Forecasting: Predict the Future with MLPs, CNNs and LSTMs in Python. Machine Learning Mastery.</a:t>
            </a:r>
          </a:p>
          <a:p>
            <a:endParaRPr lang="en-IN" dirty="0"/>
          </a:p>
          <a:p>
            <a:r>
              <a:rPr lang="en-IN" dirty="0"/>
              <a:t>5. Goodfellow, I., Bengio, Y., &amp; Courville, A. (2016). Deep learning (Vol. 1). MIT press Cambridge.</a:t>
            </a:r>
          </a:p>
          <a:p>
            <a:endParaRPr lang="en-IN" dirty="0"/>
          </a:p>
          <a:p>
            <a:r>
              <a:rPr lang="en-IN" dirty="0"/>
              <a:t>6. LeCun, Y., Bengio, Y., &amp; Hinton, G. (2015). Deep learning. Nature, 521(7553), 436-444.</a:t>
            </a:r>
          </a:p>
          <a:p>
            <a:endParaRPr lang="en-IN" dirty="0"/>
          </a:p>
          <a:p>
            <a:r>
              <a:rPr lang="en-IN" dirty="0"/>
              <a:t>7. </a:t>
            </a:r>
            <a:r>
              <a:rPr lang="en-IN" dirty="0" err="1"/>
              <a:t>Kingma</a:t>
            </a:r>
            <a:r>
              <a:rPr lang="en-IN" dirty="0"/>
              <a:t>, D. P., &amp; Ba, J. (2014). Adam: A method for stochastic optimization. </a:t>
            </a:r>
            <a:r>
              <a:rPr lang="en-IN" dirty="0" err="1"/>
              <a:t>arXiv</a:t>
            </a:r>
            <a:r>
              <a:rPr lang="en-IN" dirty="0"/>
              <a:t> preprint arXiv:1412.6980.</a:t>
            </a:r>
          </a:p>
        </p:txBody>
      </p:sp>
    </p:spTree>
    <p:extLst>
      <p:ext uri="{BB962C8B-B14F-4D97-AF65-F5344CB8AC3E}">
        <p14:creationId xmlns:p14="http://schemas.microsoft.com/office/powerpoint/2010/main" val="97365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F9942-B43A-9304-042D-1A75CAAA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IN" sz="1800" dirty="0"/>
              <a:t>Abstract</a:t>
            </a:r>
          </a:p>
          <a:p>
            <a:pPr marL="285750" indent="-285750"/>
            <a:r>
              <a:rPr lang="en-IN" sz="1800" dirty="0"/>
              <a:t>Introduction</a:t>
            </a:r>
          </a:p>
          <a:p>
            <a:pPr marL="285750" indent="-285750"/>
            <a:r>
              <a:rPr lang="en-IN" sz="1800" dirty="0"/>
              <a:t>Objective</a:t>
            </a:r>
          </a:p>
          <a:p>
            <a:pPr marL="285750" indent="-285750"/>
            <a:r>
              <a:rPr lang="en-IN" sz="1800" dirty="0"/>
              <a:t>Methodology : Siamese neural network</a:t>
            </a:r>
          </a:p>
          <a:p>
            <a:pPr marL="285750" indent="-285750"/>
            <a:r>
              <a:rPr lang="en-IN" sz="1800" dirty="0"/>
              <a:t>Dataset</a:t>
            </a:r>
          </a:p>
          <a:p>
            <a:pPr marL="285750" indent="-285750"/>
            <a:r>
              <a:rPr lang="en-IN" sz="1800" dirty="0"/>
              <a:t>Modelling and evaluation</a:t>
            </a:r>
          </a:p>
          <a:p>
            <a:pPr marL="285750" indent="-285750"/>
            <a:r>
              <a:rPr lang="en-US" sz="1800" dirty="0"/>
              <a:t>Transitioning to Modular Programming for Implementation</a:t>
            </a:r>
            <a:endParaRPr lang="en-IN" sz="1800" dirty="0"/>
          </a:p>
          <a:p>
            <a:pPr marL="285750" indent="-285750"/>
            <a:r>
              <a:rPr lang="en-IN" sz="1800" dirty="0"/>
              <a:t>Challenges</a:t>
            </a:r>
          </a:p>
          <a:p>
            <a:pPr marL="285750" indent="-285750"/>
            <a:r>
              <a:rPr lang="en-IN" sz="1800" dirty="0"/>
              <a:t>Future Scope</a:t>
            </a:r>
          </a:p>
          <a:p>
            <a:pPr marL="285750" indent="-285750"/>
            <a:r>
              <a:rPr lang="en-IN" sz="1800" dirty="0"/>
              <a:t>Conclusion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FC556-0505-49E3-2D99-2C64429C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3614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E16E2-B26C-93D2-222F-FA43233C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"</a:t>
            </a:r>
            <a:r>
              <a:rPr lang="en-US" sz="1800" dirty="0">
                <a:solidFill>
                  <a:srgbClr val="FF0000"/>
                </a:solidFill>
              </a:rPr>
              <a:t>Location-based Species Presence Prediction</a:t>
            </a:r>
            <a:r>
              <a:rPr lang="en-US" sz="1800" dirty="0"/>
              <a:t>" project aims to enhance species composition prediction using deep learning models and remote sensing data. </a:t>
            </a:r>
            <a:r>
              <a:rPr lang="en-US" sz="1800" dirty="0">
                <a:solidFill>
                  <a:srgbClr val="FF0000"/>
                </a:solidFill>
              </a:rPr>
              <a:t>By integrating 5 million plant species </a:t>
            </a:r>
            <a:r>
              <a:rPr lang="en-US" sz="1800" dirty="0"/>
              <a:t>observations across Europe with various environmental datasets, the project developed models to </a:t>
            </a:r>
            <a:r>
              <a:rPr lang="en-US" sz="1800" dirty="0">
                <a:solidFill>
                  <a:srgbClr val="FF0000"/>
                </a:solidFill>
              </a:rPr>
              <a:t>predict species presence in 22,000 small plots</a:t>
            </a:r>
            <a:r>
              <a:rPr lang="en-US" sz="1800" dirty="0"/>
              <a:t>. It uses a large-scale training set and a test set to improve biodiversity management and conservation efforts. A novel learning strategy was introduced to address biases in ecological modeling, leading to significant accuracy improvements. The project's outcomes aid in scientific understanding, conservation planning, policy-making, and education, supporting proactive biodiversity management and mitigating environmental impacts.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E5A53-E15F-4092-8210-32A8F803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7762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ECF687-8939-E466-A62A-257CD37E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primary objective of the ”Location-based Species Presence Prediction” project</a:t>
            </a:r>
          </a:p>
          <a:p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to develop and fine-tune </a:t>
            </a:r>
            <a:r>
              <a:rPr lang="en-US" sz="1800" dirty="0"/>
              <a:t>advanced machine learning models capable of accurately</a:t>
            </a:r>
          </a:p>
          <a:p>
            <a:r>
              <a:rPr lang="en-US" sz="1800" dirty="0"/>
              <a:t>predicting plant species presence at specific locations and times, utilizing a diverse</a:t>
            </a:r>
          </a:p>
          <a:p>
            <a:r>
              <a:rPr lang="en-US" sz="1800" dirty="0"/>
              <a:t>array of </a:t>
            </a:r>
            <a:r>
              <a:rPr lang="en-US" sz="1800" dirty="0">
                <a:solidFill>
                  <a:srgbClr val="FF0000"/>
                </a:solidFill>
              </a:rPr>
              <a:t>predictors </a:t>
            </a:r>
            <a:r>
              <a:rPr lang="en-US" sz="1800" dirty="0"/>
              <a:t>such as </a:t>
            </a:r>
            <a:r>
              <a:rPr lang="en-US" sz="1800" dirty="0">
                <a:solidFill>
                  <a:srgbClr val="FF0000"/>
                </a:solidFill>
              </a:rPr>
              <a:t>satellite imagery, climatic time series, land cover, human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footprint, bioclimatic, and soil variables</a:t>
            </a:r>
            <a:r>
              <a:rPr lang="en-US" sz="1800" dirty="0"/>
              <a:t>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F8E20-EDE5-BCEE-28D3-7912564C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13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6CA5E-AFB2-6A95-6D1D-8163F270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To study large-scale plant species through various data modalities:</a:t>
            </a:r>
          </a:p>
          <a:p>
            <a:pPr>
              <a:buNone/>
            </a:pPr>
            <a:r>
              <a:rPr lang="en-US" sz="1800" i="1" dirty="0"/>
              <a:t>Landsat Cubes</a:t>
            </a:r>
            <a:r>
              <a:rPr lang="en-US" sz="1800" dirty="0"/>
              <a:t>: Utilize satellite imagery data to capture the spectral information relevant to plant species.</a:t>
            </a:r>
          </a:p>
          <a:p>
            <a:pPr>
              <a:buNone/>
            </a:pPr>
            <a:r>
              <a:rPr lang="en-US" sz="1800" i="1" dirty="0"/>
              <a:t>Bioclimatic Cubes</a:t>
            </a:r>
            <a:r>
              <a:rPr lang="en-US" sz="1800" dirty="0"/>
              <a:t>: Incorporate climate-related data, such as temperature and precipitation, to understand the environmental conditions affecting species distribution.</a:t>
            </a:r>
          </a:p>
          <a:p>
            <a:pPr>
              <a:buNone/>
            </a:pPr>
            <a:r>
              <a:rPr lang="en-US" sz="1800" i="1" dirty="0"/>
              <a:t>Sentinel Image Patches</a:t>
            </a:r>
            <a:r>
              <a:rPr lang="en-US" sz="1800" dirty="0"/>
              <a:t>: Leverage high-resolution images to obtain detailed information about the habitat and local vegetation.</a:t>
            </a:r>
          </a:p>
          <a:p>
            <a:pPr>
              <a:buNone/>
            </a:pPr>
            <a:r>
              <a:rPr lang="en-US" sz="1800" i="1" dirty="0"/>
              <a:t>Environmental Rasters</a:t>
            </a:r>
            <a:r>
              <a:rPr lang="en-US" sz="1800" dirty="0"/>
              <a:t>: Elevations , Human footprints , Soil grids, Climate rasters etc.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3C57E-1B84-C003-56F2-E665BBB6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74461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6CA5E-AFB2-6A95-6D1D-8163F270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To develop a robust multimodal machine learning model that accurately predicts species distribution using diverse data sources:</a:t>
            </a:r>
          </a:p>
          <a:p>
            <a:pPr>
              <a:buNone/>
            </a:pPr>
            <a:r>
              <a:rPr lang="en-IN" sz="1800" i="1" dirty="0"/>
              <a:t>Multimodal Integration</a:t>
            </a:r>
            <a:r>
              <a:rPr lang="en-IN" sz="1800" dirty="0"/>
              <a:t>: Combine data from Landsat, bioclimatic, and Sentinel sources to enhance the model's predictive capabilities.</a:t>
            </a:r>
          </a:p>
          <a:p>
            <a:pPr>
              <a:buNone/>
            </a:pPr>
            <a:r>
              <a:rPr lang="en-IN" sz="1800" i="1" dirty="0"/>
              <a:t>Siamese Network Architecture</a:t>
            </a:r>
            <a:r>
              <a:rPr lang="en-IN" sz="1800" dirty="0"/>
              <a:t>: Employ a Siamese neural network to process each data modality with specialized encoders, and then integrate their outputs for final classification.</a:t>
            </a:r>
          </a:p>
          <a:p>
            <a:pPr>
              <a:buNone/>
            </a:pPr>
            <a:r>
              <a:rPr lang="en-IN" sz="1800" i="1" dirty="0"/>
              <a:t>Performance Optimization</a:t>
            </a:r>
            <a:r>
              <a:rPr lang="en-IN" sz="1800" dirty="0"/>
              <a:t>: Experiment with various techniques such as data augmentation, mixup, and hyperparameter tuning to maximize model performance.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3C57E-1B84-C003-56F2-E665BBB6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9822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6CA5E-AFB2-6A95-6D1D-8163F270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To convert the complete approach to modular programming for practical implementation and deployment:</a:t>
            </a:r>
          </a:p>
          <a:p>
            <a:pPr>
              <a:buNone/>
            </a:pPr>
            <a:r>
              <a:rPr lang="en-US" sz="1800" i="1" dirty="0"/>
              <a:t>Modular Design</a:t>
            </a:r>
            <a:r>
              <a:rPr lang="en-US" sz="1800" dirty="0"/>
              <a:t>: Break down the entire model into independent modules, including data preprocessing, model training, and evaluation, to facilitate easier maintenance and updates.</a:t>
            </a:r>
          </a:p>
          <a:p>
            <a:pPr>
              <a:buNone/>
            </a:pPr>
            <a:r>
              <a:rPr lang="en-US" sz="1800" i="1" dirty="0"/>
              <a:t>Scalability</a:t>
            </a:r>
            <a:r>
              <a:rPr lang="en-US" sz="1800" dirty="0"/>
              <a:t>: Ensure the design can handle large-scale data efficiently, allowing for seamless integration of additional data sources or model enhancements.</a:t>
            </a:r>
          </a:p>
          <a:p>
            <a:pPr>
              <a:buNone/>
            </a:pPr>
            <a:r>
              <a:rPr lang="en-US" sz="1800" i="1" dirty="0"/>
              <a:t>Deployment Readiness</a:t>
            </a:r>
            <a:r>
              <a:rPr lang="en-US" sz="1800" dirty="0"/>
              <a:t>: Prepare the model for real-world deployment by creating robust pipelines for data ingestion, model inference, and result visualization.</a:t>
            </a:r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3C57E-1B84-C003-56F2-E665BBB6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5513659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{B7B2B9AD-19AA-4EC1-AD0B-6BB6F6339BA4}tf16411177_win32</Template>
  <TotalTime>441</TotalTime>
  <Words>2422</Words>
  <Application>Microsoft Office PowerPoint</Application>
  <PresentationFormat>Widescreen</PresentationFormat>
  <Paragraphs>234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Times New Roman</vt:lpstr>
      <vt:lpstr>Get Started with 3D</vt:lpstr>
      <vt:lpstr>Species Composition Prediction with High Spatial Resolution at  Continental Scale Using Remote Sensing.</vt:lpstr>
      <vt:lpstr>Species Composition Prediction</vt:lpstr>
      <vt:lpstr>Plant species : Why to use Machine Learning and Deep learning?</vt:lpstr>
      <vt:lpstr>Contents</vt:lpstr>
      <vt:lpstr>Abstract</vt:lpstr>
      <vt:lpstr>Introduction</vt:lpstr>
      <vt:lpstr>Objective</vt:lpstr>
      <vt:lpstr>Objective</vt:lpstr>
      <vt:lpstr>Objective</vt:lpstr>
      <vt:lpstr>Methodology</vt:lpstr>
      <vt:lpstr>Methodology</vt:lpstr>
      <vt:lpstr>PowerPoint Presentation</vt:lpstr>
      <vt:lpstr>Methodology</vt:lpstr>
      <vt:lpstr>Dataset</vt:lpstr>
      <vt:lpstr>Dataset</vt:lpstr>
      <vt:lpstr>Dataset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Modelling and Evaluation</vt:lpstr>
      <vt:lpstr>Transitioning to Modular Programming for Implementation</vt:lpstr>
      <vt:lpstr>Challenges</vt:lpstr>
      <vt:lpstr>Future Scope</vt:lpstr>
      <vt:lpstr>Conclusion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Raj</dc:creator>
  <cp:lastModifiedBy>Yash Raj</cp:lastModifiedBy>
  <cp:revision>40</cp:revision>
  <dcterms:created xsi:type="dcterms:W3CDTF">2024-06-05T15:14:50Z</dcterms:created>
  <dcterms:modified xsi:type="dcterms:W3CDTF">2024-06-07T10:36:17Z</dcterms:modified>
</cp:coreProperties>
</file>