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416"/>
    <a:srgbClr val="0D0620"/>
    <a:srgbClr val="0F0727"/>
    <a:srgbClr val="1E0F49"/>
    <a:srgbClr val="050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83" autoAdjust="0"/>
    <p:restoredTop sz="94660"/>
  </p:normalViewPr>
  <p:slideViewPr>
    <p:cSldViewPr snapToGrid="0">
      <p:cViewPr varScale="1">
        <p:scale>
          <a:sx n="83" d="100"/>
          <a:sy n="83" d="100"/>
        </p:scale>
        <p:origin x="27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3701C-E8A3-41D3-A93E-6FEBF62D31AB}"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103741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3701C-E8A3-41D3-A93E-6FEBF62D31AB}"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247673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3701C-E8A3-41D3-A93E-6FEBF62D31AB}"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143985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3701C-E8A3-41D3-A93E-6FEBF62D31AB}"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248861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B3701C-E8A3-41D3-A93E-6FEBF62D31AB}"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398334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3701C-E8A3-41D3-A93E-6FEBF62D31AB}"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51148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3701C-E8A3-41D3-A93E-6FEBF62D31AB}" type="datetimeFigureOut">
              <a:rPr lang="en-US" smtClean="0"/>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1184998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3701C-E8A3-41D3-A93E-6FEBF62D31AB}" type="datetimeFigureOut">
              <a:rPr lang="en-US" smtClean="0"/>
              <a:t>3/25/2022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188506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3701C-E8A3-41D3-A93E-6FEBF62D31AB}" type="datetimeFigureOut">
              <a:rPr lang="en-US" smtClean="0"/>
              <a:t>3/25/2022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48149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B3701C-E8A3-41D3-A93E-6FEBF62D31AB}"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178757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B3701C-E8A3-41D3-A93E-6FEBF62D31AB}"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AE334-7DC6-4F54-BC7F-BE4F24836026}" type="slidenum">
              <a:rPr lang="en-US" smtClean="0"/>
              <a:t>‹#›</a:t>
            </a:fld>
            <a:endParaRPr lang="en-US"/>
          </a:p>
        </p:txBody>
      </p:sp>
    </p:spTree>
    <p:extLst>
      <p:ext uri="{BB962C8B-B14F-4D97-AF65-F5344CB8AC3E}">
        <p14:creationId xmlns:p14="http://schemas.microsoft.com/office/powerpoint/2010/main" val="127957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3701C-E8A3-41D3-A93E-6FEBF62D31AB}" type="datetimeFigureOut">
              <a:rPr lang="en-US" smtClean="0"/>
              <a:t>3/25/2022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AE334-7DC6-4F54-BC7F-BE4F24836026}" type="slidenum">
              <a:rPr lang="en-US" smtClean="0"/>
              <a:t>‹#›</a:t>
            </a:fld>
            <a:endParaRPr lang="en-US"/>
          </a:p>
        </p:txBody>
      </p:sp>
    </p:spTree>
    <p:extLst>
      <p:ext uri="{BB962C8B-B14F-4D97-AF65-F5344CB8AC3E}">
        <p14:creationId xmlns:p14="http://schemas.microsoft.com/office/powerpoint/2010/main" val="25642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020E"/>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t="11292" b="23299"/>
          <a:stretch/>
        </p:blipFill>
        <p:spPr>
          <a:xfrm>
            <a:off x="1791335" y="1440872"/>
            <a:ext cx="8412480" cy="3888430"/>
          </a:xfrm>
          <a:prstGeom prst="rect">
            <a:avLst/>
          </a:prstGeom>
          <a:blipFill dpi="0" rotWithShape="1">
            <a:blip r:embed="rId3">
              <a:alphaModFix amt="0"/>
            </a:blip>
            <a:srcRect/>
            <a:tile tx="0" ty="0" sx="100000" sy="100000" flip="none" algn="tl"/>
          </a:blipFill>
        </p:spPr>
      </p:pic>
      <p:sp>
        <p:nvSpPr>
          <p:cNvPr id="18" name="Title 17"/>
          <p:cNvSpPr>
            <a:spLocks noGrp="1"/>
          </p:cNvSpPr>
          <p:nvPr>
            <p:ph type="title"/>
          </p:nvPr>
        </p:nvSpPr>
        <p:spPr/>
        <p:txBody>
          <a:bodyPr/>
          <a:lstStyle/>
          <a:p>
            <a:r>
              <a:rPr lang="en-US" dirty="0" smtClean="0">
                <a:solidFill>
                  <a:schemeClr val="bg1"/>
                </a:solidFill>
              </a:rPr>
              <a:t>        </a:t>
            </a:r>
            <a:r>
              <a:rPr lang="en-US" u="sng" dirty="0" smtClean="0">
                <a:solidFill>
                  <a:schemeClr val="bg1"/>
                </a:solidFill>
                <a:latin typeface="Gill Sans Ultra Bold Condensed" panose="020B0A06020104020203" pitchFamily="34" charset="0"/>
              </a:rPr>
              <a:t>SMART INDIA HACKATHON 2022</a:t>
            </a:r>
            <a:endParaRPr lang="en-US" u="sng" dirty="0">
              <a:solidFill>
                <a:schemeClr val="bg1"/>
              </a:solidFill>
              <a:latin typeface="Gill Sans Ultra Bold Condensed" panose="020B0A06020104020203" pitchFamily="34" charset="0"/>
            </a:endParaRPr>
          </a:p>
        </p:txBody>
      </p:sp>
      <p:sp>
        <p:nvSpPr>
          <p:cNvPr id="20" name="Content Placeholder 19"/>
          <p:cNvSpPr>
            <a:spLocks noGrp="1"/>
          </p:cNvSpPr>
          <p:nvPr>
            <p:ph sz="half" idx="1"/>
          </p:nvPr>
        </p:nvSpPr>
        <p:spPr>
          <a:xfrm>
            <a:off x="838200" y="1825624"/>
            <a:ext cx="5181600" cy="4351338"/>
          </a:xfrm>
        </p:spPr>
        <p:txBody>
          <a:bodyPr>
            <a:normAutofit fontScale="62500" lnSpcReduction="20000"/>
          </a:bodyPr>
          <a:lstStyle/>
          <a:p>
            <a:pPr marL="0" indent="0">
              <a:buNone/>
            </a:pPr>
            <a:endParaRPr lang="en-US" sz="2900" dirty="0" smtClean="0">
              <a:solidFill>
                <a:srgbClr val="FFFF00"/>
              </a:solidFill>
              <a:latin typeface="Arial" panose="020B0604020202020204" pitchFamily="34" charset="0"/>
              <a:cs typeface="Arial" panose="020B0604020202020204" pitchFamily="34" charset="0"/>
            </a:endParaRPr>
          </a:p>
          <a:p>
            <a:pPr marL="0" indent="0">
              <a:buNone/>
            </a:pPr>
            <a:endParaRPr lang="en-US" sz="2900" dirty="0">
              <a:solidFill>
                <a:srgbClr val="FFFF00"/>
              </a:solidFill>
              <a:latin typeface="Arial" panose="020B0604020202020204" pitchFamily="34" charset="0"/>
              <a:cs typeface="Arial" panose="020B0604020202020204" pitchFamily="34" charset="0"/>
            </a:endParaRPr>
          </a:p>
          <a:p>
            <a:pPr marL="0" indent="0">
              <a:buNone/>
            </a:pPr>
            <a:endParaRPr lang="en-US" sz="2900" dirty="0" smtClean="0">
              <a:solidFill>
                <a:srgbClr val="FFFF00"/>
              </a:solidFill>
              <a:latin typeface="Arial" panose="020B0604020202020204" pitchFamily="34" charset="0"/>
              <a:cs typeface="Arial" panose="020B0604020202020204" pitchFamily="34" charset="0"/>
            </a:endParaRPr>
          </a:p>
          <a:p>
            <a:pPr marL="0" indent="0">
              <a:buNone/>
            </a:pPr>
            <a:endParaRPr lang="en-US" sz="2900" dirty="0">
              <a:solidFill>
                <a:srgbClr val="FFFF00"/>
              </a:solidFill>
              <a:latin typeface="Arial" panose="020B0604020202020204" pitchFamily="34" charset="0"/>
              <a:cs typeface="Arial" panose="020B0604020202020204" pitchFamily="34" charset="0"/>
            </a:endParaRPr>
          </a:p>
          <a:p>
            <a:pPr marL="0" indent="0">
              <a:lnSpc>
                <a:spcPct val="120000"/>
              </a:lnSpc>
              <a:buNone/>
            </a:pPr>
            <a:endParaRPr lang="en-US" sz="2900" dirty="0">
              <a:solidFill>
                <a:srgbClr val="FFFF00"/>
              </a:solidFill>
              <a:latin typeface="Arial" panose="020B0604020202020204" pitchFamily="34" charset="0"/>
              <a:cs typeface="Arial" panose="020B0604020202020204" pitchFamily="34" charset="0"/>
            </a:endParaRPr>
          </a:p>
          <a:p>
            <a:pPr marL="0" indent="0">
              <a:lnSpc>
                <a:spcPct val="120000"/>
              </a:lnSpc>
              <a:buNone/>
            </a:pPr>
            <a:endParaRPr lang="en-US" sz="1900" dirty="0" smtClean="0">
              <a:solidFill>
                <a:srgbClr val="FFFF00"/>
              </a:solidFill>
              <a:latin typeface="Arial" panose="020B0604020202020204" pitchFamily="34" charset="0"/>
              <a:cs typeface="Arial" panose="020B0604020202020204" pitchFamily="34" charset="0"/>
            </a:endParaRPr>
          </a:p>
          <a:p>
            <a:pPr marL="0" indent="0">
              <a:lnSpc>
                <a:spcPct val="120000"/>
              </a:lnSpc>
              <a:buNone/>
            </a:pPr>
            <a:r>
              <a:rPr lang="en-US" sz="2600" u="sng" dirty="0" smtClean="0">
                <a:solidFill>
                  <a:srgbClr val="FFFF00"/>
                </a:solidFill>
                <a:latin typeface="Arial" panose="020B0604020202020204" pitchFamily="34" charset="0"/>
                <a:cs typeface="Arial" panose="020B0604020202020204" pitchFamily="34" charset="0"/>
              </a:rPr>
              <a:t>Problem </a:t>
            </a:r>
            <a:r>
              <a:rPr lang="en-US" sz="2600" u="sng" dirty="0">
                <a:solidFill>
                  <a:srgbClr val="FFFF00"/>
                </a:solidFill>
                <a:latin typeface="Arial" panose="020B0604020202020204" pitchFamily="34" charset="0"/>
                <a:cs typeface="Arial" panose="020B0604020202020204" pitchFamily="34" charset="0"/>
              </a:rPr>
              <a:t>Statement Title: </a:t>
            </a:r>
            <a:r>
              <a:rPr lang="en-US" sz="2600" dirty="0">
                <a:solidFill>
                  <a:schemeClr val="bg1"/>
                </a:solidFill>
                <a:latin typeface="Bell MT" panose="02020503060305020303" pitchFamily="18" charset="0"/>
              </a:rPr>
              <a:t>Develop proof of concept to measure carbon footprint of various tourism activities</a:t>
            </a:r>
          </a:p>
          <a:p>
            <a:pPr marL="0" indent="0">
              <a:buNone/>
            </a:pPr>
            <a:r>
              <a:rPr lang="en-US" sz="2600" u="sng" dirty="0">
                <a:solidFill>
                  <a:srgbClr val="FFFF00"/>
                </a:solidFill>
                <a:latin typeface="Arial" panose="020B0604020202020204" pitchFamily="34" charset="0"/>
                <a:cs typeface="Arial" panose="020B0604020202020204" pitchFamily="34" charset="0"/>
              </a:rPr>
              <a:t>Ministry Category</a:t>
            </a:r>
            <a:r>
              <a:rPr lang="en-US" sz="2600" dirty="0">
                <a:solidFill>
                  <a:schemeClr val="bg1"/>
                </a:solidFill>
                <a:latin typeface="Arial" panose="020B0604020202020204" pitchFamily="34" charset="0"/>
                <a:cs typeface="Arial" panose="020B0604020202020204" pitchFamily="34" charset="0"/>
              </a:rPr>
              <a:t>: </a:t>
            </a:r>
            <a:r>
              <a:rPr lang="en-US" sz="2600" dirty="0">
                <a:solidFill>
                  <a:schemeClr val="bg1"/>
                </a:solidFill>
                <a:latin typeface="Bell MT" panose="02020503060305020303" pitchFamily="18" charset="0"/>
                <a:cs typeface="Arial" panose="020B0604020202020204" pitchFamily="34" charset="0"/>
              </a:rPr>
              <a:t>Software</a:t>
            </a:r>
          </a:p>
          <a:p>
            <a:pPr marL="0" indent="0">
              <a:buNone/>
            </a:pPr>
            <a:r>
              <a:rPr lang="en-US" sz="2600" u="sng" dirty="0">
                <a:solidFill>
                  <a:srgbClr val="FFFF00"/>
                </a:solidFill>
                <a:latin typeface="Arial" panose="020B0604020202020204" pitchFamily="34" charset="0"/>
                <a:cs typeface="Arial" panose="020B0604020202020204" pitchFamily="34" charset="0"/>
              </a:rPr>
              <a:t>Problem Code</a:t>
            </a:r>
            <a:r>
              <a:rPr lang="en-US" sz="2600" dirty="0">
                <a:solidFill>
                  <a:srgbClr val="FFFF00"/>
                </a:solidFill>
                <a:latin typeface="Arial" panose="020B0604020202020204" pitchFamily="34" charset="0"/>
                <a:cs typeface="Arial" panose="020B0604020202020204" pitchFamily="34" charset="0"/>
              </a:rPr>
              <a:t>: </a:t>
            </a:r>
            <a:r>
              <a:rPr lang="en-US" sz="2600" dirty="0" smtClean="0">
                <a:solidFill>
                  <a:schemeClr val="bg1"/>
                </a:solidFill>
                <a:latin typeface="Arial" panose="020B0604020202020204" pitchFamily="34" charset="0"/>
                <a:cs typeface="Arial" panose="020B0604020202020204" pitchFamily="34" charset="0"/>
              </a:rPr>
              <a:t>P</a:t>
            </a:r>
            <a:r>
              <a:rPr lang="en-US" sz="2600" dirty="0" smtClean="0">
                <a:solidFill>
                  <a:schemeClr val="bg1"/>
                </a:solidFill>
                <a:latin typeface="Bell MT" panose="02020503060305020303" pitchFamily="18" charset="0"/>
                <a:cs typeface="Arial" panose="020B0604020202020204" pitchFamily="34" charset="0"/>
              </a:rPr>
              <a:t>K1026</a:t>
            </a:r>
            <a:endParaRPr lang="en-US" sz="2600" dirty="0">
              <a:solidFill>
                <a:schemeClr val="bg1"/>
              </a:solidFill>
              <a:latin typeface="Bell MT" panose="02020503060305020303" pitchFamily="18" charset="0"/>
              <a:cs typeface="Arial" panose="020B0604020202020204" pitchFamily="34" charset="0"/>
            </a:endParaRPr>
          </a:p>
          <a:p>
            <a:pPr marL="0" indent="0">
              <a:buNone/>
            </a:pPr>
            <a:r>
              <a:rPr lang="en-US" sz="2600" u="sng" dirty="0">
                <a:solidFill>
                  <a:srgbClr val="FFFF00"/>
                </a:solidFill>
                <a:latin typeface="Arial" panose="020B0604020202020204" pitchFamily="34" charset="0"/>
                <a:cs typeface="Arial" panose="020B0604020202020204" pitchFamily="34" charset="0"/>
              </a:rPr>
              <a:t>Current AICTE </a:t>
            </a:r>
            <a:r>
              <a:rPr lang="en-US" sz="2600" dirty="0">
                <a:solidFill>
                  <a:srgbClr val="FFFF00"/>
                </a:solidFill>
                <a:latin typeface="Arial" panose="020B0604020202020204" pitchFamily="34" charset="0"/>
                <a:cs typeface="Arial" panose="020B0604020202020204" pitchFamily="34" charset="0"/>
              </a:rPr>
              <a:t>Application No</a:t>
            </a:r>
            <a:r>
              <a:rPr lang="en-US" sz="2600" dirty="0">
                <a:solidFill>
                  <a:srgbClr val="FFFF00"/>
                </a:solidFill>
                <a:latin typeface="Bell MT" panose="02020503060305020303" pitchFamily="18" charset="0"/>
                <a:cs typeface="Arial" panose="020B0604020202020204" pitchFamily="34" charset="0"/>
              </a:rPr>
              <a:t>.: </a:t>
            </a:r>
            <a:r>
              <a:rPr lang="en-US" sz="2600" dirty="0">
                <a:solidFill>
                  <a:schemeClr val="bg1"/>
                </a:solidFill>
                <a:latin typeface="Bell MT" panose="02020503060305020303" pitchFamily="18" charset="0"/>
                <a:cs typeface="Arial" panose="020B0604020202020204" pitchFamily="34" charset="0"/>
              </a:rPr>
              <a:t>SIH2022-S/W-39</a:t>
            </a:r>
          </a:p>
          <a:p>
            <a:pPr marL="0" indent="0">
              <a:buNone/>
            </a:pPr>
            <a:r>
              <a:rPr lang="en-US" sz="2600" u="sng" dirty="0">
                <a:solidFill>
                  <a:srgbClr val="FFFF00"/>
                </a:solidFill>
                <a:latin typeface="Arial" panose="020B0604020202020204" pitchFamily="34" charset="0"/>
                <a:cs typeface="Arial" panose="020B0604020202020204" pitchFamily="34" charset="0"/>
              </a:rPr>
              <a:t>Team Name</a:t>
            </a:r>
            <a:r>
              <a:rPr lang="en-US" sz="2600" dirty="0">
                <a:solidFill>
                  <a:srgbClr val="FFFF00"/>
                </a:solidFill>
                <a:latin typeface="Bell MT" panose="02020503060305020303" pitchFamily="18" charset="0"/>
                <a:cs typeface="Arial" panose="020B0604020202020204" pitchFamily="34" charset="0"/>
              </a:rPr>
              <a:t>: </a:t>
            </a:r>
            <a:r>
              <a:rPr lang="en-US" sz="2600" dirty="0" err="1">
                <a:solidFill>
                  <a:schemeClr val="bg1"/>
                </a:solidFill>
                <a:latin typeface="Bell MT" panose="02020503060305020303" pitchFamily="18" charset="0"/>
                <a:cs typeface="Arial" panose="020B0604020202020204" pitchFamily="34" charset="0"/>
              </a:rPr>
              <a:t>Hackcrew</a:t>
            </a:r>
            <a:endParaRPr lang="en-US" sz="2600" dirty="0">
              <a:solidFill>
                <a:schemeClr val="bg1"/>
              </a:solidFill>
              <a:latin typeface="Bell MT" panose="02020503060305020303" pitchFamily="18" charset="0"/>
              <a:cs typeface="Arial" panose="020B0604020202020204" pitchFamily="34" charset="0"/>
            </a:endParaRPr>
          </a:p>
          <a:p>
            <a:pPr marL="0" indent="0">
              <a:buNone/>
            </a:pPr>
            <a:r>
              <a:rPr lang="en-US" sz="2600" u="sng" dirty="0">
                <a:solidFill>
                  <a:srgbClr val="FFFF00"/>
                </a:solidFill>
                <a:latin typeface="Arial" panose="020B0604020202020204" pitchFamily="34" charset="0"/>
                <a:cs typeface="Arial" panose="020B0604020202020204" pitchFamily="34" charset="0"/>
              </a:rPr>
              <a:t>Team Leader Name</a:t>
            </a:r>
            <a:r>
              <a:rPr lang="en-US" sz="2600" dirty="0">
                <a:solidFill>
                  <a:srgbClr val="FFFF00"/>
                </a:solidFill>
                <a:latin typeface="Bell MT" panose="02020503060305020303" pitchFamily="18" charset="0"/>
                <a:cs typeface="Arial" panose="020B0604020202020204" pitchFamily="34" charset="0"/>
              </a:rPr>
              <a:t>: </a:t>
            </a:r>
            <a:r>
              <a:rPr lang="en-US" sz="2600" dirty="0" err="1">
                <a:solidFill>
                  <a:schemeClr val="bg1"/>
                </a:solidFill>
                <a:latin typeface="Bell MT" panose="02020503060305020303" pitchFamily="18" charset="0"/>
                <a:cs typeface="Arial" panose="020B0604020202020204" pitchFamily="34" charset="0"/>
              </a:rPr>
              <a:t>Yash</a:t>
            </a:r>
            <a:r>
              <a:rPr lang="en-US" sz="2600" dirty="0">
                <a:solidFill>
                  <a:schemeClr val="bg1"/>
                </a:solidFill>
                <a:latin typeface="Bell MT" panose="02020503060305020303" pitchFamily="18" charset="0"/>
                <a:cs typeface="Arial" panose="020B0604020202020204" pitchFamily="34" charset="0"/>
              </a:rPr>
              <a:t> Raj Arora</a:t>
            </a:r>
          </a:p>
          <a:p>
            <a:pPr marL="0" indent="0">
              <a:buNone/>
            </a:pPr>
            <a:endParaRPr lang="en-US" sz="2900" dirty="0">
              <a:solidFill>
                <a:srgbClr val="FFFF00"/>
              </a:solidFill>
              <a:latin typeface="Arial" panose="020B0604020202020204" pitchFamily="34" charset="0"/>
              <a:cs typeface="Arial" panose="020B0604020202020204" pitchFamily="34" charset="0"/>
            </a:endParaRPr>
          </a:p>
          <a:p>
            <a:pPr marL="0" indent="0">
              <a:buNone/>
            </a:pPr>
            <a:endParaRPr lang="en-US" dirty="0" smtClean="0">
              <a:solidFill>
                <a:srgbClr val="FFFF00"/>
              </a:solidFill>
            </a:endParaRPr>
          </a:p>
        </p:txBody>
      </p:sp>
      <p:sp>
        <p:nvSpPr>
          <p:cNvPr id="22" name="Content Placeholder 21"/>
          <p:cNvSpPr>
            <a:spLocks noGrp="1"/>
          </p:cNvSpPr>
          <p:nvPr>
            <p:ph sz="half" idx="2"/>
          </p:nvPr>
        </p:nvSpPr>
        <p:spPr>
          <a:xfrm>
            <a:off x="6747193" y="1690688"/>
            <a:ext cx="5181600" cy="4879975"/>
          </a:xfrm>
        </p:spPr>
        <p:txBody>
          <a:bodyPr>
            <a:normAutofit fontScale="62500" lnSpcReduction="20000"/>
          </a:bodyPr>
          <a:lstStyle/>
          <a:p>
            <a:pPr marL="0" indent="0">
              <a:buNone/>
            </a:pPr>
            <a:r>
              <a:rPr lang="en-US" sz="2900" b="1" u="sng" dirty="0" smtClean="0">
                <a:solidFill>
                  <a:srgbClr val="FFC000"/>
                </a:solidFill>
                <a:latin typeface="Arial" panose="020B0604020202020204" pitchFamily="34" charset="0"/>
                <a:cs typeface="Arial" panose="020B0604020202020204" pitchFamily="34" charset="0"/>
              </a:rPr>
              <a:t>Problem statement </a:t>
            </a:r>
            <a:r>
              <a:rPr lang="en-US" sz="2900" dirty="0" smtClean="0">
                <a:solidFill>
                  <a:schemeClr val="bg1"/>
                </a:solidFill>
                <a:latin typeface="Arial" panose="020B0604020202020204" pitchFamily="34" charset="0"/>
                <a:cs typeface="Arial" panose="020B0604020202020204" pitchFamily="34" charset="0"/>
              </a:rPr>
              <a:t>: </a:t>
            </a:r>
            <a:r>
              <a:rPr lang="en-US" sz="2900" dirty="0" smtClean="0">
                <a:solidFill>
                  <a:schemeClr val="bg1"/>
                </a:solidFill>
                <a:latin typeface="Bell MT" panose="02020503060305020303" pitchFamily="18" charset="0"/>
              </a:rPr>
              <a:t>Develop proof of concept to measure carbon footprint of various tourism activities</a:t>
            </a:r>
          </a:p>
          <a:p>
            <a:pPr marL="0" indent="0">
              <a:buNone/>
            </a:pPr>
            <a:r>
              <a:rPr lang="en-US" sz="2900" b="1" u="sng" dirty="0" smtClean="0">
                <a:solidFill>
                  <a:srgbClr val="FFC000"/>
                </a:solidFill>
                <a:latin typeface="Arial" panose="020B0604020202020204" pitchFamily="34" charset="0"/>
                <a:cs typeface="Arial" panose="020B0604020202020204" pitchFamily="34" charset="0"/>
              </a:rPr>
              <a:t>Problem description </a:t>
            </a:r>
            <a:r>
              <a:rPr lang="en-US" sz="2900" dirty="0" smtClean="0">
                <a:solidFill>
                  <a:schemeClr val="bg1"/>
                </a:solidFill>
                <a:latin typeface="Arial" panose="020B0604020202020204" pitchFamily="34" charset="0"/>
                <a:cs typeface="Arial" panose="020B0604020202020204" pitchFamily="34" charset="0"/>
              </a:rPr>
              <a:t>: </a:t>
            </a:r>
            <a:r>
              <a:rPr lang="en-US" sz="2900" dirty="0">
                <a:solidFill>
                  <a:schemeClr val="bg1"/>
                </a:solidFill>
                <a:latin typeface="Bell MT" panose="02020503060305020303" pitchFamily="18" charset="0"/>
              </a:rPr>
              <a:t>Most tourism-related activities require energy directly in the form of fossil fuels or indirectly in the form of electricity often generated from petroleum, coal or gas. This consumption leads to the emission of greenhouse gases, mainly carbon dioxide. Tourism is not a traditional sector in the System of National Accounts and as a result no country possesses comprehensive national statistics on the energy demand or emissions specifically resulting from tourism. But tourism activity can leave behind a massive amount of carbon footprint. This carbon emissions come from transport, hotels, exploring activities and various other methods where there is a need to move around and explore new places. Hence all activities in tourism sector can be considered to be affecting the climate. We need you to develop a proof of concept which can measure the carbon footprint of various activities and provide a detailed statistical data of the entire model.</a:t>
            </a:r>
            <a:endParaRPr lang="en-US" sz="2900" dirty="0" smtClean="0">
              <a:solidFill>
                <a:schemeClr val="bg1"/>
              </a:solidFill>
              <a:latin typeface="Bell MT" panose="02020503060305020303" pitchFamily="18" charset="0"/>
            </a:endParaRPr>
          </a:p>
          <a:p>
            <a:pPr marL="0" indent="0">
              <a:buNone/>
            </a:pPr>
            <a:endParaRPr lang="en-US" sz="3300" dirty="0">
              <a:solidFill>
                <a:schemeClr val="bg1"/>
              </a:solidFill>
            </a:endParaRPr>
          </a:p>
        </p:txBody>
      </p:sp>
      <p:cxnSp>
        <p:nvCxnSpPr>
          <p:cNvPr id="5" name="Straight Connector 4"/>
          <p:cNvCxnSpPr/>
          <p:nvPr/>
        </p:nvCxnSpPr>
        <p:spPr>
          <a:xfrm flipH="1">
            <a:off x="6196590" y="1440872"/>
            <a:ext cx="49357" cy="4987637"/>
          </a:xfrm>
          <a:prstGeom prst="line">
            <a:avLst/>
          </a:prstGeom>
          <a:ln w="19050">
            <a:solidFill>
              <a:schemeClr val="bg1"/>
            </a:solidFill>
          </a:ln>
        </p:spPr>
        <p:style>
          <a:lnRef idx="3">
            <a:schemeClr val="accent6"/>
          </a:lnRef>
          <a:fillRef idx="0">
            <a:schemeClr val="accent6"/>
          </a:fillRef>
          <a:effectRef idx="2">
            <a:schemeClr val="accent6"/>
          </a:effectRef>
          <a:fontRef idx="minor">
            <a:schemeClr val="tx1"/>
          </a:fontRef>
        </p:style>
      </p:cxn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b="41124"/>
          <a:stretch/>
        </p:blipFill>
        <p:spPr>
          <a:xfrm>
            <a:off x="1213341" y="1976220"/>
            <a:ext cx="4033860" cy="1580429"/>
          </a:xfrm>
          <a:prstGeom prst="rect">
            <a:avLst/>
          </a:prstGeom>
        </p:spPr>
      </p:pic>
    </p:spTree>
    <p:extLst>
      <p:ext uri="{BB962C8B-B14F-4D97-AF65-F5344CB8AC3E}">
        <p14:creationId xmlns:p14="http://schemas.microsoft.com/office/powerpoint/2010/main" val="3304392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041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77" t="12893" r="1191" b="22842"/>
          <a:stretch/>
        </p:blipFill>
        <p:spPr>
          <a:xfrm>
            <a:off x="1384373" y="1425411"/>
            <a:ext cx="8412480" cy="3933289"/>
          </a:xfrm>
          <a:prstGeom prst="rect">
            <a:avLst/>
          </a:prstGeom>
        </p:spPr>
      </p:pic>
      <p:sp>
        <p:nvSpPr>
          <p:cNvPr id="31" name="Content Placeholder 30"/>
          <p:cNvSpPr>
            <a:spLocks noGrp="1"/>
          </p:cNvSpPr>
          <p:nvPr>
            <p:ph idx="1"/>
          </p:nvPr>
        </p:nvSpPr>
        <p:spPr>
          <a:xfrm>
            <a:off x="299251" y="801278"/>
            <a:ext cx="11101566" cy="5525211"/>
          </a:xfrm>
        </p:spPr>
        <p:txBody>
          <a:bodyPr>
            <a:normAutofit/>
          </a:bodyPr>
          <a:lstStyle/>
          <a:p>
            <a:pPr marL="0" indent="0">
              <a:buNone/>
            </a:pPr>
            <a:endParaRPr lang="en-IN" dirty="0"/>
          </a:p>
          <a:p>
            <a:pPr marL="0" indent="0">
              <a:buNone/>
            </a:pPr>
            <a:endParaRPr lang="en-IN" dirty="0" smtClean="0">
              <a:solidFill>
                <a:schemeClr val="bg1"/>
              </a:solidFill>
            </a:endParaRPr>
          </a:p>
          <a:p>
            <a:pPr marL="0" indent="0">
              <a:buNone/>
            </a:pPr>
            <a:endParaRPr lang="en-IN" dirty="0">
              <a:solidFill>
                <a:schemeClr val="bg1"/>
              </a:solidFill>
            </a:endParaRPr>
          </a:p>
          <a:p>
            <a:pPr marL="0" indent="0">
              <a:buNone/>
            </a:pPr>
            <a:endParaRPr lang="en-US" sz="5100" dirty="0">
              <a:solidFill>
                <a:schemeClr val="bg1"/>
              </a:solidFill>
            </a:endParaRPr>
          </a:p>
          <a:p>
            <a:pPr marL="0" indent="0">
              <a:buNone/>
            </a:pPr>
            <a:r>
              <a:rPr lang="en-US" sz="3800" dirty="0">
                <a:solidFill>
                  <a:schemeClr val="bg1"/>
                </a:solidFill>
              </a:rPr>
              <a:t/>
            </a:r>
            <a:br>
              <a:rPr lang="en-US" sz="3800" dirty="0">
                <a:solidFill>
                  <a:schemeClr val="bg1"/>
                </a:solidFill>
              </a:rPr>
            </a:br>
            <a:endParaRPr lang="en-US" sz="3800" dirty="0" smtClean="0">
              <a:solidFill>
                <a:schemeClr val="bg1"/>
              </a:solidFill>
              <a:latin typeface="Bahnschrift SemiBold" panose="020B0502040204020203" pitchFamily="34" charset="0"/>
            </a:endParaRPr>
          </a:p>
          <a:p>
            <a:pPr marL="0" indent="0">
              <a:buNone/>
            </a:pPr>
            <a:endParaRPr lang="en-US" sz="7000" dirty="0" smtClean="0">
              <a:solidFill>
                <a:schemeClr val="bg1"/>
              </a:solidFill>
              <a:latin typeface="Bahnschrift SemiBold" panose="020B0502040204020203" pitchFamily="34" charset="0"/>
            </a:endParaRPr>
          </a:p>
          <a:p>
            <a:pPr marL="0" indent="0">
              <a:buNone/>
            </a:pPr>
            <a:endParaRPr lang="en-US" sz="2000" dirty="0">
              <a:solidFill>
                <a:schemeClr val="bg1"/>
              </a:solidFill>
              <a:latin typeface="Bahnschrift SemiBold" panose="020B0502040204020203" pitchFamily="34" charset="0"/>
            </a:endParaRPr>
          </a:p>
          <a:p>
            <a:pPr marL="0" indent="0">
              <a:buNone/>
            </a:pPr>
            <a:endParaRPr lang="en-US" sz="2000" dirty="0">
              <a:solidFill>
                <a:schemeClr val="bg1"/>
              </a:solidFill>
              <a:latin typeface="Bahnschrift SemiBold" panose="020B0502040204020203" pitchFamily="34" charset="0"/>
            </a:endParaRPr>
          </a:p>
          <a:p>
            <a:pPr marL="0" indent="0">
              <a:buNone/>
            </a:pPr>
            <a:endParaRPr lang="en-US" sz="2000" dirty="0">
              <a:solidFill>
                <a:schemeClr val="bg1"/>
              </a:solidFill>
              <a:latin typeface="Bahnschrift SemiBold" panose="020B0502040204020203" pitchFamily="34" charset="0"/>
            </a:endParaRPr>
          </a:p>
        </p:txBody>
      </p:sp>
      <p:sp>
        <p:nvSpPr>
          <p:cNvPr id="3" name="Pentagon 2"/>
          <p:cNvSpPr/>
          <p:nvPr/>
        </p:nvSpPr>
        <p:spPr>
          <a:xfrm>
            <a:off x="299251" y="801278"/>
            <a:ext cx="7164372" cy="829559"/>
          </a:xfrm>
          <a:prstGeom prst="homePlate">
            <a:avLst/>
          </a:prstGeom>
          <a:gradFill flip="none" rotWithShape="1">
            <a:gsLst>
              <a:gs pos="0">
                <a:schemeClr val="accent1">
                  <a:lumMod val="60000"/>
                  <a:lumOff val="40000"/>
                </a:schemeClr>
              </a:gs>
              <a:gs pos="74000">
                <a:schemeClr val="accent1">
                  <a:lumMod val="20000"/>
                  <a:lumOff val="80000"/>
                </a:schemeClr>
              </a:gs>
              <a:gs pos="83000">
                <a:schemeClr val="accent1">
                  <a:lumMod val="20000"/>
                  <a:lumOff val="80000"/>
                </a:schemeClr>
              </a:gs>
              <a:gs pos="100000">
                <a:schemeClr val="accent1">
                  <a:lumMod val="20000"/>
                  <a:lumOff val="8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n w="0"/>
                <a:solidFill>
                  <a:srgbClr val="0D0620"/>
                </a:solidFill>
                <a:effectLst>
                  <a:outerShdw blurRad="38100" dist="38100" dir="2700000" algn="tl">
                    <a:srgbClr val="000000">
                      <a:alpha val="43137"/>
                    </a:srgbClr>
                  </a:outerShdw>
                </a:effectLst>
                <a:latin typeface="Arial Rounded MT Bold" panose="020F0704030504030204" pitchFamily="34" charset="0"/>
              </a:rPr>
              <a:t>What is Carbon Footprint?</a:t>
            </a:r>
            <a:endParaRPr lang="en-US" sz="3600" dirty="0">
              <a:ln w="0"/>
              <a:solidFill>
                <a:srgbClr val="0D0620"/>
              </a:solidFill>
              <a:effectLst>
                <a:outerShdw blurRad="38100" dist="38100" dir="2700000" algn="tl">
                  <a:srgbClr val="000000">
                    <a:alpha val="43137"/>
                  </a:srgbClr>
                </a:outerShdw>
              </a:effectLst>
              <a:latin typeface="Arial Rounded MT Bold" panose="020F0704030504030204" pitchFamily="34" charset="0"/>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2594" t="23248" r="21252" b="5788"/>
          <a:stretch/>
        </p:blipFill>
        <p:spPr>
          <a:xfrm>
            <a:off x="8555295" y="3085734"/>
            <a:ext cx="1144586" cy="1331242"/>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17271" t="22005" r="17440" b="5209"/>
          <a:stretch/>
        </p:blipFill>
        <p:spPr>
          <a:xfrm>
            <a:off x="10391716" y="4682833"/>
            <a:ext cx="1230225" cy="1371486"/>
          </a:xfrm>
          <a:prstGeom prst="rect">
            <a:avLst/>
          </a:prstGeom>
        </p:spPr>
      </p:pic>
      <p:sp>
        <p:nvSpPr>
          <p:cNvPr id="10" name="Rectangle 9"/>
          <p:cNvSpPr/>
          <p:nvPr/>
        </p:nvSpPr>
        <p:spPr>
          <a:xfrm>
            <a:off x="211702" y="1960891"/>
            <a:ext cx="8058092" cy="4093428"/>
          </a:xfrm>
          <a:prstGeom prst="rect">
            <a:avLst/>
          </a:prstGeom>
        </p:spPr>
        <p:txBody>
          <a:bodyPr wrap="square">
            <a:spAutoFit/>
          </a:bodyPr>
          <a:lstStyle/>
          <a:p>
            <a:pPr>
              <a:spcAft>
                <a:spcPts val="1350"/>
              </a:spcAft>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A carbon footprint is the total greenhouse gas (GHG) emissions caused by an individual, event, organization, service, place or product, expressed as carbon dioxide equivalent (CO</a:t>
            </a:r>
            <a:r>
              <a:rPr lang="en-US" sz="2000" baseline="-2500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Greenhouse gases, including the carbon-containing gases carbon dioxide and methane, can be emitted through the burning of fossil fuels, land clearance and the production and consumption of food, manufactured goods, materials, wood, roads, buildings, transportation and other services.</a:t>
            </a:r>
            <a:b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
            </a:r>
            <a:b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In </a:t>
            </a:r>
            <a:r>
              <a:rPr lang="en-US" sz="2000" dirty="0" smtClean="0">
                <a:solidFill>
                  <a:schemeClr val="bg1"/>
                </a:solidFill>
                <a:latin typeface="Tahoma" panose="020B0604030504040204" pitchFamily="34" charset="0"/>
                <a:ea typeface="Tahoma" panose="020B0604030504040204" pitchFamily="34" charset="0"/>
                <a:cs typeface="Tahoma" panose="020B0604030504040204" pitchFamily="34" charset="0"/>
              </a:rPr>
              <a:t>most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cases, the total carbon footprint cannot be </a:t>
            </a:r>
            <a:r>
              <a:rPr lang="en-US" sz="2000" dirty="0" smtClean="0">
                <a:solidFill>
                  <a:schemeClr val="bg1"/>
                </a:solidFill>
                <a:latin typeface="Tahoma" panose="020B0604030504040204" pitchFamily="34" charset="0"/>
                <a:ea typeface="Tahoma" panose="020B0604030504040204" pitchFamily="34" charset="0"/>
                <a:cs typeface="Tahoma" panose="020B0604030504040204" pitchFamily="34" charset="0"/>
              </a:rPr>
              <a:t>calculated exactly because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of inadequate knowledge of data about the complex interactions between contributing processes, </a:t>
            </a:r>
            <a:r>
              <a:rPr lang="en-US" sz="2000" dirty="0" smtClean="0">
                <a:solidFill>
                  <a:schemeClr val="bg1"/>
                </a:solidFill>
                <a:latin typeface="Tahoma" panose="020B0604030504040204" pitchFamily="34" charset="0"/>
                <a:ea typeface="Tahoma" panose="020B0604030504040204" pitchFamily="34" charset="0"/>
                <a:cs typeface="Tahoma" panose="020B0604030504040204" pitchFamily="34" charset="0"/>
              </a:rPr>
              <a:t>including the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influence of </a:t>
            </a:r>
            <a:r>
              <a:rPr lang="en-US" sz="2000" dirty="0" smtClean="0">
                <a:solidFill>
                  <a:schemeClr val="bg1"/>
                </a:solidFill>
                <a:latin typeface="Tahoma" panose="020B0604030504040204" pitchFamily="34" charset="0"/>
                <a:ea typeface="Tahoma" panose="020B0604030504040204" pitchFamily="34" charset="0"/>
                <a:cs typeface="Tahoma" panose="020B0604030504040204" pitchFamily="34" charset="0"/>
              </a:rPr>
              <a:t>natural processes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that store or release carbon dioxide.</a:t>
            </a:r>
            <a:endParaRPr lang="en-US" sz="200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11" name="Picture 10"/>
          <p:cNvPicPr>
            <a:picLocks noChangeAspect="1"/>
          </p:cNvPicPr>
          <p:nvPr/>
        </p:nvPicPr>
        <p:blipFill rotWithShape="1">
          <a:blip r:embed="rId5" cstate="print">
            <a:extLst>
              <a:ext uri="{28A0092B-C50C-407E-A947-70E740481C1C}">
                <a14:useLocalDpi xmlns:a14="http://schemas.microsoft.com/office/drawing/2010/main" val="0"/>
              </a:ext>
            </a:extLst>
          </a:blip>
          <a:srcRect l="34722" t="18962" r="33283" b="14846"/>
          <a:stretch/>
        </p:blipFill>
        <p:spPr>
          <a:xfrm>
            <a:off x="10584378" y="2314667"/>
            <a:ext cx="1258688" cy="1301987"/>
          </a:xfrm>
          <a:prstGeom prst="rect">
            <a:avLst/>
          </a:prstGeom>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l="38749" t="31919" r="39250" b="29059"/>
          <a:stretch/>
        </p:blipFill>
        <p:spPr>
          <a:xfrm>
            <a:off x="8787222" y="729792"/>
            <a:ext cx="1225683" cy="1177370"/>
          </a:xfrm>
          <a:prstGeom prst="rect">
            <a:avLst/>
          </a:prstGeom>
        </p:spPr>
      </p:pic>
    </p:spTree>
    <p:extLst>
      <p:ext uri="{BB962C8B-B14F-4D97-AF65-F5344CB8AC3E}">
        <p14:creationId xmlns:p14="http://schemas.microsoft.com/office/powerpoint/2010/main" val="1975541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041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627" y="1081173"/>
            <a:ext cx="6379954" cy="3541431"/>
          </a:xfrm>
          <a:prstGeom prst="rect">
            <a:avLst/>
          </a:prstGeom>
        </p:spPr>
      </p:pic>
      <p:sp>
        <p:nvSpPr>
          <p:cNvPr id="4" name="Cloud 3"/>
          <p:cNvSpPr/>
          <p:nvPr/>
        </p:nvSpPr>
        <p:spPr>
          <a:xfrm>
            <a:off x="145916" y="97276"/>
            <a:ext cx="2451369" cy="223736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anose="020F0704030504030204" pitchFamily="34" charset="0"/>
              </a:rPr>
              <a:t>      TRANSPORTATION</a:t>
            </a:r>
          </a:p>
          <a:p>
            <a:pPr algn="ctr"/>
            <a:r>
              <a:rPr lang="en-US" sz="1400" dirty="0">
                <a:solidFill>
                  <a:schemeClr val="tx1"/>
                </a:solidFill>
              </a:rPr>
              <a:t>Transportation emissions often make up the largest portion of our individual carbon footprints. </a:t>
            </a:r>
            <a:endParaRPr lang="en-US" sz="1400" dirty="0" smtClean="0">
              <a:solidFill>
                <a:schemeClr val="tx1"/>
              </a:solidFill>
              <a:latin typeface="Arial Rounded MT Bold" panose="020F0704030504030204" pitchFamily="34" charset="0"/>
            </a:endParaRPr>
          </a:p>
          <a:p>
            <a:pPr algn="ctr"/>
            <a:endParaRPr lang="en-US" sz="1400" dirty="0">
              <a:solidFill>
                <a:schemeClr val="tx1"/>
              </a:solidFill>
              <a:latin typeface="Arial Rounded MT Bold" panose="020F0704030504030204" pitchFamily="34" charset="0"/>
            </a:endParaRPr>
          </a:p>
        </p:txBody>
      </p:sp>
      <p:sp>
        <p:nvSpPr>
          <p:cNvPr id="6" name="Cloud 5"/>
          <p:cNvSpPr/>
          <p:nvPr/>
        </p:nvSpPr>
        <p:spPr>
          <a:xfrm>
            <a:off x="4460137" y="4797847"/>
            <a:ext cx="2407450" cy="220811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Arial Rounded MT Bold" panose="020F0704030504030204" pitchFamily="34" charset="0"/>
              </a:rPr>
              <a:t>   Lodging</a:t>
            </a:r>
          </a:p>
          <a:p>
            <a:pPr algn="ctr"/>
            <a:r>
              <a:rPr lang="en-US" sz="1200" dirty="0">
                <a:solidFill>
                  <a:schemeClr val="tx1"/>
                </a:solidFill>
              </a:rPr>
              <a:t>In the field of the tourism, hotels and homestay facilities account for considerable amounts of energy consumption and CO2 emissions. </a:t>
            </a:r>
            <a:endParaRPr lang="en-US" sz="1200" dirty="0">
              <a:solidFill>
                <a:schemeClr val="tx1"/>
              </a:solidFill>
              <a:latin typeface="Arial Rounded MT Bold" panose="020F0704030504030204" pitchFamily="34" charset="0"/>
            </a:endParaRPr>
          </a:p>
        </p:txBody>
      </p:sp>
      <p:sp>
        <p:nvSpPr>
          <p:cNvPr id="7" name="Cloud 6"/>
          <p:cNvSpPr/>
          <p:nvPr/>
        </p:nvSpPr>
        <p:spPr>
          <a:xfrm>
            <a:off x="9834878" y="691224"/>
            <a:ext cx="2451369" cy="2237361"/>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tx1"/>
              </a:solidFill>
              <a:latin typeface="Arial Rounded MT Bold" panose="020F0704030504030204" pitchFamily="34" charset="0"/>
            </a:endParaRPr>
          </a:p>
          <a:p>
            <a:pPr algn="ctr"/>
            <a:r>
              <a:rPr lang="en-US" sz="1050" dirty="0" smtClean="0">
                <a:solidFill>
                  <a:schemeClr val="tx1"/>
                </a:solidFill>
                <a:latin typeface="Arial Rounded MT Bold" panose="020F0704030504030204" pitchFamily="34" charset="0"/>
              </a:rPr>
              <a:t>Food</a:t>
            </a:r>
            <a:endParaRPr lang="en-US" sz="1050" dirty="0" smtClean="0">
              <a:solidFill>
                <a:schemeClr val="tx1"/>
              </a:solidFill>
            </a:endParaRPr>
          </a:p>
          <a:p>
            <a:pPr algn="ctr"/>
            <a:r>
              <a:rPr lang="en-US" sz="1100" dirty="0" smtClean="0">
                <a:solidFill>
                  <a:schemeClr val="tx1"/>
                </a:solidFill>
              </a:rPr>
              <a:t>Food's </a:t>
            </a:r>
            <a:r>
              <a:rPr lang="en-US" sz="1100" dirty="0">
                <a:solidFill>
                  <a:schemeClr val="tx1"/>
                </a:solidFill>
              </a:rPr>
              <a:t>carbon footprint, or </a:t>
            </a:r>
            <a:r>
              <a:rPr lang="en-US" sz="1100" dirty="0" err="1">
                <a:solidFill>
                  <a:schemeClr val="tx1"/>
                </a:solidFill>
              </a:rPr>
              <a:t>foodprint</a:t>
            </a:r>
            <a:r>
              <a:rPr lang="en-US" sz="1100" dirty="0">
                <a:solidFill>
                  <a:schemeClr val="tx1"/>
                </a:solidFill>
              </a:rPr>
              <a:t>, is the greenhouse gas emissions produced by growing, rearing, farming, processing, transporting, storing, cooking and disposing of the food you </a:t>
            </a:r>
            <a:r>
              <a:rPr lang="en-US" sz="1100" dirty="0" smtClean="0">
                <a:solidFill>
                  <a:schemeClr val="tx1"/>
                </a:solidFill>
              </a:rPr>
              <a:t>eat.</a:t>
            </a:r>
          </a:p>
        </p:txBody>
      </p:sp>
      <p:sp>
        <p:nvSpPr>
          <p:cNvPr id="8" name="Oval 7"/>
          <p:cNvSpPr/>
          <p:nvPr/>
        </p:nvSpPr>
        <p:spPr>
          <a:xfrm>
            <a:off x="1778196" y="2120630"/>
            <a:ext cx="405661" cy="4589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300802" y="2457097"/>
            <a:ext cx="196795" cy="2449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020442" y="2851889"/>
            <a:ext cx="405661" cy="4589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801438" y="4831616"/>
            <a:ext cx="405661" cy="4589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736481" y="3188356"/>
            <a:ext cx="196795" cy="2449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251018" y="4709156"/>
            <a:ext cx="196795" cy="2449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idx="4294967295"/>
          </p:nvPr>
        </p:nvSpPr>
        <p:spPr>
          <a:xfrm>
            <a:off x="1778196" y="-198126"/>
            <a:ext cx="10515600" cy="1325563"/>
          </a:xfrm>
        </p:spPr>
        <p:txBody>
          <a:bodyPr/>
          <a:lstStyle/>
          <a:p>
            <a:r>
              <a:rPr lang="en-US" dirty="0" smtClean="0"/>
              <a:t>                        </a:t>
            </a:r>
            <a:r>
              <a:rPr lang="en-US" sz="5400" dirty="0" smtClean="0">
                <a:solidFill>
                  <a:schemeClr val="bg1"/>
                </a:solidFill>
                <a:latin typeface="Berlin Sans FB Demi" panose="020E0802020502020306" pitchFamily="34" charset="0"/>
              </a:rPr>
              <a:t>Causes</a:t>
            </a:r>
            <a:endParaRPr lang="en-US" sz="5400" dirty="0">
              <a:solidFill>
                <a:schemeClr val="bg1"/>
              </a:solidFill>
              <a:latin typeface="Berlin Sans FB Demi" panose="020E0802020502020306" pitchFamily="34" charset="0"/>
            </a:endParaRPr>
          </a:p>
        </p:txBody>
      </p:sp>
      <p:cxnSp>
        <p:nvCxnSpPr>
          <p:cNvPr id="19" name="Straight Connector 18"/>
          <p:cNvCxnSpPr/>
          <p:nvPr/>
        </p:nvCxnSpPr>
        <p:spPr>
          <a:xfrm>
            <a:off x="4902200" y="804333"/>
            <a:ext cx="2102068" cy="8468"/>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437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020E"/>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10" t="14472" r="-510" b="23384"/>
          <a:stretch/>
        </p:blipFill>
        <p:spPr>
          <a:xfrm>
            <a:off x="1798805" y="1504013"/>
            <a:ext cx="8412480" cy="3694331"/>
          </a:xfrm>
          <a:prstGeom prst="rect">
            <a:avLst/>
          </a:prstGeom>
        </p:spPr>
      </p:pic>
      <p:sp>
        <p:nvSpPr>
          <p:cNvPr id="3" name="Oval 2"/>
          <p:cNvSpPr/>
          <p:nvPr/>
        </p:nvSpPr>
        <p:spPr>
          <a:xfrm>
            <a:off x="4523361" y="1950393"/>
            <a:ext cx="2811294" cy="2767521"/>
          </a:xfrm>
          <a:prstGeom prst="ellipse">
            <a:avLst/>
          </a:prstGeom>
          <a:gradFill>
            <a:gsLst>
              <a:gs pos="0">
                <a:schemeClr val="accent6">
                  <a:lumMod val="60000"/>
                  <a:lumOff val="40000"/>
                </a:schemeClr>
              </a:gs>
              <a:gs pos="74000">
                <a:schemeClr val="accent6">
                  <a:lumMod val="20000"/>
                  <a:lumOff val="80000"/>
                </a:schemeClr>
              </a:gs>
              <a:gs pos="83000">
                <a:schemeClr val="accent6">
                  <a:lumMod val="20000"/>
                  <a:lumOff val="80000"/>
                </a:schemeClr>
              </a:gs>
              <a:gs pos="100000">
                <a:schemeClr val="accent6">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Ways to reduce </a:t>
            </a:r>
          </a:p>
          <a:p>
            <a:pPr algn="ctr"/>
            <a:r>
              <a:rPr lang="en-US" sz="2400" dirty="0" smtClean="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Carbon Footprints</a:t>
            </a:r>
            <a:endParaRPr lang="en-US" sz="240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cxnSp>
        <p:nvCxnSpPr>
          <p:cNvPr id="14" name="Straight Arrow Connector 13"/>
          <p:cNvCxnSpPr/>
          <p:nvPr/>
        </p:nvCxnSpPr>
        <p:spPr>
          <a:xfrm flipH="1" flipV="1">
            <a:off x="3190672" y="1673157"/>
            <a:ext cx="904674" cy="719848"/>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 idx="0"/>
          </p:cNvCxnSpPr>
          <p:nvPr/>
        </p:nvCxnSpPr>
        <p:spPr>
          <a:xfrm flipV="1">
            <a:off x="6005045" y="1504013"/>
            <a:ext cx="0" cy="380463"/>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650965" y="1673157"/>
            <a:ext cx="914400" cy="817124"/>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3190672" y="4320967"/>
            <a:ext cx="1004216" cy="67905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 idx="2"/>
          </p:cNvCxnSpPr>
          <p:nvPr/>
        </p:nvCxnSpPr>
        <p:spPr>
          <a:xfrm>
            <a:off x="5998396" y="4783831"/>
            <a:ext cx="6649" cy="414513"/>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334655" y="4379934"/>
            <a:ext cx="950349" cy="712749"/>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4899170" y="112957"/>
            <a:ext cx="2198451" cy="1400783"/>
          </a:xfrm>
          <a:prstGeom prst="roundRect">
            <a:avLst/>
          </a:prstGeom>
          <a:gradFill>
            <a:gsLst>
              <a:gs pos="0">
                <a:schemeClr val="accent1">
                  <a:lumMod val="40000"/>
                  <a:lumOff val="60000"/>
                </a:schemeClr>
              </a:gs>
              <a:gs pos="74000">
                <a:schemeClr val="bg1">
                  <a:lumMod val="95000"/>
                </a:schemeClr>
              </a:gs>
              <a:gs pos="83000">
                <a:schemeClr val="bg1"/>
              </a:gs>
              <a:gs pos="10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Packing light</a:t>
            </a:r>
          </a:p>
          <a:p>
            <a:pPr algn="ctr"/>
            <a:r>
              <a:rPr lang="en-US" sz="1400" dirty="0" smtClean="0">
                <a:ln w="0"/>
                <a:solidFill>
                  <a:schemeClr val="tx1"/>
                </a:solidFill>
                <a:effectLst>
                  <a:outerShdw blurRad="38100" dist="19050" dir="2700000" algn="tl" rotWithShape="0">
                    <a:schemeClr val="dk1">
                      <a:alpha val="40000"/>
                    </a:schemeClr>
                  </a:outerShdw>
                </a:effectLst>
              </a:rPr>
              <a:t>Reducing the weight of the baggage could help reduce the amount of fuel needed for flights.</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49" name="Rounded Rectangle 48"/>
          <p:cNvSpPr/>
          <p:nvPr/>
        </p:nvSpPr>
        <p:spPr>
          <a:xfrm>
            <a:off x="4970995" y="5198343"/>
            <a:ext cx="2198451" cy="1400783"/>
          </a:xfrm>
          <a:prstGeom prst="roundRect">
            <a:avLst/>
          </a:prstGeom>
          <a:gradFill>
            <a:gsLst>
              <a:gs pos="0">
                <a:schemeClr val="accent1">
                  <a:lumMod val="40000"/>
                  <a:lumOff val="60000"/>
                </a:schemeClr>
              </a:gs>
              <a:gs pos="74000">
                <a:schemeClr val="bg1">
                  <a:lumMod val="95000"/>
                </a:schemeClr>
              </a:gs>
              <a:gs pos="83000">
                <a:schemeClr val="bg1"/>
              </a:gs>
              <a:gs pos="10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Drive Less</a:t>
            </a:r>
          </a:p>
          <a:p>
            <a:pPr algn="ctr"/>
            <a:r>
              <a:rPr lang="en-US" sz="1600" dirty="0" smtClean="0">
                <a:solidFill>
                  <a:schemeClr val="tx1"/>
                </a:solidFill>
              </a:rPr>
              <a:t>Fewer miles driven means fewer emissions.</a:t>
            </a:r>
            <a:endParaRPr lang="en-US" sz="1600" dirty="0">
              <a:solidFill>
                <a:schemeClr val="tx1"/>
              </a:solidFill>
            </a:endParaRPr>
          </a:p>
        </p:txBody>
      </p:sp>
      <p:sp>
        <p:nvSpPr>
          <p:cNvPr id="50" name="Rounded Rectangle 49"/>
          <p:cNvSpPr/>
          <p:nvPr/>
        </p:nvSpPr>
        <p:spPr>
          <a:xfrm>
            <a:off x="902726" y="5198343"/>
            <a:ext cx="2198451" cy="1400783"/>
          </a:xfrm>
          <a:prstGeom prst="roundRect">
            <a:avLst/>
          </a:prstGeom>
          <a:gradFill>
            <a:gsLst>
              <a:gs pos="0">
                <a:schemeClr val="accent1">
                  <a:lumMod val="40000"/>
                  <a:lumOff val="60000"/>
                </a:schemeClr>
              </a:gs>
              <a:gs pos="74000">
                <a:schemeClr val="bg1">
                  <a:lumMod val="95000"/>
                </a:schemeClr>
              </a:gs>
              <a:gs pos="83000">
                <a:schemeClr val="bg1"/>
              </a:gs>
              <a:gs pos="10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Don’t Idle</a:t>
            </a:r>
          </a:p>
          <a:p>
            <a:pPr algn="ctr"/>
            <a:r>
              <a:rPr lang="en-US" sz="1600" dirty="0" smtClean="0">
                <a:solidFill>
                  <a:schemeClr val="tx1"/>
                </a:solidFill>
              </a:rPr>
              <a:t>Reducing idling, saves money on fuel and reduces greenhouse gas emissions</a:t>
            </a:r>
            <a:r>
              <a:rPr lang="en-US" dirty="0" smtClean="0">
                <a:solidFill>
                  <a:srgbClr val="002060"/>
                </a:solidFill>
              </a:rPr>
              <a:t>.</a:t>
            </a:r>
            <a:endParaRPr lang="en-US" dirty="0">
              <a:solidFill>
                <a:srgbClr val="002060"/>
              </a:solidFill>
            </a:endParaRPr>
          </a:p>
        </p:txBody>
      </p:sp>
      <p:sp>
        <p:nvSpPr>
          <p:cNvPr id="51" name="Rounded Rectangle 50"/>
          <p:cNvSpPr/>
          <p:nvPr/>
        </p:nvSpPr>
        <p:spPr>
          <a:xfrm>
            <a:off x="8333847" y="5198344"/>
            <a:ext cx="2198451" cy="1400783"/>
          </a:xfrm>
          <a:prstGeom prst="roundRect">
            <a:avLst/>
          </a:prstGeom>
          <a:gradFill>
            <a:gsLst>
              <a:gs pos="0">
                <a:schemeClr val="accent1">
                  <a:lumMod val="40000"/>
                  <a:lumOff val="60000"/>
                </a:schemeClr>
              </a:gs>
              <a:gs pos="74000">
                <a:schemeClr val="bg1">
                  <a:lumMod val="95000"/>
                </a:schemeClr>
              </a:gs>
              <a:gs pos="83000">
                <a:schemeClr val="bg1"/>
              </a:gs>
              <a:gs pos="10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Choose Fuel Efficient Vehicles</a:t>
            </a:r>
          </a:p>
          <a:p>
            <a:pPr algn="ctr"/>
            <a:r>
              <a:rPr lang="en-US" sz="1300" dirty="0" smtClean="0">
                <a:solidFill>
                  <a:schemeClr val="tx1"/>
                </a:solidFill>
              </a:rPr>
              <a:t>Look for fuel efficient vehicles with low greenhouse gas emissions</a:t>
            </a:r>
            <a:r>
              <a:rPr lang="en-US" sz="1200" dirty="0" smtClean="0">
                <a:solidFill>
                  <a:schemeClr val="tx1"/>
                </a:solidFill>
              </a:rPr>
              <a:t>.</a:t>
            </a:r>
            <a:endParaRPr lang="en-US" dirty="0">
              <a:solidFill>
                <a:srgbClr val="002060"/>
              </a:solidFill>
            </a:endParaRPr>
          </a:p>
        </p:txBody>
      </p:sp>
      <p:sp>
        <p:nvSpPr>
          <p:cNvPr id="52" name="Rounded Rectangle 51"/>
          <p:cNvSpPr/>
          <p:nvPr/>
        </p:nvSpPr>
        <p:spPr>
          <a:xfrm>
            <a:off x="902726" y="223735"/>
            <a:ext cx="2198451" cy="1400783"/>
          </a:xfrm>
          <a:prstGeom prst="roundRect">
            <a:avLst/>
          </a:prstGeom>
          <a:gradFill>
            <a:gsLst>
              <a:gs pos="0">
                <a:schemeClr val="accent1">
                  <a:lumMod val="40000"/>
                  <a:lumOff val="60000"/>
                </a:schemeClr>
              </a:gs>
              <a:gs pos="74000">
                <a:schemeClr val="bg1">
                  <a:lumMod val="95000"/>
                </a:schemeClr>
              </a:gs>
              <a:gs pos="83000">
                <a:schemeClr val="bg1"/>
              </a:gs>
              <a:gs pos="10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Smart Electric Cars</a:t>
            </a:r>
          </a:p>
          <a:p>
            <a:pPr algn="ctr"/>
            <a:r>
              <a:rPr lang="en-US" sz="1400" dirty="0" smtClean="0">
                <a:solidFill>
                  <a:schemeClr val="tx1"/>
                </a:solidFill>
              </a:rPr>
              <a:t>Smart vehicles adapt to our lifestyle while meeting new environmental needs</a:t>
            </a:r>
            <a:r>
              <a:rPr lang="en-US" sz="1600" dirty="0" smtClean="0">
                <a:solidFill>
                  <a:schemeClr val="tx1"/>
                </a:solidFill>
              </a:rPr>
              <a:t>.</a:t>
            </a:r>
            <a:endParaRPr lang="en-US" sz="1600" dirty="0">
              <a:solidFill>
                <a:schemeClr val="tx1"/>
              </a:solidFill>
            </a:endParaRPr>
          </a:p>
        </p:txBody>
      </p:sp>
      <p:sp>
        <p:nvSpPr>
          <p:cNvPr id="53" name="Rounded Rectangle 52"/>
          <p:cNvSpPr/>
          <p:nvPr/>
        </p:nvSpPr>
        <p:spPr>
          <a:xfrm>
            <a:off x="8654860" y="350196"/>
            <a:ext cx="2198451" cy="1400783"/>
          </a:xfrm>
          <a:prstGeom prst="roundRect">
            <a:avLst/>
          </a:prstGeom>
          <a:gradFill>
            <a:gsLst>
              <a:gs pos="0">
                <a:schemeClr val="accent1">
                  <a:lumMod val="40000"/>
                  <a:lumOff val="60000"/>
                </a:schemeClr>
              </a:gs>
              <a:gs pos="74000">
                <a:schemeClr val="bg1">
                  <a:lumMod val="95000"/>
                </a:schemeClr>
              </a:gs>
              <a:gs pos="83000">
                <a:schemeClr val="bg1"/>
              </a:gs>
              <a:gs pos="100000">
                <a:schemeClr val="bg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rgbClr val="002060"/>
                </a:solidFill>
                <a:effectLst>
                  <a:outerShdw blurRad="38100" dist="19050" dir="2700000" algn="tl" rotWithShape="0">
                    <a:schemeClr val="dk1">
                      <a:alpha val="40000"/>
                    </a:schemeClr>
                  </a:outerShdw>
                </a:effectLst>
              </a:rPr>
              <a:t>Travel Like A Local</a:t>
            </a:r>
          </a:p>
          <a:p>
            <a:pPr algn="ctr"/>
            <a:r>
              <a:rPr lang="en-US" sz="1200" dirty="0" smtClean="0">
                <a:ln w="0"/>
                <a:solidFill>
                  <a:schemeClr val="tx1"/>
                </a:solidFill>
                <a:effectLst>
                  <a:outerShdw blurRad="38100" dist="19050" dir="2700000" algn="tl" rotWithShape="0">
                    <a:schemeClr val="dk1">
                      <a:alpha val="40000"/>
                    </a:schemeClr>
                  </a:outerShdw>
                </a:effectLst>
              </a:rPr>
              <a:t>Providing alternative transportation choices, which allows travelers to enjoy the experience of travelling like a local. </a:t>
            </a:r>
            <a:endParaRPr lang="en-US" sz="1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41528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0416"/>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88" t="20302" r="3714" b="24539"/>
          <a:stretch/>
        </p:blipFill>
        <p:spPr>
          <a:xfrm>
            <a:off x="1395224" y="1303507"/>
            <a:ext cx="9401552" cy="3886200"/>
          </a:xfrm>
          <a:prstGeom prst="rect">
            <a:avLst/>
          </a:prstGeom>
        </p:spPr>
      </p:pic>
      <p:sp>
        <p:nvSpPr>
          <p:cNvPr id="6" name="Rounded Rectangle 5"/>
          <p:cNvSpPr/>
          <p:nvPr/>
        </p:nvSpPr>
        <p:spPr>
          <a:xfrm>
            <a:off x="3602181" y="304800"/>
            <a:ext cx="4904510" cy="1089891"/>
          </a:xfrm>
          <a:prstGeom prst="roundRect">
            <a:avLst/>
          </a:prstGeom>
          <a:gradFill flip="none" rotWithShape="1">
            <a:gsLst>
              <a:gs pos="0">
                <a:schemeClr val="accent1">
                  <a:lumMod val="5000"/>
                  <a:lumOff val="95000"/>
                </a:schemeClr>
              </a:gs>
              <a:gs pos="74000">
                <a:schemeClr val="accent1">
                  <a:lumMod val="20000"/>
                  <a:lumOff val="80000"/>
                </a:schemeClr>
              </a:gs>
              <a:gs pos="83000">
                <a:schemeClr val="accent1">
                  <a:lumMod val="20000"/>
                  <a:lumOff val="80000"/>
                </a:schemeClr>
              </a:gs>
              <a:gs pos="100000">
                <a:schemeClr val="accent1">
                  <a:lumMod val="20000"/>
                  <a:lumOff val="80000"/>
                </a:schemeClr>
              </a:gs>
            </a:gsLst>
            <a:path path="shap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smtClean="0">
                <a:solidFill>
                  <a:schemeClr val="tx1"/>
                </a:solidFill>
                <a:latin typeface="Baskerville Old Face" panose="02020602080505020303" pitchFamily="18" charset="0"/>
              </a:rPr>
              <a:t>Calculator</a:t>
            </a:r>
            <a:endParaRPr lang="en-US" sz="8800" dirty="0">
              <a:solidFill>
                <a:schemeClr val="tx1"/>
              </a:solidFill>
              <a:latin typeface="Baskerville Old Face" panose="02020602080505020303" pitchFamily="18" charset="0"/>
            </a:endParaRPr>
          </a:p>
        </p:txBody>
      </p:sp>
      <p:sp>
        <p:nvSpPr>
          <p:cNvPr id="10" name="Content Placeholder 9"/>
          <p:cNvSpPr>
            <a:spLocks noGrp="1"/>
          </p:cNvSpPr>
          <p:nvPr>
            <p:ph idx="1"/>
          </p:nvPr>
        </p:nvSpPr>
        <p:spPr>
          <a:xfrm>
            <a:off x="332509" y="1570181"/>
            <a:ext cx="11490036" cy="4858327"/>
          </a:xfrm>
        </p:spPr>
        <p:txBody>
          <a:bodyPr>
            <a:normAutofit lnSpcReduction="10000"/>
          </a:bodyPr>
          <a:lstStyle/>
          <a:p>
            <a:pPr marL="0" indent="0">
              <a:buNone/>
            </a:pPr>
            <a:r>
              <a:rPr lang="en-US" b="1" u="sng" dirty="0" smtClean="0">
                <a:solidFill>
                  <a:srgbClr val="FFFF00"/>
                </a:solidFill>
              </a:rPr>
              <a:t>Principle</a:t>
            </a:r>
            <a:r>
              <a:rPr lang="en-US" dirty="0" smtClean="0">
                <a:solidFill>
                  <a:schemeClr val="bg1"/>
                </a:solidFill>
              </a:rPr>
              <a:t>- To calculate the no of trees to be planted  balance the carbon emission by a vehicle in1 year. </a:t>
            </a:r>
          </a:p>
          <a:p>
            <a:pPr marL="0" indent="0">
              <a:buNone/>
            </a:pPr>
            <a:endParaRPr lang="en-US" dirty="0" smtClean="0">
              <a:solidFill>
                <a:schemeClr val="bg1"/>
              </a:solidFill>
            </a:endParaRPr>
          </a:p>
          <a:p>
            <a:pPr marL="0" indent="0">
              <a:buNone/>
            </a:pPr>
            <a:r>
              <a:rPr lang="en-US" sz="2400" dirty="0" smtClean="0">
                <a:solidFill>
                  <a:schemeClr val="bg1"/>
                </a:solidFill>
                <a:latin typeface="Bahnschrift" panose="020B0502040204020203" pitchFamily="34" charset="0"/>
              </a:rPr>
              <a:t>Mileage of vehicle = X</a:t>
            </a:r>
          </a:p>
          <a:p>
            <a:pPr marL="0" indent="0">
              <a:buNone/>
            </a:pPr>
            <a:r>
              <a:rPr lang="en-US" sz="2400" dirty="0" smtClean="0">
                <a:solidFill>
                  <a:schemeClr val="bg1"/>
                </a:solidFill>
                <a:latin typeface="Bahnschrift" panose="020B0502040204020203" pitchFamily="34" charset="0"/>
              </a:rPr>
              <a:t>Distance travel in 1 year = Y</a:t>
            </a:r>
          </a:p>
          <a:p>
            <a:pPr marL="0" indent="0">
              <a:buNone/>
            </a:pPr>
            <a:r>
              <a:rPr lang="en-US" sz="2400" dirty="0" smtClean="0">
                <a:solidFill>
                  <a:schemeClr val="bg1"/>
                </a:solidFill>
                <a:latin typeface="Bahnschrift" panose="020B0502040204020203" pitchFamily="34" charset="0"/>
              </a:rPr>
              <a:t>Formula =  ( Y /X)*2680gram= Z gram/year</a:t>
            </a:r>
          </a:p>
          <a:p>
            <a:pPr marL="0" indent="0">
              <a:buNone/>
            </a:pPr>
            <a:r>
              <a:rPr lang="en-US" sz="3000" dirty="0" smtClean="0">
                <a:solidFill>
                  <a:schemeClr val="bg1"/>
                </a:solidFill>
                <a:latin typeface="Bahnschrift" panose="020B0502040204020203" pitchFamily="34" charset="0"/>
              </a:rPr>
              <a:t>No. of trees =0.006*Z</a:t>
            </a:r>
          </a:p>
          <a:p>
            <a:pPr marL="0" indent="0">
              <a:buNone/>
            </a:pPr>
            <a:endParaRPr lang="en-US" sz="2400" dirty="0">
              <a:solidFill>
                <a:schemeClr val="bg1"/>
              </a:solidFill>
              <a:latin typeface="Bahnschrift" panose="020B0502040204020203" pitchFamily="34" charset="0"/>
            </a:endParaRPr>
          </a:p>
          <a:p>
            <a:pPr marL="0" indent="0">
              <a:buNone/>
            </a:pPr>
            <a:endParaRPr lang="en-US" sz="2400" dirty="0" smtClean="0">
              <a:solidFill>
                <a:schemeClr val="bg1"/>
              </a:solidFill>
              <a:latin typeface="Bahnschrift" panose="020B0502040204020203" pitchFamily="34" charset="0"/>
            </a:endParaRPr>
          </a:p>
          <a:p>
            <a:pPr marL="0" indent="0">
              <a:buNone/>
            </a:pPr>
            <a:r>
              <a:rPr lang="en-US" sz="2400" dirty="0" smtClean="0">
                <a:solidFill>
                  <a:schemeClr val="bg1"/>
                </a:solidFill>
                <a:latin typeface="Bahnschrift" panose="020B0502040204020203" pitchFamily="34" charset="0"/>
              </a:rPr>
              <a:t>NOTE: (A) 1 </a:t>
            </a:r>
            <a:r>
              <a:rPr lang="en-US" sz="2400" dirty="0" err="1" smtClean="0">
                <a:solidFill>
                  <a:schemeClr val="bg1"/>
                </a:solidFill>
                <a:latin typeface="Bahnschrift" panose="020B0502040204020203" pitchFamily="34" charset="0"/>
              </a:rPr>
              <a:t>Litre</a:t>
            </a:r>
            <a:r>
              <a:rPr lang="en-US" sz="2400" dirty="0" smtClean="0">
                <a:solidFill>
                  <a:schemeClr val="bg1"/>
                </a:solidFill>
                <a:latin typeface="Bahnschrift" panose="020B0502040204020203" pitchFamily="34" charset="0"/>
              </a:rPr>
              <a:t> of fuel corresponds to 2680grams of CO2.</a:t>
            </a:r>
          </a:p>
          <a:p>
            <a:pPr marL="0" indent="0">
              <a:buNone/>
            </a:pPr>
            <a:r>
              <a:rPr lang="en-US" sz="2400" dirty="0">
                <a:solidFill>
                  <a:schemeClr val="bg1"/>
                </a:solidFill>
                <a:latin typeface="Bahnschrift" panose="020B0502040204020203" pitchFamily="34" charset="0"/>
              </a:rPr>
              <a:t> </a:t>
            </a:r>
            <a:r>
              <a:rPr lang="en-US" sz="2400" dirty="0" smtClean="0">
                <a:solidFill>
                  <a:schemeClr val="bg1"/>
                </a:solidFill>
                <a:latin typeface="Bahnschrift" panose="020B0502040204020203" pitchFamily="34" charset="0"/>
              </a:rPr>
              <a:t>          (B) 6 trees are required to balance 1000kg of CO2.</a:t>
            </a:r>
            <a:endParaRPr lang="en-US" sz="2400"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4176620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569</Words>
  <Application>Microsoft Office PowerPoint</Application>
  <PresentationFormat>Widescreen</PresentationFormat>
  <Paragraphs>57</Paragraphs>
  <Slides>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Arial</vt:lpstr>
      <vt:lpstr>Arial Rounded MT Bold</vt:lpstr>
      <vt:lpstr>Bahnschrift</vt:lpstr>
      <vt:lpstr>Bahnschrift SemiBold</vt:lpstr>
      <vt:lpstr>Baskerville Old Face</vt:lpstr>
      <vt:lpstr>Bell MT</vt:lpstr>
      <vt:lpstr>Berlin Sans FB Demi</vt:lpstr>
      <vt:lpstr>Calibri</vt:lpstr>
      <vt:lpstr>Calibri Light</vt:lpstr>
      <vt:lpstr>Gill Sans Ultra Bold Condensed</vt:lpstr>
      <vt:lpstr>Tahoma</vt:lpstr>
      <vt:lpstr>Office Theme</vt:lpstr>
      <vt:lpstr>        SMART INDIA HACKATHON 2022</vt:lpstr>
      <vt:lpstr>PowerPoint Presentation</vt:lpstr>
      <vt:lpstr>                        Causes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INDIA HACKATHON 2022</dc:title>
  <dc:creator>LENOVO</dc:creator>
  <cp:lastModifiedBy>LENOVO</cp:lastModifiedBy>
  <cp:revision>46</cp:revision>
  <dcterms:created xsi:type="dcterms:W3CDTF">2022-03-24T13:00:43Z</dcterms:created>
  <dcterms:modified xsi:type="dcterms:W3CDTF">2022-03-25T11:12:02Z</dcterms:modified>
</cp:coreProperties>
</file>