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9" r:id="rId4"/>
    <p:sldId id="262" r:id="rId5"/>
    <p:sldId id="265"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6FEF92-DACE-4BBD-8979-1FFBFB05F2EF}"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4FE42-24DD-4094-954E-2F65713C0DA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64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FEF92-DACE-4BBD-8979-1FFBFB05F2EF}"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4FE42-24DD-4094-954E-2F65713C0DA3}" type="slidenum">
              <a:rPr lang="en-IN" smtClean="0"/>
              <a:t>‹#›</a:t>
            </a:fld>
            <a:endParaRPr lang="en-IN"/>
          </a:p>
        </p:txBody>
      </p:sp>
    </p:spTree>
    <p:extLst>
      <p:ext uri="{BB962C8B-B14F-4D97-AF65-F5344CB8AC3E}">
        <p14:creationId xmlns:p14="http://schemas.microsoft.com/office/powerpoint/2010/main" val="305677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FEF92-DACE-4BBD-8979-1FFBFB05F2EF}"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4FE42-24DD-4094-954E-2F65713C0DA3}" type="slidenum">
              <a:rPr lang="en-IN" smtClean="0"/>
              <a:t>‹#›</a:t>
            </a:fld>
            <a:endParaRPr lang="en-IN"/>
          </a:p>
        </p:txBody>
      </p:sp>
    </p:spTree>
    <p:extLst>
      <p:ext uri="{BB962C8B-B14F-4D97-AF65-F5344CB8AC3E}">
        <p14:creationId xmlns:p14="http://schemas.microsoft.com/office/powerpoint/2010/main" val="18560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FEF92-DACE-4BBD-8979-1FFBFB05F2EF}"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4FE42-24DD-4094-954E-2F65713C0DA3}" type="slidenum">
              <a:rPr lang="en-IN" smtClean="0"/>
              <a:t>‹#›</a:t>
            </a:fld>
            <a:endParaRPr lang="en-IN"/>
          </a:p>
        </p:txBody>
      </p:sp>
    </p:spTree>
    <p:extLst>
      <p:ext uri="{BB962C8B-B14F-4D97-AF65-F5344CB8AC3E}">
        <p14:creationId xmlns:p14="http://schemas.microsoft.com/office/powerpoint/2010/main" val="59558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FEF92-DACE-4BBD-8979-1FFBFB05F2EF}"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4FE42-24DD-4094-954E-2F65713C0DA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40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6FEF92-DACE-4BBD-8979-1FFBFB05F2EF}"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84FE42-24DD-4094-954E-2F65713C0DA3}" type="slidenum">
              <a:rPr lang="en-IN" smtClean="0"/>
              <a:t>‹#›</a:t>
            </a:fld>
            <a:endParaRPr lang="en-IN"/>
          </a:p>
        </p:txBody>
      </p:sp>
    </p:spTree>
    <p:extLst>
      <p:ext uri="{BB962C8B-B14F-4D97-AF65-F5344CB8AC3E}">
        <p14:creationId xmlns:p14="http://schemas.microsoft.com/office/powerpoint/2010/main" val="318229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6FEF92-DACE-4BBD-8979-1FFBFB05F2EF}"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84FE42-24DD-4094-954E-2F65713C0DA3}" type="slidenum">
              <a:rPr lang="en-IN" smtClean="0"/>
              <a:t>‹#›</a:t>
            </a:fld>
            <a:endParaRPr lang="en-IN"/>
          </a:p>
        </p:txBody>
      </p:sp>
    </p:spTree>
    <p:extLst>
      <p:ext uri="{BB962C8B-B14F-4D97-AF65-F5344CB8AC3E}">
        <p14:creationId xmlns:p14="http://schemas.microsoft.com/office/powerpoint/2010/main" val="194042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6FEF92-DACE-4BBD-8979-1FFBFB05F2EF}"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84FE42-24DD-4094-954E-2F65713C0DA3}" type="slidenum">
              <a:rPr lang="en-IN" smtClean="0"/>
              <a:t>‹#›</a:t>
            </a:fld>
            <a:endParaRPr lang="en-IN"/>
          </a:p>
        </p:txBody>
      </p:sp>
    </p:spTree>
    <p:extLst>
      <p:ext uri="{BB962C8B-B14F-4D97-AF65-F5344CB8AC3E}">
        <p14:creationId xmlns:p14="http://schemas.microsoft.com/office/powerpoint/2010/main" val="365335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6FEF92-DACE-4BBD-8979-1FFBFB05F2EF}" type="datetimeFigureOut">
              <a:rPr lang="en-IN" smtClean="0"/>
              <a:t>06-10-2023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B84FE42-24DD-4094-954E-2F65713C0DA3}" type="slidenum">
              <a:rPr lang="en-IN" smtClean="0"/>
              <a:t>‹#›</a:t>
            </a:fld>
            <a:endParaRPr lang="en-IN"/>
          </a:p>
        </p:txBody>
      </p:sp>
    </p:spTree>
    <p:extLst>
      <p:ext uri="{BB962C8B-B14F-4D97-AF65-F5344CB8AC3E}">
        <p14:creationId xmlns:p14="http://schemas.microsoft.com/office/powerpoint/2010/main" val="21869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6FEF92-DACE-4BBD-8979-1FFBFB05F2EF}" type="datetimeFigureOut">
              <a:rPr lang="en-IN" smtClean="0"/>
              <a:t>06-10-2023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84FE42-24DD-4094-954E-2F65713C0DA3}" type="slidenum">
              <a:rPr lang="en-IN" smtClean="0"/>
              <a:t>‹#›</a:t>
            </a:fld>
            <a:endParaRPr lang="en-IN"/>
          </a:p>
        </p:txBody>
      </p:sp>
    </p:spTree>
    <p:extLst>
      <p:ext uri="{BB962C8B-B14F-4D97-AF65-F5344CB8AC3E}">
        <p14:creationId xmlns:p14="http://schemas.microsoft.com/office/powerpoint/2010/main" val="285838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FEF92-DACE-4BBD-8979-1FFBFB05F2EF}"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84FE42-24DD-4094-954E-2F65713C0DA3}" type="slidenum">
              <a:rPr lang="en-IN" smtClean="0"/>
              <a:t>‹#›</a:t>
            </a:fld>
            <a:endParaRPr lang="en-IN"/>
          </a:p>
        </p:txBody>
      </p:sp>
    </p:spTree>
    <p:extLst>
      <p:ext uri="{BB962C8B-B14F-4D97-AF65-F5344CB8AC3E}">
        <p14:creationId xmlns:p14="http://schemas.microsoft.com/office/powerpoint/2010/main" val="393080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6FEF92-DACE-4BBD-8979-1FFBFB05F2EF}" type="datetimeFigureOut">
              <a:rPr lang="en-IN" smtClean="0"/>
              <a:t>06-10-2023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84FE42-24DD-4094-954E-2F65713C0DA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032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2408179-551B-968B-D4A4-492A016F372E}"/>
              </a:ext>
            </a:extLst>
          </p:cNvPr>
          <p:cNvGrpSpPr/>
          <p:nvPr/>
        </p:nvGrpSpPr>
        <p:grpSpPr>
          <a:xfrm>
            <a:off x="1972019" y="1416837"/>
            <a:ext cx="7998246" cy="2012163"/>
            <a:chOff x="1905918" y="716097"/>
            <a:chExt cx="7998246" cy="2012163"/>
          </a:xfrm>
        </p:grpSpPr>
        <p:sp>
          <p:nvSpPr>
            <p:cNvPr id="2" name="TextBox 1">
              <a:extLst>
                <a:ext uri="{FF2B5EF4-FFF2-40B4-BE49-F238E27FC236}">
                  <a16:creationId xmlns:a16="http://schemas.microsoft.com/office/drawing/2014/main" id="{5B82C2D4-59C7-B191-1AB1-FF37EECA2284}"/>
                </a:ext>
              </a:extLst>
            </p:cNvPr>
            <p:cNvSpPr txBox="1"/>
            <p:nvPr/>
          </p:nvSpPr>
          <p:spPr>
            <a:xfrm>
              <a:off x="1905918" y="716097"/>
              <a:ext cx="7998246" cy="923330"/>
            </a:xfrm>
            <a:prstGeom prst="rect">
              <a:avLst/>
            </a:prstGeom>
            <a:noFill/>
          </p:spPr>
          <p:txBody>
            <a:bodyPr wrap="square" rtlCol="0">
              <a:spAutoFit/>
            </a:bodyPr>
            <a:lstStyle/>
            <a:p>
              <a:pPr algn="ctr"/>
              <a:r>
                <a:rPr lang="en-US" sz="5400" b="1" dirty="0">
                  <a:solidFill>
                    <a:schemeClr val="accent2"/>
                  </a:solidFill>
                </a:rPr>
                <a:t>Effectiveness of Email</a:t>
              </a:r>
              <a:endParaRPr lang="en-IN" sz="5400" b="1" dirty="0">
                <a:solidFill>
                  <a:schemeClr val="accent2"/>
                </a:solidFill>
              </a:endParaRPr>
            </a:p>
          </p:txBody>
        </p:sp>
        <p:sp>
          <p:nvSpPr>
            <p:cNvPr id="3" name="TextBox 2">
              <a:extLst>
                <a:ext uri="{FF2B5EF4-FFF2-40B4-BE49-F238E27FC236}">
                  <a16:creationId xmlns:a16="http://schemas.microsoft.com/office/drawing/2014/main" id="{C874CEF6-427C-8663-CEFA-750DBFA65BFD}"/>
                </a:ext>
              </a:extLst>
            </p:cNvPr>
            <p:cNvSpPr txBox="1"/>
            <p:nvPr/>
          </p:nvSpPr>
          <p:spPr>
            <a:xfrm>
              <a:off x="1905918" y="1804930"/>
              <a:ext cx="7998246" cy="923330"/>
            </a:xfrm>
            <a:prstGeom prst="rect">
              <a:avLst/>
            </a:prstGeom>
            <a:noFill/>
          </p:spPr>
          <p:txBody>
            <a:bodyPr wrap="square" rtlCol="0">
              <a:spAutoFit/>
            </a:bodyPr>
            <a:lstStyle/>
            <a:p>
              <a:pPr algn="ctr"/>
              <a:r>
                <a:rPr lang="en-US" sz="5400" b="1" dirty="0">
                  <a:solidFill>
                    <a:schemeClr val="accent2"/>
                  </a:solidFill>
                </a:rPr>
                <a:t>Campaign</a:t>
              </a:r>
              <a:endParaRPr lang="en-IN" sz="5400" b="1" dirty="0">
                <a:solidFill>
                  <a:schemeClr val="accent2"/>
                </a:solidFill>
              </a:endParaRPr>
            </a:p>
          </p:txBody>
        </p:sp>
      </p:grpSp>
      <p:sp>
        <p:nvSpPr>
          <p:cNvPr id="5" name="TextBox 4">
            <a:extLst>
              <a:ext uri="{FF2B5EF4-FFF2-40B4-BE49-F238E27FC236}">
                <a16:creationId xmlns:a16="http://schemas.microsoft.com/office/drawing/2014/main" id="{F9464C98-0221-2239-7411-ADB53339C118}"/>
              </a:ext>
            </a:extLst>
          </p:cNvPr>
          <p:cNvSpPr txBox="1"/>
          <p:nvPr/>
        </p:nvSpPr>
        <p:spPr>
          <a:xfrm>
            <a:off x="9485521" y="5541485"/>
            <a:ext cx="2214391" cy="707886"/>
          </a:xfrm>
          <a:prstGeom prst="rect">
            <a:avLst/>
          </a:prstGeom>
          <a:noFill/>
        </p:spPr>
        <p:txBody>
          <a:bodyPr wrap="square" rtlCol="0">
            <a:spAutoFit/>
          </a:bodyPr>
          <a:lstStyle/>
          <a:p>
            <a:pPr algn="ctr"/>
            <a:r>
              <a:rPr lang="en-US" sz="2000" b="1" dirty="0">
                <a:solidFill>
                  <a:schemeClr val="accent2"/>
                </a:solidFill>
              </a:rPr>
              <a:t>Presented By - Yash Kumar</a:t>
            </a:r>
            <a:endParaRPr lang="en-IN" sz="2000" b="1" dirty="0">
              <a:solidFill>
                <a:schemeClr val="accent2"/>
              </a:solidFill>
            </a:endParaRPr>
          </a:p>
        </p:txBody>
      </p:sp>
    </p:spTree>
    <p:extLst>
      <p:ext uri="{BB962C8B-B14F-4D97-AF65-F5344CB8AC3E}">
        <p14:creationId xmlns:p14="http://schemas.microsoft.com/office/powerpoint/2010/main" val="49657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3EB5B89-B829-CF42-E782-0B4DA759A36F}"/>
              </a:ext>
            </a:extLst>
          </p:cNvPr>
          <p:cNvGraphicFramePr>
            <a:graphicFrameLocks noGrp="1"/>
          </p:cNvGraphicFramePr>
          <p:nvPr>
            <p:extLst>
              <p:ext uri="{D42A27DB-BD31-4B8C-83A1-F6EECF244321}">
                <p14:modId xmlns:p14="http://schemas.microsoft.com/office/powerpoint/2010/main" val="488386959"/>
              </p:ext>
            </p:extLst>
          </p:nvPr>
        </p:nvGraphicFramePr>
        <p:xfrm>
          <a:off x="1102298" y="2699132"/>
          <a:ext cx="9987404" cy="3188310"/>
        </p:xfrm>
        <a:graphic>
          <a:graphicData uri="http://schemas.openxmlformats.org/drawingml/2006/table">
            <a:tbl>
              <a:tblPr firstRow="1" bandRow="1">
                <a:tableStyleId>{7DF18680-E054-41AD-8BC1-D1AEF772440D}</a:tableStyleId>
              </a:tblPr>
              <a:tblGrid>
                <a:gridCol w="4993702">
                  <a:extLst>
                    <a:ext uri="{9D8B030D-6E8A-4147-A177-3AD203B41FA5}">
                      <a16:colId xmlns:a16="http://schemas.microsoft.com/office/drawing/2014/main" val="1921250494"/>
                    </a:ext>
                  </a:extLst>
                </a:gridCol>
                <a:gridCol w="4993702">
                  <a:extLst>
                    <a:ext uri="{9D8B030D-6E8A-4147-A177-3AD203B41FA5}">
                      <a16:colId xmlns:a16="http://schemas.microsoft.com/office/drawing/2014/main" val="3592575337"/>
                    </a:ext>
                  </a:extLst>
                </a:gridCol>
              </a:tblGrid>
              <a:tr h="637662">
                <a:tc>
                  <a:txBody>
                    <a:bodyPr/>
                    <a:lstStyle/>
                    <a:p>
                      <a:pPr algn="ctr"/>
                      <a:r>
                        <a:rPr lang="en-US" dirty="0"/>
                        <a:t>Particulars</a:t>
                      </a:r>
                      <a:endParaRPr lang="en-IN" dirty="0"/>
                    </a:p>
                  </a:txBody>
                  <a:tcPr anchor="ctr"/>
                </a:tc>
                <a:tc>
                  <a:txBody>
                    <a:bodyPr/>
                    <a:lstStyle/>
                    <a:p>
                      <a:pPr algn="ctr"/>
                      <a:r>
                        <a:rPr lang="en-US" dirty="0"/>
                        <a:t>Value</a:t>
                      </a:r>
                      <a:endParaRPr lang="en-IN" dirty="0"/>
                    </a:p>
                  </a:txBody>
                  <a:tcPr anchor="ctr"/>
                </a:tc>
                <a:extLst>
                  <a:ext uri="{0D108BD9-81ED-4DB2-BD59-A6C34878D82A}">
                    <a16:rowId xmlns:a16="http://schemas.microsoft.com/office/drawing/2014/main" val="3452311380"/>
                  </a:ext>
                </a:extLst>
              </a:tr>
              <a:tr h="637662">
                <a:tc>
                  <a:txBody>
                    <a:bodyPr/>
                    <a:lstStyle/>
                    <a:p>
                      <a:pPr algn="ctr"/>
                      <a:r>
                        <a:rPr lang="en-US" dirty="0"/>
                        <a:t>Email Sent</a:t>
                      </a:r>
                      <a:endParaRPr lang="en-IN" dirty="0"/>
                    </a:p>
                  </a:txBody>
                  <a:tcPr anchor="ctr"/>
                </a:tc>
                <a:tc>
                  <a:txBody>
                    <a:bodyPr/>
                    <a:lstStyle/>
                    <a:p>
                      <a:pPr algn="ctr"/>
                      <a:r>
                        <a:rPr lang="en-US" dirty="0"/>
                        <a:t>35067</a:t>
                      </a:r>
                      <a:endParaRPr lang="en-IN" dirty="0"/>
                    </a:p>
                  </a:txBody>
                  <a:tcPr anchor="ctr"/>
                </a:tc>
                <a:extLst>
                  <a:ext uri="{0D108BD9-81ED-4DB2-BD59-A6C34878D82A}">
                    <a16:rowId xmlns:a16="http://schemas.microsoft.com/office/drawing/2014/main" val="385094318"/>
                  </a:ext>
                </a:extLst>
              </a:tr>
              <a:tr h="637662">
                <a:tc>
                  <a:txBody>
                    <a:bodyPr/>
                    <a:lstStyle/>
                    <a:p>
                      <a:pPr algn="ctr"/>
                      <a:r>
                        <a:rPr lang="en-US" dirty="0"/>
                        <a:t>Clicked</a:t>
                      </a:r>
                      <a:endParaRPr lang="en-IN" dirty="0"/>
                    </a:p>
                  </a:txBody>
                  <a:tcPr anchor="ctr"/>
                </a:tc>
                <a:tc>
                  <a:txBody>
                    <a:bodyPr/>
                    <a:lstStyle/>
                    <a:p>
                      <a:pPr algn="ctr"/>
                      <a:r>
                        <a:rPr lang="en-US" dirty="0"/>
                        <a:t>848</a:t>
                      </a:r>
                      <a:endParaRPr lang="en-IN" dirty="0"/>
                    </a:p>
                  </a:txBody>
                  <a:tcPr anchor="ctr"/>
                </a:tc>
                <a:extLst>
                  <a:ext uri="{0D108BD9-81ED-4DB2-BD59-A6C34878D82A}">
                    <a16:rowId xmlns:a16="http://schemas.microsoft.com/office/drawing/2014/main" val="1173604410"/>
                  </a:ext>
                </a:extLst>
              </a:tr>
              <a:tr h="637662">
                <a:tc>
                  <a:txBody>
                    <a:bodyPr/>
                    <a:lstStyle/>
                    <a:p>
                      <a:pPr algn="ctr"/>
                      <a:r>
                        <a:rPr lang="en-US" dirty="0"/>
                        <a:t>Opened</a:t>
                      </a:r>
                      <a:endParaRPr lang="en-IN" dirty="0"/>
                    </a:p>
                  </a:txBody>
                  <a:tcPr anchor="ctr"/>
                </a:tc>
                <a:tc>
                  <a:txBody>
                    <a:bodyPr/>
                    <a:lstStyle/>
                    <a:p>
                      <a:pPr algn="ctr"/>
                      <a:r>
                        <a:rPr lang="en-US" dirty="0"/>
                        <a:t>6995</a:t>
                      </a:r>
                      <a:endParaRPr lang="en-IN" dirty="0"/>
                    </a:p>
                  </a:txBody>
                  <a:tcPr anchor="ctr"/>
                </a:tc>
                <a:extLst>
                  <a:ext uri="{0D108BD9-81ED-4DB2-BD59-A6C34878D82A}">
                    <a16:rowId xmlns:a16="http://schemas.microsoft.com/office/drawing/2014/main" val="2131331245"/>
                  </a:ext>
                </a:extLst>
              </a:tr>
              <a:tr h="637662">
                <a:tc>
                  <a:txBody>
                    <a:bodyPr/>
                    <a:lstStyle/>
                    <a:p>
                      <a:pPr algn="ctr"/>
                      <a:r>
                        <a:rPr lang="en-US" dirty="0"/>
                        <a:t>Bounced</a:t>
                      </a:r>
                      <a:endParaRPr lang="en-IN" dirty="0"/>
                    </a:p>
                  </a:txBody>
                  <a:tcPr anchor="ctr"/>
                </a:tc>
                <a:tc>
                  <a:txBody>
                    <a:bodyPr/>
                    <a:lstStyle/>
                    <a:p>
                      <a:pPr algn="ctr"/>
                      <a:r>
                        <a:rPr lang="en-US" dirty="0"/>
                        <a:t>125</a:t>
                      </a:r>
                      <a:endParaRPr lang="en-IN" dirty="0"/>
                    </a:p>
                  </a:txBody>
                  <a:tcPr anchor="ctr"/>
                </a:tc>
                <a:extLst>
                  <a:ext uri="{0D108BD9-81ED-4DB2-BD59-A6C34878D82A}">
                    <a16:rowId xmlns:a16="http://schemas.microsoft.com/office/drawing/2014/main" val="549003774"/>
                  </a:ext>
                </a:extLst>
              </a:tr>
            </a:tbl>
          </a:graphicData>
        </a:graphic>
      </p:graphicFrame>
      <p:sp>
        <p:nvSpPr>
          <p:cNvPr id="5" name="TextBox 4">
            <a:extLst>
              <a:ext uri="{FF2B5EF4-FFF2-40B4-BE49-F238E27FC236}">
                <a16:creationId xmlns:a16="http://schemas.microsoft.com/office/drawing/2014/main" id="{1D138DE2-F7CD-B954-DFEA-8E0B29399D4D}"/>
              </a:ext>
            </a:extLst>
          </p:cNvPr>
          <p:cNvSpPr txBox="1"/>
          <p:nvPr/>
        </p:nvSpPr>
        <p:spPr>
          <a:xfrm>
            <a:off x="1046603" y="585837"/>
            <a:ext cx="9926198" cy="769441"/>
          </a:xfrm>
          <a:prstGeom prst="rect">
            <a:avLst/>
          </a:prstGeom>
          <a:noFill/>
        </p:spPr>
        <p:txBody>
          <a:bodyPr wrap="square" rtlCol="0" anchor="ctr">
            <a:spAutoFit/>
          </a:bodyPr>
          <a:lstStyle/>
          <a:p>
            <a:pPr algn="ctr"/>
            <a:r>
              <a:rPr lang="en-US" sz="4400" b="1" dirty="0">
                <a:solidFill>
                  <a:schemeClr val="accent2"/>
                </a:solidFill>
              </a:rPr>
              <a:t>Email Summary for Sprint Campaign</a:t>
            </a:r>
            <a:endParaRPr lang="en-IN" sz="4400" b="1" dirty="0">
              <a:solidFill>
                <a:schemeClr val="accent2"/>
              </a:solidFill>
            </a:endParaRPr>
          </a:p>
        </p:txBody>
      </p:sp>
    </p:spTree>
    <p:extLst>
      <p:ext uri="{BB962C8B-B14F-4D97-AF65-F5344CB8AC3E}">
        <p14:creationId xmlns:p14="http://schemas.microsoft.com/office/powerpoint/2010/main" val="18539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018A8-3944-B70B-C02A-1591F9A58DFD}"/>
              </a:ext>
            </a:extLst>
          </p:cNvPr>
          <p:cNvSpPr txBox="1"/>
          <p:nvPr/>
        </p:nvSpPr>
        <p:spPr>
          <a:xfrm>
            <a:off x="969485" y="497702"/>
            <a:ext cx="9926198" cy="769441"/>
          </a:xfrm>
          <a:prstGeom prst="rect">
            <a:avLst/>
          </a:prstGeom>
          <a:noFill/>
        </p:spPr>
        <p:txBody>
          <a:bodyPr wrap="square" rtlCol="0" anchor="ctr">
            <a:spAutoFit/>
          </a:bodyPr>
          <a:lstStyle/>
          <a:p>
            <a:pPr algn="ctr"/>
            <a:r>
              <a:rPr lang="en-US" sz="4400" b="1" dirty="0">
                <a:solidFill>
                  <a:schemeClr val="accent2"/>
                </a:solidFill>
              </a:rPr>
              <a:t>Campaign Performance KPI</a:t>
            </a:r>
            <a:endParaRPr lang="en-IN" sz="4400" b="1" dirty="0">
              <a:solidFill>
                <a:schemeClr val="accent2"/>
              </a:solidFill>
            </a:endParaRPr>
          </a:p>
        </p:txBody>
      </p:sp>
      <p:graphicFrame>
        <p:nvGraphicFramePr>
          <p:cNvPr id="5" name="Table 4">
            <a:extLst>
              <a:ext uri="{FF2B5EF4-FFF2-40B4-BE49-F238E27FC236}">
                <a16:creationId xmlns:a16="http://schemas.microsoft.com/office/drawing/2014/main" id="{2ACA2D0A-547F-CBC8-4897-8CDA947395B6}"/>
              </a:ext>
            </a:extLst>
          </p:cNvPr>
          <p:cNvGraphicFramePr>
            <a:graphicFrameLocks noGrp="1"/>
          </p:cNvGraphicFramePr>
          <p:nvPr>
            <p:extLst>
              <p:ext uri="{D42A27DB-BD31-4B8C-83A1-F6EECF244321}">
                <p14:modId xmlns:p14="http://schemas.microsoft.com/office/powerpoint/2010/main" val="4209521052"/>
              </p:ext>
            </p:extLst>
          </p:nvPr>
        </p:nvGraphicFramePr>
        <p:xfrm>
          <a:off x="1852365" y="2335575"/>
          <a:ext cx="8095866" cy="2965582"/>
        </p:xfrm>
        <a:graphic>
          <a:graphicData uri="http://schemas.openxmlformats.org/drawingml/2006/table">
            <a:tbl>
              <a:tblPr firstRow="1" bandRow="1">
                <a:tableStyleId>{7DF18680-E054-41AD-8BC1-D1AEF772440D}</a:tableStyleId>
              </a:tblPr>
              <a:tblGrid>
                <a:gridCol w="2698622">
                  <a:extLst>
                    <a:ext uri="{9D8B030D-6E8A-4147-A177-3AD203B41FA5}">
                      <a16:colId xmlns:a16="http://schemas.microsoft.com/office/drawing/2014/main" val="981699922"/>
                    </a:ext>
                  </a:extLst>
                </a:gridCol>
                <a:gridCol w="2698622">
                  <a:extLst>
                    <a:ext uri="{9D8B030D-6E8A-4147-A177-3AD203B41FA5}">
                      <a16:colId xmlns:a16="http://schemas.microsoft.com/office/drawing/2014/main" val="3234115953"/>
                    </a:ext>
                  </a:extLst>
                </a:gridCol>
                <a:gridCol w="2698622">
                  <a:extLst>
                    <a:ext uri="{9D8B030D-6E8A-4147-A177-3AD203B41FA5}">
                      <a16:colId xmlns:a16="http://schemas.microsoft.com/office/drawing/2014/main" val="2237566403"/>
                    </a:ext>
                  </a:extLst>
                </a:gridCol>
              </a:tblGrid>
              <a:tr h="1088259">
                <a:tc>
                  <a:txBody>
                    <a:bodyPr/>
                    <a:lstStyle/>
                    <a:p>
                      <a:pPr algn="ctr"/>
                      <a:r>
                        <a:rPr lang="en-US" sz="4000" dirty="0"/>
                        <a:t>KPI</a:t>
                      </a:r>
                      <a:endParaRPr lang="en-IN" sz="4000" dirty="0"/>
                    </a:p>
                  </a:txBody>
                  <a:tcPr anchor="ctr"/>
                </a:tc>
                <a:tc>
                  <a:txBody>
                    <a:bodyPr/>
                    <a:lstStyle/>
                    <a:p>
                      <a:pPr marL="0" algn="ctr" defTabSz="914400" rtl="0" eaLnBrk="1" latinLnBrk="0" hangingPunct="1"/>
                      <a:r>
                        <a:rPr lang="en-US" sz="4000" b="1" kern="1200" dirty="0">
                          <a:solidFill>
                            <a:schemeClr val="lt1"/>
                          </a:solidFill>
                          <a:latin typeface="+mn-lt"/>
                          <a:ea typeface="+mn-ea"/>
                          <a:cs typeface="+mn-cs"/>
                        </a:rPr>
                        <a:t>Percentage Value(%)</a:t>
                      </a:r>
                      <a:endParaRPr lang="en-IN" sz="4000" b="1" kern="1200" dirty="0">
                        <a:solidFill>
                          <a:schemeClr val="lt1"/>
                        </a:solidFill>
                        <a:latin typeface="+mn-lt"/>
                        <a:ea typeface="+mn-ea"/>
                        <a:cs typeface="+mn-cs"/>
                      </a:endParaRPr>
                    </a:p>
                  </a:txBody>
                  <a:tcPr/>
                </a:tc>
                <a:tc>
                  <a:txBody>
                    <a:bodyPr/>
                    <a:lstStyle/>
                    <a:p>
                      <a:pPr marL="0" algn="ctr" defTabSz="914400" rtl="0" eaLnBrk="1" latinLnBrk="0" hangingPunct="1"/>
                      <a:r>
                        <a:rPr lang="en-US" sz="4000" b="1" kern="1200" dirty="0">
                          <a:solidFill>
                            <a:schemeClr val="lt1"/>
                          </a:solidFill>
                          <a:latin typeface="+mn-lt"/>
                          <a:ea typeface="+mn-ea"/>
                          <a:cs typeface="+mn-cs"/>
                        </a:rPr>
                        <a:t>Benchmark KPI(%)</a:t>
                      </a:r>
                      <a:endParaRPr lang="en-IN" sz="4000" b="1" kern="1200" dirty="0">
                        <a:solidFill>
                          <a:schemeClr val="lt1"/>
                        </a:solidFill>
                        <a:latin typeface="+mn-lt"/>
                        <a:ea typeface="+mn-ea"/>
                        <a:cs typeface="+mn-cs"/>
                      </a:endParaRPr>
                    </a:p>
                  </a:txBody>
                  <a:tcPr/>
                </a:tc>
                <a:extLst>
                  <a:ext uri="{0D108BD9-81ED-4DB2-BD59-A6C34878D82A}">
                    <a16:rowId xmlns:a16="http://schemas.microsoft.com/office/drawing/2014/main" val="35938828"/>
                  </a:ext>
                </a:extLst>
              </a:tr>
              <a:tr h="827471">
                <a:tc>
                  <a:txBody>
                    <a:bodyPr/>
                    <a:lstStyle/>
                    <a:p>
                      <a:pPr marL="0" algn="ctr" defTabSz="914400" rtl="0" eaLnBrk="1" latinLnBrk="0" hangingPunct="1"/>
                      <a:r>
                        <a:rPr lang="en-US" sz="1800" kern="1200" dirty="0">
                          <a:solidFill>
                            <a:schemeClr val="dk1"/>
                          </a:solidFill>
                          <a:latin typeface="+mn-lt"/>
                          <a:ea typeface="+mn-ea"/>
                          <a:cs typeface="+mn-cs"/>
                        </a:rPr>
                        <a:t>Click Rate</a:t>
                      </a:r>
                      <a:endParaRPr lang="en-IN"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2.42</a:t>
                      </a:r>
                      <a:endParaRPr lang="en-IN" sz="1800" kern="1200" dirty="0">
                        <a:solidFill>
                          <a:schemeClr val="dk1"/>
                        </a:solidFill>
                        <a:latin typeface="+mn-lt"/>
                        <a:ea typeface="+mn-ea"/>
                        <a:cs typeface="+mn-cs"/>
                      </a:endParaRPr>
                    </a:p>
                  </a:txBody>
                  <a:tcPr anchor="ctr"/>
                </a:tc>
                <a:tc>
                  <a:txBody>
                    <a:bodyPr/>
                    <a:lstStyle/>
                    <a:p>
                      <a:pPr algn="ctr"/>
                      <a:r>
                        <a:rPr lang="en-US" dirty="0"/>
                        <a:t>8</a:t>
                      </a:r>
                      <a:endParaRPr lang="en-IN" dirty="0"/>
                    </a:p>
                  </a:txBody>
                  <a:tcPr anchor="ctr"/>
                </a:tc>
                <a:extLst>
                  <a:ext uri="{0D108BD9-81ED-4DB2-BD59-A6C34878D82A}">
                    <a16:rowId xmlns:a16="http://schemas.microsoft.com/office/drawing/2014/main" val="2431030013"/>
                  </a:ext>
                </a:extLst>
              </a:tr>
              <a:tr h="827471">
                <a:tc>
                  <a:txBody>
                    <a:bodyPr/>
                    <a:lstStyle/>
                    <a:p>
                      <a:pPr algn="ctr"/>
                      <a:r>
                        <a:rPr lang="en-US" dirty="0"/>
                        <a:t>Open Rate</a:t>
                      </a:r>
                    </a:p>
                    <a:p>
                      <a:pPr algn="ctr"/>
                      <a:endParaRPr lang="en-IN" dirty="0"/>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20</a:t>
                      </a:r>
                      <a:endParaRPr lang="en-IN" sz="1800" kern="1200" dirty="0">
                        <a:solidFill>
                          <a:schemeClr val="dk1"/>
                        </a:solidFill>
                        <a:latin typeface="+mn-lt"/>
                        <a:ea typeface="+mn-ea"/>
                        <a:cs typeface="+mn-cs"/>
                      </a:endParaRPr>
                    </a:p>
                  </a:txBody>
                  <a:tcPr anchor="ctr"/>
                </a:tc>
                <a:tc>
                  <a:txBody>
                    <a:bodyPr/>
                    <a:lstStyle/>
                    <a:p>
                      <a:pPr algn="ctr"/>
                      <a:r>
                        <a:rPr lang="en-US" dirty="0"/>
                        <a:t>18</a:t>
                      </a:r>
                      <a:endParaRPr lang="en-IN" dirty="0"/>
                    </a:p>
                  </a:txBody>
                  <a:tcPr anchor="ctr"/>
                </a:tc>
                <a:extLst>
                  <a:ext uri="{0D108BD9-81ED-4DB2-BD59-A6C34878D82A}">
                    <a16:rowId xmlns:a16="http://schemas.microsoft.com/office/drawing/2014/main" val="3664858828"/>
                  </a:ext>
                </a:extLst>
              </a:tr>
            </a:tbl>
          </a:graphicData>
        </a:graphic>
      </p:graphicFrame>
    </p:spTree>
    <p:extLst>
      <p:ext uri="{BB962C8B-B14F-4D97-AF65-F5344CB8AC3E}">
        <p14:creationId xmlns:p14="http://schemas.microsoft.com/office/powerpoint/2010/main" val="158554171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EB8F52-7386-54BC-1150-42F1A06C3AB4}"/>
              </a:ext>
            </a:extLst>
          </p:cNvPr>
          <p:cNvSpPr txBox="1"/>
          <p:nvPr/>
        </p:nvSpPr>
        <p:spPr>
          <a:xfrm>
            <a:off x="925418" y="936433"/>
            <a:ext cx="10499074" cy="5878532"/>
          </a:xfrm>
          <a:prstGeom prst="rect">
            <a:avLst/>
          </a:prstGeom>
          <a:noFill/>
        </p:spPr>
        <p:txBody>
          <a:bodyPr wrap="square" rtlCol="0">
            <a:spAutoFit/>
          </a:bodyPr>
          <a:lstStyle/>
          <a:p>
            <a:pPr algn="l">
              <a:buFont typeface="Arial" panose="020B0604020202020204" pitchFamily="34" charset="0"/>
              <a:buChar char="•"/>
            </a:pPr>
            <a:r>
              <a:rPr lang="en-US" sz="1700" b="0" i="0" dirty="0">
                <a:solidFill>
                  <a:srgbClr val="374151"/>
                </a:solidFill>
                <a:effectLst/>
                <a:latin typeface="__Inter_0ec1f4"/>
              </a:rPr>
              <a:t>We sent a total of </a:t>
            </a:r>
            <a:r>
              <a:rPr lang="en-US" sz="1700" b="1" i="0" dirty="0">
                <a:solidFill>
                  <a:srgbClr val="374151"/>
                </a:solidFill>
                <a:effectLst/>
                <a:latin typeface="__Inter_0ec1f4"/>
              </a:rPr>
              <a:t>35,067 emails</a:t>
            </a:r>
            <a:r>
              <a:rPr lang="en-US" sz="1700" b="0" i="0" dirty="0">
                <a:solidFill>
                  <a:srgbClr val="374151"/>
                </a:solidFill>
                <a:effectLst/>
                <a:latin typeface="__Inter_0ec1f4"/>
              </a:rPr>
              <a:t> for this particular campaign/initiative.</a:t>
            </a:r>
          </a:p>
          <a:p>
            <a:pPr algn="l"/>
            <a:endParaRPr lang="en-US" sz="1700" b="0" i="0" dirty="0">
              <a:solidFill>
                <a:srgbClr val="374151"/>
              </a:solidFill>
              <a:effectLst/>
              <a:latin typeface="__Inter_0ec1f4"/>
            </a:endParaRPr>
          </a:p>
          <a:p>
            <a:pPr algn="l">
              <a:buFont typeface="Arial" panose="020B0604020202020204" pitchFamily="34" charset="0"/>
              <a:buChar char="•"/>
            </a:pPr>
            <a:r>
              <a:rPr lang="en-US" sz="1700" b="0" i="0" dirty="0">
                <a:solidFill>
                  <a:srgbClr val="374151"/>
                </a:solidFill>
                <a:effectLst/>
                <a:latin typeface="__Inter_0ec1f4"/>
              </a:rPr>
              <a:t>Out of the total number of emails sent, </a:t>
            </a:r>
            <a:r>
              <a:rPr lang="en-US" sz="1700" b="1" i="0" dirty="0">
                <a:solidFill>
                  <a:srgbClr val="374151"/>
                </a:solidFill>
                <a:effectLst/>
                <a:latin typeface="__Inter_0ec1f4"/>
              </a:rPr>
              <a:t>8,468 emails (~24.16%) were interacted with</a:t>
            </a:r>
            <a:r>
              <a:rPr lang="en-US" sz="1700" b="0" i="0" dirty="0">
                <a:solidFill>
                  <a:srgbClr val="374151"/>
                </a:solidFill>
                <a:effectLst/>
                <a:latin typeface="__Inter_0ec1f4"/>
              </a:rPr>
              <a:t> in one form or another, indicating a level of user engagement.</a:t>
            </a:r>
          </a:p>
          <a:p>
            <a:pPr algn="l"/>
            <a:endParaRPr lang="en-US" sz="1700" b="0" i="0" dirty="0">
              <a:solidFill>
                <a:srgbClr val="374151"/>
              </a:solidFill>
              <a:effectLst/>
              <a:latin typeface="__Inter_0ec1f4"/>
            </a:endParaRPr>
          </a:p>
          <a:p>
            <a:pPr algn="l">
              <a:buFont typeface="Arial" panose="020B0604020202020204" pitchFamily="34" charset="0"/>
              <a:buChar char="•"/>
            </a:pPr>
            <a:r>
              <a:rPr lang="en-US" sz="1700" b="0" i="0" dirty="0">
                <a:solidFill>
                  <a:srgbClr val="374151"/>
                </a:solidFill>
                <a:effectLst/>
                <a:latin typeface="__Inter_0ec1f4"/>
              </a:rPr>
              <a:t>The </a:t>
            </a:r>
            <a:r>
              <a:rPr lang="en-US" sz="1700" b="1" i="0" dirty="0">
                <a:solidFill>
                  <a:srgbClr val="374151"/>
                </a:solidFill>
                <a:effectLst/>
                <a:latin typeface="__Inter_0ec1f4"/>
              </a:rPr>
              <a:t>email open rate</a:t>
            </a:r>
            <a:r>
              <a:rPr lang="en-US" sz="1700" b="0" i="0" dirty="0">
                <a:solidFill>
                  <a:srgbClr val="374151"/>
                </a:solidFill>
                <a:effectLst/>
                <a:latin typeface="__Inter_0ec1f4"/>
              </a:rPr>
              <a:t> is calculated by dividing the total number of emails opened by the total number of emails sent, excluding the bounced emails. In this case, that amounts to 6,995/34,942 = ~20.03%. This percentage indicates a high level of recipient interest, signifying our email content is persuading recipients to open the emails.</a:t>
            </a:r>
          </a:p>
          <a:p>
            <a:pPr algn="l"/>
            <a:endParaRPr lang="en-US" sz="1700" b="0" i="0" dirty="0">
              <a:solidFill>
                <a:srgbClr val="374151"/>
              </a:solidFill>
              <a:effectLst/>
              <a:latin typeface="__Inter_0ec1f4"/>
            </a:endParaRPr>
          </a:p>
          <a:p>
            <a:pPr algn="l">
              <a:buFont typeface="Arial" panose="020B0604020202020204" pitchFamily="34" charset="0"/>
              <a:buChar char="•"/>
            </a:pPr>
            <a:r>
              <a:rPr lang="en-US" sz="1700" b="0" i="0" dirty="0">
                <a:solidFill>
                  <a:srgbClr val="374151"/>
                </a:solidFill>
                <a:effectLst/>
                <a:latin typeface="__Inter_0ec1f4"/>
              </a:rPr>
              <a:t>The </a:t>
            </a:r>
            <a:r>
              <a:rPr lang="en-US" sz="1700" b="1" i="0" dirty="0">
                <a:solidFill>
                  <a:srgbClr val="374151"/>
                </a:solidFill>
                <a:effectLst/>
                <a:latin typeface="__Inter_0ec1f4"/>
              </a:rPr>
              <a:t>click-through rate (CTR)</a:t>
            </a:r>
            <a:r>
              <a:rPr lang="en-US" sz="1700" b="0" i="0" dirty="0">
                <a:solidFill>
                  <a:srgbClr val="374151"/>
                </a:solidFill>
                <a:effectLst/>
                <a:latin typeface="__Inter_0ec1f4"/>
              </a:rPr>
              <a:t> is 2.42% (848/35,067), which refers to the percentage of email recipients who clicked on a link within an email. The CTR often serves as a primary measure of the success of an email campaign. A CTR of 2.42% is a relatively standard rate for many industries.</a:t>
            </a:r>
          </a:p>
          <a:p>
            <a:pPr algn="l"/>
            <a:endParaRPr lang="en-US" sz="1700" b="0" i="0" dirty="0">
              <a:solidFill>
                <a:srgbClr val="374151"/>
              </a:solidFill>
              <a:effectLst/>
              <a:latin typeface="__Inter_0ec1f4"/>
            </a:endParaRPr>
          </a:p>
          <a:p>
            <a:pPr algn="l">
              <a:buFont typeface="Arial" panose="020B0604020202020204" pitchFamily="34" charset="0"/>
              <a:buChar char="•"/>
            </a:pPr>
            <a:r>
              <a:rPr lang="en-US" sz="1700" b="0" i="0" dirty="0">
                <a:solidFill>
                  <a:srgbClr val="374151"/>
                </a:solidFill>
                <a:effectLst/>
                <a:latin typeface="__Inter_0ec1f4"/>
              </a:rPr>
              <a:t>An </a:t>
            </a:r>
            <a:r>
              <a:rPr lang="en-US" sz="1700" b="1" i="0" dirty="0">
                <a:solidFill>
                  <a:srgbClr val="374151"/>
                </a:solidFill>
                <a:effectLst/>
                <a:latin typeface="__Inter_0ec1f4"/>
              </a:rPr>
              <a:t>email bounce rate of 0.36%</a:t>
            </a:r>
            <a:r>
              <a:rPr lang="en-US" sz="1700" b="0" i="0" dirty="0">
                <a:solidFill>
                  <a:srgbClr val="374151"/>
                </a:solidFill>
                <a:effectLst/>
                <a:latin typeface="__Inter_0ec1f4"/>
              </a:rPr>
              <a:t> (125/35,067) was observed. Bounced emails refer to those that could not be delivered to the recipient's address for some reason. This low bounce rate suggests a healthy quality of the email list and effective email delivery practices.</a:t>
            </a:r>
          </a:p>
          <a:p>
            <a:pPr algn="l">
              <a:buFont typeface="Arial" panose="020B0604020202020204" pitchFamily="34" charset="0"/>
              <a:buChar char="•"/>
            </a:pPr>
            <a:endParaRPr lang="en-US" sz="1700" dirty="0">
              <a:solidFill>
                <a:srgbClr val="374151"/>
              </a:solidFill>
              <a:latin typeface="__Inter_0ec1f4"/>
            </a:endParaRPr>
          </a:p>
          <a:p>
            <a:pPr>
              <a:buFont typeface="Arial" panose="020B0604020202020204" pitchFamily="34" charset="0"/>
              <a:buChar char="•"/>
            </a:pPr>
            <a:r>
              <a:rPr lang="en-US" sz="1700" b="0" i="0" dirty="0">
                <a:solidFill>
                  <a:srgbClr val="374151"/>
                </a:solidFill>
                <a:effectLst/>
                <a:latin typeface="__Inter_0ec1f4"/>
              </a:rPr>
              <a:t>The </a:t>
            </a:r>
            <a:r>
              <a:rPr lang="en-US" sz="1700" b="1" i="0" dirty="0">
                <a:solidFill>
                  <a:srgbClr val="374151"/>
                </a:solidFill>
                <a:effectLst/>
                <a:latin typeface="__Inter_0ec1f4"/>
              </a:rPr>
              <a:t>unengaged rate</a:t>
            </a:r>
            <a:r>
              <a:rPr lang="en-US" sz="1700" b="0" i="0" dirty="0">
                <a:solidFill>
                  <a:srgbClr val="374151"/>
                </a:solidFill>
                <a:effectLst/>
                <a:latin typeface="__Inter_0ec1f4"/>
              </a:rPr>
              <a:t> can be derived from the total emails sent minus those that were opened or clicked, and excluding the bounced emails. This results in a total of 25,104 emails, representing a rate of ~71.59%. This could be an area of improvement, to increase overall engagement.</a:t>
            </a:r>
          </a:p>
          <a:p>
            <a:pPr algn="l">
              <a:buFont typeface="Arial" panose="020B0604020202020204" pitchFamily="34" charset="0"/>
              <a:buChar char="•"/>
            </a:pPr>
            <a:endParaRPr lang="en-US" b="0" i="0" dirty="0">
              <a:solidFill>
                <a:srgbClr val="374151"/>
              </a:solidFill>
              <a:effectLst/>
              <a:latin typeface="__Inter_0ec1f4"/>
            </a:endParaRPr>
          </a:p>
          <a:p>
            <a:endParaRPr lang="en-IN" dirty="0"/>
          </a:p>
        </p:txBody>
      </p:sp>
      <p:sp>
        <p:nvSpPr>
          <p:cNvPr id="9" name="TextBox 8">
            <a:extLst>
              <a:ext uri="{FF2B5EF4-FFF2-40B4-BE49-F238E27FC236}">
                <a16:creationId xmlns:a16="http://schemas.microsoft.com/office/drawing/2014/main" id="{2FD3CE69-5217-5707-CDA8-7D7FDDFB5D2F}"/>
              </a:ext>
            </a:extLst>
          </p:cNvPr>
          <p:cNvSpPr txBox="1"/>
          <p:nvPr/>
        </p:nvSpPr>
        <p:spPr>
          <a:xfrm>
            <a:off x="767508" y="166992"/>
            <a:ext cx="9926198" cy="769441"/>
          </a:xfrm>
          <a:prstGeom prst="rect">
            <a:avLst/>
          </a:prstGeom>
          <a:noFill/>
        </p:spPr>
        <p:txBody>
          <a:bodyPr wrap="square" rtlCol="0" anchor="ctr">
            <a:spAutoFit/>
          </a:bodyPr>
          <a:lstStyle/>
          <a:p>
            <a:pPr algn="ctr"/>
            <a:r>
              <a:rPr lang="en-US" sz="4400" b="1" dirty="0">
                <a:solidFill>
                  <a:schemeClr val="accent2"/>
                </a:solidFill>
              </a:rPr>
              <a:t>Summary</a:t>
            </a:r>
            <a:endParaRPr lang="en-IN" sz="4400" b="1" dirty="0">
              <a:solidFill>
                <a:schemeClr val="accent2"/>
              </a:solidFill>
            </a:endParaRPr>
          </a:p>
        </p:txBody>
      </p:sp>
    </p:spTree>
    <p:extLst>
      <p:ext uri="{BB962C8B-B14F-4D97-AF65-F5344CB8AC3E}">
        <p14:creationId xmlns:p14="http://schemas.microsoft.com/office/powerpoint/2010/main" val="96807647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EB8F52-7386-54BC-1150-42F1A06C3AB4}"/>
              </a:ext>
            </a:extLst>
          </p:cNvPr>
          <p:cNvSpPr txBox="1"/>
          <p:nvPr/>
        </p:nvSpPr>
        <p:spPr>
          <a:xfrm>
            <a:off x="846463" y="1074086"/>
            <a:ext cx="10499074" cy="5616922"/>
          </a:xfrm>
          <a:prstGeom prst="rect">
            <a:avLst/>
          </a:prstGeom>
          <a:noFill/>
        </p:spPr>
        <p:txBody>
          <a:bodyPr wrap="square" rtlCol="0">
            <a:spAutoFit/>
          </a:bodyPr>
          <a:lstStyle/>
          <a:p>
            <a:pPr algn="l">
              <a:buFont typeface="Arial" panose="020B0604020202020204" pitchFamily="34" charset="0"/>
              <a:buChar char="•"/>
            </a:pPr>
            <a:r>
              <a:rPr lang="en-US" sz="1700" dirty="0">
                <a:solidFill>
                  <a:srgbClr val="374151"/>
                </a:solidFill>
                <a:latin typeface="__Inter_0ec1f4"/>
              </a:rPr>
              <a:t>Our current campaign has achieved an open rate of 20%, which is slightly above our benchmark KPI of 18%. This success indicates compelling subject lines and good correspondence timing that motivate recipients to open our emails.</a:t>
            </a:r>
          </a:p>
          <a:p>
            <a:pPr algn="l">
              <a:buFont typeface="Arial" panose="020B0604020202020204" pitchFamily="34" charset="0"/>
              <a:buChar char="•"/>
            </a:pPr>
            <a:endParaRPr lang="en-US" sz="1700" dirty="0">
              <a:solidFill>
                <a:srgbClr val="374151"/>
              </a:solidFill>
              <a:latin typeface="__Inter_0ec1f4"/>
            </a:endParaRPr>
          </a:p>
          <a:p>
            <a:pPr algn="l">
              <a:buFont typeface="Arial" panose="020B0604020202020204" pitchFamily="34" charset="0"/>
              <a:buChar char="•"/>
            </a:pPr>
            <a:r>
              <a:rPr lang="en-US" sz="1700" dirty="0">
                <a:solidFill>
                  <a:srgbClr val="374151"/>
                </a:solidFill>
                <a:latin typeface="__Inter_0ec1f4"/>
              </a:rPr>
              <a:t>However, our click rate stands at 2.42%, which significantly falls short of our benchmark KPI of 8%. This implies that while the emails are effectively opened, recipients are not further engaging with the content as much as we desire.</a:t>
            </a:r>
          </a:p>
          <a:p>
            <a:pPr algn="l">
              <a:buFont typeface="Arial" panose="020B0604020202020204" pitchFamily="34" charset="0"/>
              <a:buChar char="•"/>
            </a:pPr>
            <a:endParaRPr lang="en-US" sz="1700" b="0" i="0" dirty="0">
              <a:solidFill>
                <a:srgbClr val="374151"/>
              </a:solidFill>
              <a:effectLst/>
              <a:latin typeface="__Inter_0ec1f4"/>
            </a:endParaRPr>
          </a:p>
          <a:p>
            <a:pPr algn="l">
              <a:buFont typeface="Arial" panose="020B0604020202020204" pitchFamily="34" charset="0"/>
              <a:buChar char="•"/>
            </a:pPr>
            <a:r>
              <a:rPr lang="en-US" sz="1700" dirty="0">
                <a:solidFill>
                  <a:srgbClr val="374151"/>
                </a:solidFill>
                <a:latin typeface="__Inter_0ec1f4"/>
              </a:rPr>
              <a:t>The analysis reveals that we've achieved a strong performance with the open rate, slightly surpassing our defined KPI. This might suggest that the email subjects and delivery times are resonating well with the recipients. It is important to maintain this momentum by continually optimizing and fine-tuning these aspects to stay relevant and appealing to the email recipients.</a:t>
            </a:r>
          </a:p>
          <a:p>
            <a:pPr algn="l"/>
            <a:endParaRPr lang="en-US" sz="1700" dirty="0">
              <a:solidFill>
                <a:srgbClr val="374151"/>
              </a:solidFill>
              <a:latin typeface="__Inter_0ec1f4"/>
            </a:endParaRPr>
          </a:p>
          <a:p>
            <a:pPr algn="l">
              <a:buFont typeface="Arial" panose="020B0604020202020204" pitchFamily="34" charset="0"/>
              <a:buChar char="•"/>
            </a:pPr>
            <a:r>
              <a:rPr lang="en-US" sz="1700" dirty="0">
                <a:solidFill>
                  <a:srgbClr val="374151"/>
                </a:solidFill>
                <a:latin typeface="__Inter_0ec1f4"/>
              </a:rPr>
              <a:t>In contrast, the click-through rate is currently lacking, residing at just above a quarter of our set benchmark. It underscores the need to improve our email content, making it more relevant, enticing and conducive for users to engage with the emails beyond just opening them.</a:t>
            </a:r>
          </a:p>
          <a:p>
            <a:pPr algn="l">
              <a:buFont typeface="Arial" panose="020B0604020202020204" pitchFamily="34" charset="0"/>
              <a:buChar char="•"/>
            </a:pPr>
            <a:endParaRPr lang="en-US" sz="1700" dirty="0">
              <a:solidFill>
                <a:srgbClr val="374151"/>
              </a:solidFill>
              <a:latin typeface="__Inter_0ec1f4"/>
            </a:endParaRPr>
          </a:p>
          <a:p>
            <a:pPr algn="l">
              <a:buFont typeface="Arial" panose="020B0604020202020204" pitchFamily="34" charset="0"/>
              <a:buChar char="•"/>
            </a:pPr>
            <a:r>
              <a:rPr lang="en-US" sz="1700" dirty="0">
                <a:solidFill>
                  <a:srgbClr val="374151"/>
                </a:solidFill>
                <a:latin typeface="__Inter_0ec1f4"/>
              </a:rPr>
              <a:t>In summary, despite the promising open rate surpassing our benchmark, there is substantial room for improvement on the click rate. Therefore, the focus should be on refining the content within the emails to increase recipient engagement, aiming to reach and surpass our defined benchmark KPI in eventual campaigns.</a:t>
            </a:r>
          </a:p>
          <a:p>
            <a:pPr algn="l"/>
            <a:endParaRPr lang="en-US" b="0" i="0" dirty="0">
              <a:solidFill>
                <a:srgbClr val="374151"/>
              </a:solidFill>
              <a:effectLst/>
              <a:latin typeface="__Inter_0ec1f4"/>
            </a:endParaRPr>
          </a:p>
          <a:p>
            <a:endParaRPr lang="en-IN" dirty="0"/>
          </a:p>
        </p:txBody>
      </p:sp>
      <p:sp>
        <p:nvSpPr>
          <p:cNvPr id="9" name="TextBox 8">
            <a:extLst>
              <a:ext uri="{FF2B5EF4-FFF2-40B4-BE49-F238E27FC236}">
                <a16:creationId xmlns:a16="http://schemas.microsoft.com/office/drawing/2014/main" id="{2FD3CE69-5217-5707-CDA8-7D7FDDFB5D2F}"/>
              </a:ext>
            </a:extLst>
          </p:cNvPr>
          <p:cNvSpPr txBox="1"/>
          <p:nvPr/>
        </p:nvSpPr>
        <p:spPr>
          <a:xfrm>
            <a:off x="767508" y="166992"/>
            <a:ext cx="9926198" cy="769441"/>
          </a:xfrm>
          <a:prstGeom prst="rect">
            <a:avLst/>
          </a:prstGeom>
          <a:noFill/>
        </p:spPr>
        <p:txBody>
          <a:bodyPr wrap="square" rtlCol="0" anchor="ctr">
            <a:spAutoFit/>
          </a:bodyPr>
          <a:lstStyle/>
          <a:p>
            <a:pPr algn="ctr"/>
            <a:r>
              <a:rPr lang="en-US" sz="4400" b="1" dirty="0">
                <a:solidFill>
                  <a:schemeClr val="accent2"/>
                </a:solidFill>
              </a:rPr>
              <a:t>Conclusion</a:t>
            </a:r>
            <a:endParaRPr lang="en-IN" sz="4400" b="1" dirty="0">
              <a:solidFill>
                <a:schemeClr val="accent2"/>
              </a:solidFill>
            </a:endParaRPr>
          </a:p>
        </p:txBody>
      </p:sp>
    </p:spTree>
    <p:extLst>
      <p:ext uri="{BB962C8B-B14F-4D97-AF65-F5344CB8AC3E}">
        <p14:creationId xmlns:p14="http://schemas.microsoft.com/office/powerpoint/2010/main" val="80060598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C603A3-4212-3353-E528-C8459222781B}"/>
              </a:ext>
            </a:extLst>
          </p:cNvPr>
          <p:cNvSpPr txBox="1"/>
          <p:nvPr/>
        </p:nvSpPr>
        <p:spPr>
          <a:xfrm>
            <a:off x="2115239" y="2505670"/>
            <a:ext cx="6896559" cy="923330"/>
          </a:xfrm>
          <a:prstGeom prst="rect">
            <a:avLst/>
          </a:prstGeom>
          <a:noFill/>
        </p:spPr>
        <p:txBody>
          <a:bodyPr wrap="square" rtlCol="0">
            <a:spAutoFit/>
          </a:bodyPr>
          <a:lstStyle/>
          <a:p>
            <a:pPr algn="ctr"/>
            <a:r>
              <a:rPr lang="en-US" sz="5400" b="1" dirty="0">
                <a:solidFill>
                  <a:schemeClr val="accent2"/>
                </a:solidFill>
              </a:rPr>
              <a:t>Thank You…!!!</a:t>
            </a:r>
            <a:endParaRPr lang="en-IN" sz="5400" b="1" dirty="0">
              <a:solidFill>
                <a:schemeClr val="accent2"/>
              </a:solidFill>
            </a:endParaRPr>
          </a:p>
        </p:txBody>
      </p:sp>
      <p:sp>
        <p:nvSpPr>
          <p:cNvPr id="3" name="TextBox 2">
            <a:extLst>
              <a:ext uri="{FF2B5EF4-FFF2-40B4-BE49-F238E27FC236}">
                <a16:creationId xmlns:a16="http://schemas.microsoft.com/office/drawing/2014/main" id="{57262B0B-4369-E460-88E7-D9CE799E3744}"/>
              </a:ext>
            </a:extLst>
          </p:cNvPr>
          <p:cNvSpPr txBox="1"/>
          <p:nvPr/>
        </p:nvSpPr>
        <p:spPr>
          <a:xfrm>
            <a:off x="9485521" y="5541485"/>
            <a:ext cx="2214391" cy="707886"/>
          </a:xfrm>
          <a:prstGeom prst="rect">
            <a:avLst/>
          </a:prstGeom>
          <a:noFill/>
        </p:spPr>
        <p:txBody>
          <a:bodyPr wrap="square" rtlCol="0">
            <a:spAutoFit/>
          </a:bodyPr>
          <a:lstStyle/>
          <a:p>
            <a:pPr algn="ctr"/>
            <a:r>
              <a:rPr lang="en-US" sz="2000" b="1" dirty="0">
                <a:solidFill>
                  <a:schemeClr val="accent2"/>
                </a:solidFill>
              </a:rPr>
              <a:t>Presented By - Yash Kumar</a:t>
            </a:r>
            <a:endParaRPr lang="en-IN" sz="2000" b="1" dirty="0">
              <a:solidFill>
                <a:schemeClr val="accent2"/>
              </a:solidFill>
            </a:endParaRPr>
          </a:p>
        </p:txBody>
      </p:sp>
    </p:spTree>
    <p:extLst>
      <p:ext uri="{BB962C8B-B14F-4D97-AF65-F5344CB8AC3E}">
        <p14:creationId xmlns:p14="http://schemas.microsoft.com/office/powerpoint/2010/main" val="1326549717"/>
      </p:ext>
    </p:extLst>
  </p:cSld>
  <p:clrMapOvr>
    <a:masterClrMapping/>
  </p:clrMapOvr>
  <p:transition spd="slow">
    <p:wipe/>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TotalTime>
  <Words>569</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__Inter_0ec1f4</vt: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Rewalia</dc:creator>
  <cp:lastModifiedBy>Yash Rewalia</cp:lastModifiedBy>
  <cp:revision>2</cp:revision>
  <dcterms:created xsi:type="dcterms:W3CDTF">2023-10-06T12:07:12Z</dcterms:created>
  <dcterms:modified xsi:type="dcterms:W3CDTF">2023-10-06T14:03:43Z</dcterms:modified>
</cp:coreProperties>
</file>