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mfortaa" panose="020B0604020202020204" charset="0"/>
      <p:regular r:id="rId25"/>
      <p:bold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Gill Sans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abrVX7K9qW7sh9qhyCEfKfNz8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92354" autoAdjust="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Gradient Boost</a:t>
            </a:r>
            <a:r>
              <a:rPr lang="en-IN" baseline="0" dirty="0"/>
              <a:t> Results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 Hypertuning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r2 score</c:v>
                </c:pt>
                <c:pt idx="1">
                  <c:v>rmse</c:v>
                </c:pt>
                <c:pt idx="2">
                  <c:v>mae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0.78</c:v>
                </c:pt>
                <c:pt idx="1">
                  <c:v>8.8999999999999996E-2</c:v>
                </c:pt>
                <c:pt idx="2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5-48AF-8EBE-54BCB59F88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Hypertuning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r2 score</c:v>
                </c:pt>
                <c:pt idx="1">
                  <c:v>rmse</c:v>
                </c:pt>
                <c:pt idx="2">
                  <c:v>mae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0.83440000000000003</c:v>
                </c:pt>
                <c:pt idx="1">
                  <c:v>7.4999999999999997E-2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65-48AF-8EBE-54BCB59F8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927120"/>
        <c:axId val="498912240"/>
      </c:barChart>
      <c:catAx>
        <c:axId val="49892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912240"/>
        <c:crosses val="autoZero"/>
        <c:auto val="1"/>
        <c:lblAlgn val="ctr"/>
        <c:lblOffset val="100"/>
        <c:noMultiLvlLbl val="0"/>
      </c:catAx>
      <c:valAx>
        <c:axId val="49891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92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a6f8b83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a6f8b83b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g23a6f8b83b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8ef003c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238ef003c3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9" name="Google Shape;179;g238ef003c3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8ef003c3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38ef003c3d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8" name="Google Shape;188;g238ef003c3d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8ef003c3d_1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238ef003c3d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ef003c3d_1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8" name="Google Shape;228;g238ef003c3d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5" name="Google Shape;23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8ef003c3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9" name="Google Shape;119;g238ef003c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8ef003c3d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3" name="Google Shape;133;g238ef003c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8ef003c3d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38ef003c3d_0_2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6" name="Google Shape;166;g238ef003c3d_0_2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7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3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8" name="Google Shape;88;p3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7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37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5" name="Google Shape;95;p37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9" name="Google Shape;29;p2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2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2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0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3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3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3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3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3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3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3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5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3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3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dirty="0"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5" name="Google Shape;15;p2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analytics-vidhya/what-is-gradient-boosting-how-is-it-different-from-ada-boost-2d5ff5767cb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enonstack.com/hubfs/gradient-boosting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pload.wikimedia.org/wikipedia/commons/thumb/c/c1/Stress_strain_ductile.svg/473px-Stress_strain_ductile.svg.p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uc?id=1yCnldMkRuXt-NyI5qETfQbWC9yTZYvo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drive/1QxX0Z6NiOpcorZjC7fXxfKuW2DHwjU1q#scrollTo=ARuoA2nM6bZ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" descr="Digital Connections"/>
          <p:cNvPicPr preferRelativeResize="0"/>
          <p:nvPr/>
        </p:nvPicPr>
        <p:blipFill rotWithShape="1">
          <a:blip r:embed="rId3">
            <a:alphaModFix/>
          </a:blip>
          <a:srcRect l="13265" t="9089" r="3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4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EBFF"/>
              </a:buClr>
              <a:buSzPts val="2800"/>
              <a:buFont typeface="Calibri"/>
              <a:buNone/>
            </a:pPr>
            <a:r>
              <a:rPr lang="en-US" sz="2800" dirty="0">
                <a:solidFill>
                  <a:srgbClr val="7CEBFF"/>
                </a:solidFill>
                <a:latin typeface="Calibri"/>
                <a:ea typeface="Calibri"/>
                <a:cs typeface="Calibri"/>
                <a:sym typeface="Calibri"/>
              </a:rPr>
              <a:t>PREDICTION OF MECHANICAL PROPERTIES OF STEEL USING REGRESSION ALGORITHMS OF MACHINE LEARNING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dirty="0">
                <a:solidFill>
                  <a:srgbClr val="7CEBFF"/>
                </a:solidFill>
              </a:rPr>
              <a:t>DESIGN CREDIT PROJECT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>
              <a:solidFill>
                <a:srgbClr val="7CEB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a6f8b83b4_0_1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5" name="Google Shape;175;g23a6f8b83b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75" y="617825"/>
            <a:ext cx="11357048" cy="57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8ef003c3d_1_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GRADIENT BOOSTING REGRESSION</a:t>
            </a:r>
            <a:endParaRPr dirty="0"/>
          </a:p>
        </p:txBody>
      </p:sp>
      <p:sp>
        <p:nvSpPr>
          <p:cNvPr id="182" name="Google Shape;182;g238ef003c3d_1_0"/>
          <p:cNvSpPr txBox="1"/>
          <p:nvPr/>
        </p:nvSpPr>
        <p:spPr>
          <a:xfrm>
            <a:off x="580575" y="2143650"/>
            <a:ext cx="5552700" cy="44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292929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Gradient boosting is a type of boosting algorithm. It relies on the intuition that the best possible next model, when combined with previous models, minimizes the overall prediction error.</a:t>
            </a:r>
            <a:endParaRPr sz="1600" b="0" i="0" u="none" strike="noStrike" cap="none" dirty="0">
              <a:solidFill>
                <a:srgbClr val="292929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92929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292929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The key idea is to set the target outcomes for this next model in order to minimize the error.</a:t>
            </a:r>
            <a:endParaRPr sz="1600" b="0" i="0" u="none" strike="noStrike" cap="none" dirty="0">
              <a:solidFill>
                <a:srgbClr val="292929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92929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292929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Basically, Gradient Boosting involves three elements:</a:t>
            </a:r>
            <a:endParaRPr sz="1600" b="0" i="0" u="none" strike="noStrike" cap="none" dirty="0">
              <a:solidFill>
                <a:srgbClr val="292929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292929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1. A loss function to be optimized.</a:t>
            </a:r>
            <a:endParaRPr sz="1600" b="0" i="0" u="none" strike="noStrike" cap="none" dirty="0">
              <a:solidFill>
                <a:srgbClr val="292929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292929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2. A weak learner to make predictions.</a:t>
            </a:r>
            <a:endParaRPr sz="1600" b="0" i="0" u="none" strike="noStrike" cap="none" dirty="0">
              <a:solidFill>
                <a:srgbClr val="292929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292929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3. An additive model to add weak learners to minimize the loss function.</a:t>
            </a:r>
            <a:endParaRPr sz="1600" b="0" i="0" u="none" strike="noStrike" cap="none" dirty="0">
              <a:solidFill>
                <a:srgbClr val="292929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3" name="Google Shape;183;g238ef003c3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1325" y="2471150"/>
            <a:ext cx="5552700" cy="33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38ef003c3d_1_0"/>
          <p:cNvSpPr txBox="1"/>
          <p:nvPr/>
        </p:nvSpPr>
        <p:spPr>
          <a:xfrm>
            <a:off x="915700" y="6457800"/>
            <a:ext cx="10360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Ref: </a:t>
            </a:r>
            <a:r>
              <a:rPr lang="en-US" sz="1000" b="0" i="0" u="sng" strike="noStrike" cap="none" dirty="0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https://medium.com/analytics-vidhya/what-is-gradient-boosting-how-is-it-different-from-ada-boost-2d5ff5767cb2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8ef003c3d_1_1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GRADIENT BOOSTING REGRESSION</a:t>
            </a:r>
            <a:endParaRPr dirty="0"/>
          </a:p>
        </p:txBody>
      </p:sp>
      <p:sp>
        <p:nvSpPr>
          <p:cNvPr id="191" name="Google Shape;191;g238ef003c3d_1_10"/>
          <p:cNvSpPr txBox="1"/>
          <p:nvPr/>
        </p:nvSpPr>
        <p:spPr>
          <a:xfrm>
            <a:off x="580575" y="2143650"/>
            <a:ext cx="4752300" cy="4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Steps Involved in Gradient Boosting Regression:</a:t>
            </a:r>
            <a:endParaRPr sz="1600" b="1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Construct a base tree with single root node. It is the initial guess for all the samples.</a:t>
            </a: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Build a tree from errors of the previous tree.</a:t>
            </a: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Scale the tree by learning rate (value between 0 and 1). This learning rate determines the contribution of the tree in the prediction</a:t>
            </a: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Combine the new tree with all the previous trees to predict the result and repeat step 2 until maximum number of trees is achieved or until the new trees don't improve the fit.</a:t>
            </a: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●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final prediction model is the combination of all the trees.</a:t>
            </a: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rgbClr val="292929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 dirty="0">
              <a:solidFill>
                <a:srgbClr val="292929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2" name="Google Shape;192;g238ef003c3d_1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1475" y="2460525"/>
            <a:ext cx="5872374" cy="33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38ef003c3d_1_10"/>
          <p:cNvSpPr txBox="1"/>
          <p:nvPr/>
        </p:nvSpPr>
        <p:spPr>
          <a:xfrm>
            <a:off x="915750" y="6457800"/>
            <a:ext cx="10360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Ref: </a:t>
            </a:r>
            <a:r>
              <a:rPr lang="en-US" sz="1000" b="0" i="0" u="sng" strike="noStrike" cap="none" dirty="0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https://www.xenonstack.com/hubfs/gradient-boosting.png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>
            <a:spLocks noGrp="1"/>
          </p:cNvSpPr>
          <p:nvPr>
            <p:ph type="title"/>
          </p:nvPr>
        </p:nvSpPr>
        <p:spPr>
          <a:xfrm>
            <a:off x="576263" y="730250"/>
            <a:ext cx="1102995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ill Sans"/>
              <a:buNone/>
            </a:pPr>
            <a:br>
              <a:rPr lang="en-US" dirty="0"/>
            </a:br>
            <a:r>
              <a:rPr lang="en-US" dirty="0"/>
              <a:t>TUNING THE HYPER-PARAMETERS</a:t>
            </a:r>
            <a:endParaRPr dirty="0"/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000" y="24051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0425" y="24051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97125" y="2405100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 txBox="1"/>
          <p:nvPr/>
        </p:nvSpPr>
        <p:spPr>
          <a:xfrm>
            <a:off x="839000" y="3988350"/>
            <a:ext cx="3000000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Tree-Specific Parameters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: These affect each individual tree in the model.</a:t>
            </a: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Ex. min_sample_split, max_leaf_nodes</a:t>
            </a: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4936800" y="3988350"/>
            <a:ext cx="3000000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Boosting Parameters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: These affect the boosting operation in the model.</a:t>
            </a: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Ex. learning rate, n_estimators, subsample</a:t>
            </a: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8669775" y="3988350"/>
            <a:ext cx="300000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Miscellaneous Parameters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: Other parameters for overall functioning.</a:t>
            </a: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Ex. loss, criterion</a:t>
            </a:r>
            <a:endParaRPr sz="1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575894" y="743946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ill Sans"/>
              <a:buNone/>
            </a:pPr>
            <a:br>
              <a:rPr lang="en-US" sz="2800" dirty="0"/>
            </a:br>
            <a:r>
              <a:rPr lang="en-US" dirty="0"/>
              <a:t>RESULTS AFTER HYPERTUNING</a:t>
            </a:r>
            <a:endParaRPr dirty="0"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891" y="2516850"/>
            <a:ext cx="4311300" cy="15231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211" name="Google Shape;211;p8"/>
          <p:cNvSpPr txBox="1"/>
          <p:nvPr/>
        </p:nvSpPr>
        <p:spPr>
          <a:xfrm>
            <a:off x="656614" y="2055150"/>
            <a:ext cx="347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Parameters giving best results:</a:t>
            </a:r>
            <a:endParaRPr sz="1800" b="1" i="1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891" y="4197959"/>
            <a:ext cx="5439386" cy="2517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213" name="Google Shape;213;p8"/>
          <p:cNvSpPr txBox="1"/>
          <p:nvPr/>
        </p:nvSpPr>
        <p:spPr>
          <a:xfrm>
            <a:off x="7072460" y="2055150"/>
            <a:ext cx="431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Final Results from hyper-tuned model:</a:t>
            </a:r>
            <a:endParaRPr sz="1800" b="1" i="1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1539BD-EA41-9E1C-168B-4E1AACD30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8805145"/>
              </p:ext>
            </p:extLst>
          </p:nvPr>
        </p:nvGraphicFramePr>
        <p:xfrm>
          <a:off x="6523736" y="2747700"/>
          <a:ext cx="5408749" cy="3967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ill Sans"/>
              <a:buNone/>
            </a:pPr>
            <a:br>
              <a:rPr lang="en-US" sz="2800" dirty="0"/>
            </a:br>
            <a:r>
              <a:rPr lang="en-US" dirty="0"/>
              <a:t>RESULTS OBTAINED</a:t>
            </a:r>
            <a:endParaRPr dirty="0"/>
          </a:p>
        </p:txBody>
      </p:sp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8913" y="1908565"/>
            <a:ext cx="8994168" cy="483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8ef003c3d_1_4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ill Sans"/>
              <a:buNone/>
            </a:pPr>
            <a:br>
              <a:rPr lang="en-US" sz="2800" dirty="0"/>
            </a:br>
            <a:r>
              <a:rPr lang="en-US" dirty="0"/>
              <a:t>RESULTS OBTAINED</a:t>
            </a:r>
            <a:endParaRPr dirty="0"/>
          </a:p>
        </p:txBody>
      </p:sp>
      <p:pic>
        <p:nvPicPr>
          <p:cNvPr id="225" name="Google Shape;225;g238ef003c3d_1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3450" y="1921158"/>
            <a:ext cx="8994411" cy="483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8ef003c3d_1_4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ill Sans"/>
              <a:buNone/>
            </a:pPr>
            <a:br>
              <a:rPr lang="en-US" sz="2800" dirty="0"/>
            </a:br>
            <a:r>
              <a:rPr lang="en-US" dirty="0"/>
              <a:t>RESULTS OBTAINED</a:t>
            </a:r>
            <a:endParaRPr dirty="0"/>
          </a:p>
        </p:txBody>
      </p:sp>
      <p:pic>
        <p:nvPicPr>
          <p:cNvPr id="231" name="Google Shape;231;g238ef003c3d_1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325" y="2022650"/>
            <a:ext cx="8872676" cy="47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8" name="Google Shape;238;p25" descr="Digital Numbers"/>
          <p:cNvPicPr preferRelativeResize="0"/>
          <p:nvPr/>
        </p:nvPicPr>
        <p:blipFill rotWithShape="1">
          <a:blip r:embed="rId3">
            <a:alphaModFix/>
          </a:blip>
          <a:srcRect l="2189" r="9640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 txBox="1"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 dirty="0">
                <a:solidFill>
                  <a:srgbClr val="FFFFFF"/>
                </a:solidFill>
              </a:rPr>
              <a:t>THANK YOU</a:t>
            </a:r>
            <a:endParaRPr dirty="0"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i="1" dirty="0">
                <a:solidFill>
                  <a:schemeClr val="lt2"/>
                </a:solidFill>
              </a:rPr>
              <a:t>PRESENTED BY: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dirty="0">
                <a:solidFill>
                  <a:schemeClr val="lt2"/>
                </a:solidFill>
              </a:rPr>
              <a:t>YASH JANGIR (B20MT051)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i="1" dirty="0">
                <a:solidFill>
                  <a:schemeClr val="lt2"/>
                </a:solidFill>
              </a:rPr>
              <a:t>PROJECT SUPERVISOR:</a:t>
            </a:r>
            <a:endParaRPr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dirty="0">
                <a:solidFill>
                  <a:schemeClr val="lt2"/>
                </a:solidFill>
              </a:rPr>
              <a:t>DR. NITIN KUMAR SHARMA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i="1" dirty="0">
                <a:solidFill>
                  <a:schemeClr val="lt2"/>
                </a:solidFill>
              </a:rPr>
              <a:t>PROJECT MENTOR:</a:t>
            </a:r>
            <a:endParaRPr i="1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dirty="0">
                <a:solidFill>
                  <a:schemeClr val="lt2"/>
                </a:solidFill>
              </a:rPr>
              <a:t>NAVRATAN PANWAR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42" name="Google Shape;242;p25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3" name="Google Shape;243;p25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DELIVERABLES OF THE PROJECT</a:t>
            </a:r>
            <a:endParaRPr dirty="0"/>
          </a:p>
        </p:txBody>
      </p:sp>
      <p:sp>
        <p:nvSpPr>
          <p:cNvPr id="115" name="Google Shape;115;p2"/>
          <p:cNvSpPr txBox="1"/>
          <p:nvPr/>
        </p:nvSpPr>
        <p:spPr>
          <a:xfrm>
            <a:off x="462450" y="2114225"/>
            <a:ext cx="56295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implement the MACHINE LEARNING MODEL on different alloy composition of steel to predict mechanical properties of the system.</a:t>
            </a: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implement different machine learning models and tuning their hyperparameters to obtain the best model and prediction.</a:t>
            </a: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85750" marR="0" lvl="0" indent="-107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4250" y="2196750"/>
            <a:ext cx="4113999" cy="3290400"/>
          </a:xfrm>
          <a:prstGeom prst="rect">
            <a:avLst/>
          </a:prstGeom>
          <a:noFill/>
          <a:ln>
            <a:noFill/>
          </a:ln>
          <a:effectLst>
            <a:outerShdw blurRad="57150" dist="47625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8ef003c3d_0_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22" name="Google Shape;122;g238ef003c3d_0_0"/>
          <p:cNvSpPr txBox="1"/>
          <p:nvPr/>
        </p:nvSpPr>
        <p:spPr>
          <a:xfrm>
            <a:off x="460450" y="2367000"/>
            <a:ext cx="53202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Gill Sans"/>
              <a:buChar char="●"/>
            </a:pPr>
            <a:r>
              <a:rPr lang="en-US" sz="2000" b="0" i="0" u="none" strike="noStrike" cap="none" dirty="0">
                <a:solidFill>
                  <a:srgbClr val="40404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The mechanical properties of a material affect how it behaves as it is loaded.</a:t>
            </a:r>
            <a:endParaRPr sz="2000" b="0" i="0" u="none" strike="noStrike" cap="none" dirty="0">
              <a:solidFill>
                <a:srgbClr val="40404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Gill Sans"/>
              <a:buChar char="●"/>
            </a:pPr>
            <a:r>
              <a:rPr lang="en-US" sz="2000" b="0" i="0" u="none" strike="noStrike" cap="none" dirty="0">
                <a:solidFill>
                  <a:srgbClr val="40404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The strength of the material determines the stresses that it can withstand before it fails.</a:t>
            </a:r>
            <a:endParaRPr sz="2000" b="0" i="0" u="none" strike="noStrike" cap="none" dirty="0">
              <a:solidFill>
                <a:srgbClr val="40404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Gill Sans"/>
              <a:buChar char="●"/>
            </a:pPr>
            <a:r>
              <a:rPr lang="en-US" sz="2000" b="0" i="0" u="none" strike="noStrike" cap="none" dirty="0">
                <a:solidFill>
                  <a:srgbClr val="40404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There are a lot of parameters to affect mechanical properties such as microstructure, heat treatment, process method, composition etc.</a:t>
            </a:r>
            <a:endParaRPr sz="2000" b="0" i="0" u="none" strike="noStrike" cap="none" dirty="0">
              <a:solidFill>
                <a:srgbClr val="40404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3" name="Google Shape;123;g238ef003c3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7625" y="2366999"/>
            <a:ext cx="5713075" cy="37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38ef003c3d_0_0"/>
          <p:cNvSpPr txBox="1"/>
          <p:nvPr/>
        </p:nvSpPr>
        <p:spPr>
          <a:xfrm>
            <a:off x="915700" y="6457800"/>
            <a:ext cx="103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Ref: </a:t>
            </a:r>
            <a:r>
              <a:rPr lang="en-US" sz="1400" b="0" i="0" u="sng" strike="noStrike" cap="none" dirty="0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https://upload.wikimedia.org/wikipedia/commons/thumb/c/c1/Stress_strain_ductile.svg/473px-Stress_strain_ductile.svg.png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460450" y="2367000"/>
            <a:ext cx="97263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main goal 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of the project is to implement a ML model which accurately predicts the mechanical properties of a material.</a:t>
            </a:r>
            <a:endParaRPr sz="21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mechanical properties basically include tensile strength, yield strength, elongation is what we need to predict accurately with the help of some of the known regression ML models.</a:t>
            </a:r>
            <a:endParaRPr sz="21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8ef003c3d_0_11"/>
          <p:cNvSpPr txBox="1">
            <a:spLocks noGrp="1"/>
          </p:cNvSpPr>
          <p:nvPr>
            <p:ph type="title"/>
          </p:nvPr>
        </p:nvSpPr>
        <p:spPr>
          <a:xfrm>
            <a:off x="576263" y="730250"/>
            <a:ext cx="110301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BASIC STEPS TO TRAIN A MODEL</a:t>
            </a:r>
            <a:endParaRPr dirty="0"/>
          </a:p>
        </p:txBody>
      </p:sp>
      <p:sp>
        <p:nvSpPr>
          <p:cNvPr id="136" name="Google Shape;136;g238ef003c3d_0_11"/>
          <p:cNvSpPr txBox="1"/>
          <p:nvPr/>
        </p:nvSpPr>
        <p:spPr>
          <a:xfrm>
            <a:off x="576263" y="1831975"/>
            <a:ext cx="11030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238ef003c3d_0_11"/>
          <p:cNvSpPr txBox="1"/>
          <p:nvPr/>
        </p:nvSpPr>
        <p:spPr>
          <a:xfrm>
            <a:off x="4350282" y="4052382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g238ef003c3d_0_11"/>
          <p:cNvSpPr txBox="1"/>
          <p:nvPr/>
        </p:nvSpPr>
        <p:spPr>
          <a:xfrm>
            <a:off x="435100" y="1967325"/>
            <a:ext cx="10629900" cy="455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Preprocessing</a:t>
            </a: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endParaRPr lang="en-US" sz="2000" dirty="0">
              <a:latin typeface="Gill Sans"/>
              <a:ea typeface="Gill Sans"/>
              <a:cs typeface="Gill Sans"/>
              <a:sym typeface="Gill Sans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Correlating Parameters</a:t>
            </a:r>
            <a:endParaRPr lang="en-US" sz="2000" dirty="0">
              <a:latin typeface="Gill Sans"/>
              <a:ea typeface="Gill Sans"/>
              <a:cs typeface="Gill Sans"/>
              <a:sym typeface="Gill Sans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endParaRPr lang="en-US" sz="2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Selection</a:t>
            </a:r>
            <a:endParaRPr lang="en-US" sz="2000" dirty="0">
              <a:latin typeface="Gill Sans"/>
              <a:ea typeface="Gill Sans"/>
              <a:cs typeface="Gill Sans"/>
              <a:sym typeface="Gill Sans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endParaRPr lang="en-US" sz="2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Hyperparameter Tuning</a:t>
            </a:r>
            <a:endParaRPr lang="en-US" sz="2000" dirty="0">
              <a:latin typeface="Gill Sans"/>
              <a:ea typeface="Gill Sans"/>
              <a:cs typeface="Gill Sans"/>
              <a:sym typeface="Gill Sans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endParaRPr lang="en-US" sz="2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with best parameters</a:t>
            </a:r>
            <a:endParaRPr lang="en-US" sz="2000" dirty="0">
              <a:latin typeface="Gill Sans"/>
              <a:ea typeface="Gill Sans"/>
              <a:cs typeface="Gill Sans"/>
              <a:sym typeface="Gill Sans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endParaRPr lang="en-US" sz="2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Evaluation</a:t>
            </a:r>
            <a:endParaRPr sz="2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576263" y="730250"/>
            <a:ext cx="1102995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144" name="Google Shape;144;p4"/>
          <p:cNvSpPr txBox="1"/>
          <p:nvPr/>
        </p:nvSpPr>
        <p:spPr>
          <a:xfrm>
            <a:off x="576263" y="1831975"/>
            <a:ext cx="11030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50282" y="4052382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01275" y="2047400"/>
            <a:ext cx="106299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Dataset Description:</a:t>
            </a:r>
            <a:endParaRPr sz="2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obtained data set can be accessed from the following link :</a:t>
            </a:r>
            <a:endParaRPr sz="20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https://drive.google.com/uc?id=1yCnldMkRuXt-NyI5qETfQbWC9yTZYvo7</a:t>
            </a:r>
            <a:endParaRPr sz="1600" b="0" i="0" u="none" strike="noStrike" cap="none" dirty="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Colab file link can be accessed from : </a:t>
            </a:r>
            <a:r>
              <a:rPr lang="en-US" sz="1600" b="0" i="0" u="sng" strike="noStrike" cap="none" dirty="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https://colab.research.google.com/drive/1QxX0Z6NiOpcorZjC7fXxfKuW2DHwjU1q#scrollTo=ARuoA2nM6bZq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 b="0" i="0" u="none" strike="noStrike" cap="none" dirty="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5">
            <a:alphaModFix/>
          </a:blip>
          <a:srcRect l="1797"/>
          <a:stretch/>
        </p:blipFill>
        <p:spPr>
          <a:xfrm>
            <a:off x="486375" y="2473700"/>
            <a:ext cx="11575926" cy="17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576263" y="730250"/>
            <a:ext cx="1102995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CORRELATION MATRIX </a:t>
            </a:r>
            <a:endParaRPr dirty="0"/>
          </a:p>
        </p:txBody>
      </p:sp>
      <p:sp>
        <p:nvSpPr>
          <p:cNvPr id="153" name="Google Shape;153;p5"/>
          <p:cNvSpPr txBox="1"/>
          <p:nvPr/>
        </p:nvSpPr>
        <p:spPr>
          <a:xfrm>
            <a:off x="576263" y="1831975"/>
            <a:ext cx="68055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3175" y="1892325"/>
            <a:ext cx="7046051" cy="482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576263" y="730250"/>
            <a:ext cx="1102995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MODEL SELECTION</a:t>
            </a:r>
            <a:endParaRPr dirty="0"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75" y="2502025"/>
            <a:ext cx="3083750" cy="40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/>
        </p:nvSpPr>
        <p:spPr>
          <a:xfrm>
            <a:off x="522850" y="2040325"/>
            <a:ext cx="1117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After preprocessing of data different models are applied with default parameters and obtained the following results:</a:t>
            </a: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575" y="2484075"/>
            <a:ext cx="7775643" cy="40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238ef003c3d_0_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250" y="585425"/>
            <a:ext cx="11364774" cy="60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656</Words>
  <Application>Microsoft Office PowerPoint</Application>
  <PresentationFormat>Widescreen</PresentationFormat>
  <Paragraphs>104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Noto Sans Symbols</vt:lpstr>
      <vt:lpstr>Georgia</vt:lpstr>
      <vt:lpstr>Gill Sans</vt:lpstr>
      <vt:lpstr>Calibri</vt:lpstr>
      <vt:lpstr>Comfortaa</vt:lpstr>
      <vt:lpstr>Dividend</vt:lpstr>
      <vt:lpstr>PREDICTION OF MECHANICAL PROPERTIES OF STEEL USING REGRESSION ALGORITHMS OF MACHINE LEARNING</vt:lpstr>
      <vt:lpstr>DELIVERABLES OF THE PROJECT</vt:lpstr>
      <vt:lpstr>INTRODUCTION</vt:lpstr>
      <vt:lpstr>INTRODUCTION</vt:lpstr>
      <vt:lpstr>BASIC STEPS TO TRAIN A MODEL</vt:lpstr>
      <vt:lpstr>DATASET</vt:lpstr>
      <vt:lpstr>CORRELATION MATRIX </vt:lpstr>
      <vt:lpstr>MODEL SELECTION</vt:lpstr>
      <vt:lpstr>PowerPoint Presentation</vt:lpstr>
      <vt:lpstr>PowerPoint Presentation</vt:lpstr>
      <vt:lpstr>GRADIENT BOOSTING REGRESSION</vt:lpstr>
      <vt:lpstr>GRADIENT BOOSTING REGRESSION</vt:lpstr>
      <vt:lpstr> TUNING THE HYPER-PARAMETERS</vt:lpstr>
      <vt:lpstr> RESULTS AFTER HYPERTUNING</vt:lpstr>
      <vt:lpstr> RESULTS OBTAINED</vt:lpstr>
      <vt:lpstr> RESULTS OBTAINED</vt:lpstr>
      <vt:lpstr> RESULTS OBTAINED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MECHANICAL PROPERTIES OF STEEL USING REGRESSION ALGORITHMS OF MACHINE LEARNING</dc:title>
  <dc:creator>Yash Jangir</dc:creator>
  <cp:lastModifiedBy>Yash Jangir</cp:lastModifiedBy>
  <cp:revision>3</cp:revision>
  <dcterms:created xsi:type="dcterms:W3CDTF">2022-05-01T17:52:56Z</dcterms:created>
  <dcterms:modified xsi:type="dcterms:W3CDTF">2023-04-30T21:17:41Z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