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121" r:id="rId1"/>
  </p:sldMasterIdLst>
  <p:notesMasterIdLst>
    <p:notesMasterId r:id="rId27"/>
  </p:notesMasterIdLst>
  <p:sldIdLst>
    <p:sldId id="269" r:id="rId2"/>
    <p:sldId id="282" r:id="rId3"/>
    <p:sldId id="270" r:id="rId4"/>
    <p:sldId id="283" r:id="rId5"/>
    <p:sldId id="284" r:id="rId6"/>
    <p:sldId id="286" r:id="rId7"/>
    <p:sldId id="288" r:id="rId8"/>
    <p:sldId id="289" r:id="rId9"/>
    <p:sldId id="287" r:id="rId10"/>
    <p:sldId id="271" r:id="rId11"/>
    <p:sldId id="307" r:id="rId12"/>
    <p:sldId id="273" r:id="rId13"/>
    <p:sldId id="291" r:id="rId14"/>
    <p:sldId id="293" r:id="rId15"/>
    <p:sldId id="304" r:id="rId16"/>
    <p:sldId id="300" r:id="rId17"/>
    <p:sldId id="301" r:id="rId18"/>
    <p:sldId id="303" r:id="rId19"/>
    <p:sldId id="294" r:id="rId20"/>
    <p:sldId id="296" r:id="rId21"/>
    <p:sldId id="306" r:id="rId22"/>
    <p:sldId id="298" r:id="rId23"/>
    <p:sldId id="297"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5633" autoAdjust="0"/>
  </p:normalViewPr>
  <p:slideViewPr>
    <p:cSldViewPr snapToGrid="0">
      <p:cViewPr varScale="1">
        <p:scale>
          <a:sx n="99" d="100"/>
          <a:sy n="99"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3759E-B272-489B-B518-FB0D9CBF1662}" type="datetimeFigureOut">
              <a:rPr lang="en-IN" smtClean="0"/>
              <a:t>11/05/2021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E4BC9-B52C-4ACC-875F-095B183216B7}" type="slidenum">
              <a:rPr lang="en-IN" smtClean="0"/>
              <a:t>‹#›</a:t>
            </a:fld>
            <a:endParaRPr lang="en-IN"/>
          </a:p>
        </p:txBody>
      </p:sp>
    </p:spTree>
    <p:extLst>
      <p:ext uri="{BB962C8B-B14F-4D97-AF65-F5344CB8AC3E}">
        <p14:creationId xmlns:p14="http://schemas.microsoft.com/office/powerpoint/2010/main" val="7981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9E4BC9-B52C-4ACC-875F-095B183216B7}" type="slidenum">
              <a:rPr lang="en-IN" smtClean="0"/>
              <a:t>1</a:t>
            </a:fld>
            <a:endParaRPr lang="en-IN"/>
          </a:p>
        </p:txBody>
      </p:sp>
    </p:spTree>
    <p:extLst>
      <p:ext uri="{BB962C8B-B14F-4D97-AF65-F5344CB8AC3E}">
        <p14:creationId xmlns:p14="http://schemas.microsoft.com/office/powerpoint/2010/main" val="402633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CC789-8079-43C1-9110-8B3A3F3B7511}"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82B41-EEE0-4A26-B39C-DF01206AFA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79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CC789-8079-43C1-9110-8B3A3F3B7511}"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82B41-EEE0-4A26-B39C-DF01206AFAEF}" type="slidenum">
              <a:rPr lang="en-IN" smtClean="0"/>
              <a:t>‹#›</a:t>
            </a:fld>
            <a:endParaRPr lang="en-IN"/>
          </a:p>
        </p:txBody>
      </p:sp>
    </p:spTree>
    <p:extLst>
      <p:ext uri="{BB962C8B-B14F-4D97-AF65-F5344CB8AC3E}">
        <p14:creationId xmlns:p14="http://schemas.microsoft.com/office/powerpoint/2010/main" val="79031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CC789-8079-43C1-9110-8B3A3F3B7511}"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82B41-EEE0-4A26-B39C-DF01206AFAEF}" type="slidenum">
              <a:rPr lang="en-IN" smtClean="0"/>
              <a:t>‹#›</a:t>
            </a:fld>
            <a:endParaRPr lang="en-IN"/>
          </a:p>
        </p:txBody>
      </p:sp>
    </p:spTree>
    <p:extLst>
      <p:ext uri="{BB962C8B-B14F-4D97-AF65-F5344CB8AC3E}">
        <p14:creationId xmlns:p14="http://schemas.microsoft.com/office/powerpoint/2010/main" val="167309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CC789-8079-43C1-9110-8B3A3F3B7511}"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82B41-EEE0-4A26-B39C-DF01206AFAEF}" type="slidenum">
              <a:rPr lang="en-IN" smtClean="0"/>
              <a:t>‹#›</a:t>
            </a:fld>
            <a:endParaRPr lang="en-IN"/>
          </a:p>
        </p:txBody>
      </p:sp>
    </p:spTree>
    <p:extLst>
      <p:ext uri="{BB962C8B-B14F-4D97-AF65-F5344CB8AC3E}">
        <p14:creationId xmlns:p14="http://schemas.microsoft.com/office/powerpoint/2010/main" val="346088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CC789-8079-43C1-9110-8B3A3F3B7511}"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82B41-EEE0-4A26-B39C-DF01206AFA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58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CC789-8079-43C1-9110-8B3A3F3B7511}" type="datetimeFigureOut">
              <a:rPr lang="en-IN" smtClean="0"/>
              <a:t>11/05/2021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A82B41-EEE0-4A26-B39C-DF01206AFAEF}" type="slidenum">
              <a:rPr lang="en-IN" smtClean="0"/>
              <a:t>‹#›</a:t>
            </a:fld>
            <a:endParaRPr lang="en-IN"/>
          </a:p>
        </p:txBody>
      </p:sp>
    </p:spTree>
    <p:extLst>
      <p:ext uri="{BB962C8B-B14F-4D97-AF65-F5344CB8AC3E}">
        <p14:creationId xmlns:p14="http://schemas.microsoft.com/office/powerpoint/2010/main" val="260709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CC789-8079-43C1-9110-8B3A3F3B7511}" type="datetimeFigureOut">
              <a:rPr lang="en-IN" smtClean="0"/>
              <a:t>11/05/2021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A82B41-EEE0-4A26-B39C-DF01206AFAEF}" type="slidenum">
              <a:rPr lang="en-IN" smtClean="0"/>
              <a:t>‹#›</a:t>
            </a:fld>
            <a:endParaRPr lang="en-IN"/>
          </a:p>
        </p:txBody>
      </p:sp>
    </p:spTree>
    <p:extLst>
      <p:ext uri="{BB962C8B-B14F-4D97-AF65-F5344CB8AC3E}">
        <p14:creationId xmlns:p14="http://schemas.microsoft.com/office/powerpoint/2010/main" val="260277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CC789-8079-43C1-9110-8B3A3F3B7511}" type="datetimeFigureOut">
              <a:rPr lang="en-IN" smtClean="0"/>
              <a:t>11/05/2021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A82B41-EEE0-4A26-B39C-DF01206AFAEF}" type="slidenum">
              <a:rPr lang="en-IN" smtClean="0"/>
              <a:t>‹#›</a:t>
            </a:fld>
            <a:endParaRPr lang="en-IN"/>
          </a:p>
        </p:txBody>
      </p:sp>
    </p:spTree>
    <p:extLst>
      <p:ext uri="{BB962C8B-B14F-4D97-AF65-F5344CB8AC3E}">
        <p14:creationId xmlns:p14="http://schemas.microsoft.com/office/powerpoint/2010/main" val="247507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ACC789-8079-43C1-9110-8B3A3F3B7511}" type="datetimeFigureOut">
              <a:rPr lang="en-IN" smtClean="0"/>
              <a:t>11/05/2021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DA82B41-EEE0-4A26-B39C-DF01206AFAEF}" type="slidenum">
              <a:rPr lang="en-IN" smtClean="0"/>
              <a:t>‹#›</a:t>
            </a:fld>
            <a:endParaRPr lang="en-IN"/>
          </a:p>
        </p:txBody>
      </p:sp>
    </p:spTree>
    <p:extLst>
      <p:ext uri="{BB962C8B-B14F-4D97-AF65-F5344CB8AC3E}">
        <p14:creationId xmlns:p14="http://schemas.microsoft.com/office/powerpoint/2010/main" val="73214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ACC789-8079-43C1-9110-8B3A3F3B7511}" type="datetimeFigureOut">
              <a:rPr lang="en-IN" smtClean="0"/>
              <a:t>11/05/2021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A82B41-EEE0-4A26-B39C-DF01206AFAEF}" type="slidenum">
              <a:rPr lang="en-IN" smtClean="0"/>
              <a:t>‹#›</a:t>
            </a:fld>
            <a:endParaRPr lang="en-IN"/>
          </a:p>
        </p:txBody>
      </p:sp>
    </p:spTree>
    <p:extLst>
      <p:ext uri="{BB962C8B-B14F-4D97-AF65-F5344CB8AC3E}">
        <p14:creationId xmlns:p14="http://schemas.microsoft.com/office/powerpoint/2010/main" val="373727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CC789-8079-43C1-9110-8B3A3F3B7511}" type="datetimeFigureOut">
              <a:rPr lang="en-IN" smtClean="0"/>
              <a:t>11/05/2021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A82B41-EEE0-4A26-B39C-DF01206AFAEF}" type="slidenum">
              <a:rPr lang="en-IN" smtClean="0"/>
              <a:t>‹#›</a:t>
            </a:fld>
            <a:endParaRPr lang="en-IN"/>
          </a:p>
        </p:txBody>
      </p:sp>
    </p:spTree>
    <p:extLst>
      <p:ext uri="{BB962C8B-B14F-4D97-AF65-F5344CB8AC3E}">
        <p14:creationId xmlns:p14="http://schemas.microsoft.com/office/powerpoint/2010/main" val="409486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ACC789-8079-43C1-9110-8B3A3F3B7511}" type="datetimeFigureOut">
              <a:rPr lang="en-IN" smtClean="0"/>
              <a:t>11/05/2021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A82B41-EEE0-4A26-B39C-DF01206AFA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599537"/>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8724656/authors#authors" TargetMode="External"/><Relationship Id="rId2" Type="http://schemas.openxmlformats.org/officeDocument/2006/relationships/hyperlink" Target="https://ieeexplore.ieee.org/abstract/document/8976601/authors#authors" TargetMode="External"/><Relationship Id="rId1" Type="http://schemas.openxmlformats.org/officeDocument/2006/relationships/slideLayout" Target="../slideLayouts/slideLayout2.xml"/><Relationship Id="rId5" Type="http://schemas.openxmlformats.org/officeDocument/2006/relationships/hyperlink" Target="https://ieeexplore.ieee.org/document/8703316" TargetMode="External"/><Relationship Id="rId4" Type="http://schemas.openxmlformats.org/officeDocument/2006/relationships/hyperlink" Target="https://www.researchgate.net/publication/319360301_Web_Based_E-learning_System_for_Pre-school_Kid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4CD6-3ED4-4449-A818-60643EF4427A}"/>
              </a:ext>
            </a:extLst>
          </p:cNvPr>
          <p:cNvSpPr>
            <a:spLocks noGrp="1"/>
          </p:cNvSpPr>
          <p:nvPr>
            <p:ph type="title"/>
          </p:nvPr>
        </p:nvSpPr>
        <p:spPr>
          <a:xfrm>
            <a:off x="1366105" y="306333"/>
            <a:ext cx="8911687" cy="1280890"/>
          </a:xfrm>
        </p:spPr>
        <p:txBody>
          <a:bodyPr>
            <a:normAutofit fontScale="90000"/>
          </a:bodyPr>
          <a:lstStyle/>
          <a:p>
            <a:br>
              <a:rPr lang="en-US" sz="3600" dirty="0"/>
            </a:br>
            <a:br>
              <a:rPr lang="en-US" sz="3600" dirty="0"/>
            </a:br>
            <a:r>
              <a:rPr lang="en-US" sz="3600" dirty="0"/>
              <a:t>MID TERM EVALUATION OF PROJECT WORK</a:t>
            </a:r>
            <a:br>
              <a:rPr lang="en-US" sz="3600" dirty="0"/>
            </a:br>
            <a:r>
              <a:rPr lang="en-US" sz="3600" dirty="0"/>
              <a:t>                </a:t>
            </a:r>
            <a:r>
              <a:rPr lang="en-IN" dirty="0"/>
              <a:t>“ Learning Can be Fun”</a:t>
            </a:r>
          </a:p>
        </p:txBody>
      </p:sp>
      <p:sp>
        <p:nvSpPr>
          <p:cNvPr id="3" name="Content Placeholder 2">
            <a:extLst>
              <a:ext uri="{FF2B5EF4-FFF2-40B4-BE49-F238E27FC236}">
                <a16:creationId xmlns:a16="http://schemas.microsoft.com/office/drawing/2014/main" id="{EEF0113B-026D-4DD3-A12D-63A6DAA7DBAA}"/>
              </a:ext>
            </a:extLst>
          </p:cNvPr>
          <p:cNvSpPr>
            <a:spLocks noGrp="1"/>
          </p:cNvSpPr>
          <p:nvPr>
            <p:ph idx="1"/>
          </p:nvPr>
        </p:nvSpPr>
        <p:spPr/>
        <p:txBody>
          <a:bodyPr>
            <a:normAutofit fontScale="62500" lnSpcReduction="20000"/>
          </a:bodyPr>
          <a:lstStyle/>
          <a:p>
            <a:pPr marL="0" indent="0">
              <a:buNone/>
            </a:pPr>
            <a:endParaRPr lang="en-US" b="1" dirty="0"/>
          </a:p>
          <a:p>
            <a:pPr marL="0" indent="0">
              <a:buNone/>
            </a:pPr>
            <a:endParaRPr lang="en-US" b="1" dirty="0"/>
          </a:p>
          <a:p>
            <a:pPr marL="0" indent="0">
              <a:buNone/>
            </a:pPr>
            <a:endParaRPr lang="en-US"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Under Guidance of:                                                                                                           Presented by Team:36</a:t>
            </a:r>
          </a:p>
          <a:p>
            <a:r>
              <a:rPr lang="en-US" b="1" dirty="0">
                <a:latin typeface="Times New Roman" panose="02020603050405020304" pitchFamily="18" charset="0"/>
                <a:cs typeface="Times New Roman" panose="02020603050405020304" pitchFamily="18" charset="0"/>
              </a:rPr>
              <a:t>Swetha P M </a:t>
            </a:r>
            <a:r>
              <a:rPr lang="en-US" sz="1800" b="1" dirty="0">
                <a:latin typeface="Times New Roman" panose="02020603050405020304" pitchFamily="18" charset="0"/>
                <a:cs typeface="Times New Roman" panose="02020603050405020304" pitchFamily="18" charset="0"/>
              </a:rPr>
              <a:t>                                  </a:t>
            </a:r>
          </a:p>
          <a:p>
            <a:r>
              <a:rPr lang="en-US" sz="1800" b="1" dirty="0">
                <a:latin typeface="Times New Roman" panose="02020603050405020304" pitchFamily="18" charset="0"/>
                <a:cs typeface="Times New Roman" panose="02020603050405020304" pitchFamily="18" charset="0"/>
              </a:rPr>
              <a:t>Asst Professor                                              </a:t>
            </a:r>
          </a:p>
          <a:p>
            <a:r>
              <a:rPr lang="en-US" sz="1800" b="1" dirty="0">
                <a:latin typeface="Times New Roman" panose="02020603050405020304" pitchFamily="18" charset="0"/>
                <a:cs typeface="Times New Roman" panose="02020603050405020304" pitchFamily="18" charset="0"/>
              </a:rPr>
              <a:t>Dept CSE                                                      </a:t>
            </a:r>
          </a:p>
          <a:p>
            <a:r>
              <a:rPr lang="en-US" sz="1800" b="1" dirty="0">
                <a:latin typeface="Times New Roman" panose="02020603050405020304" pitchFamily="18" charset="0"/>
                <a:cs typeface="Times New Roman" panose="02020603050405020304" pitchFamily="18" charset="0"/>
              </a:rPr>
              <a:t>JSSSTU Mysuru </a:t>
            </a:r>
            <a:endParaRPr lang="en-US" b="1" dirty="0">
              <a:latin typeface="Times New Roman" panose="02020603050405020304" pitchFamily="18" charset="0"/>
              <a:cs typeface="Times New Roman" panose="02020603050405020304" pitchFamily="18" charset="0"/>
            </a:endParaRPr>
          </a:p>
          <a:p>
            <a:pPr marL="0" indent="0" algn="r">
              <a:buNone/>
            </a:pPr>
            <a:r>
              <a:rPr lang="en-US" b="1" dirty="0"/>
              <a:t>  Submitted by:</a:t>
            </a:r>
          </a:p>
          <a:p>
            <a:pPr algn="r">
              <a:buFont typeface="Arial" panose="020B0604020202020204" pitchFamily="34" charset="0"/>
              <a:buChar char="•"/>
            </a:pPr>
            <a:r>
              <a:rPr lang="en-US" dirty="0" err="1"/>
              <a:t>Paavana</a:t>
            </a:r>
            <a:r>
              <a:rPr lang="en-US" dirty="0"/>
              <a:t> : 01JST17CS103</a:t>
            </a:r>
          </a:p>
          <a:p>
            <a:pPr algn="r">
              <a:buFont typeface="Arial" panose="020B0604020202020204" pitchFamily="34" charset="0"/>
              <a:buChar char="•"/>
            </a:pPr>
            <a:r>
              <a:rPr lang="en-US" dirty="0"/>
              <a:t>Sona Agrawal : 01JST17CS153</a:t>
            </a:r>
          </a:p>
          <a:p>
            <a:pPr algn="r">
              <a:buFont typeface="Arial" panose="020B0604020202020204" pitchFamily="34" charset="0"/>
              <a:buChar char="•"/>
            </a:pPr>
            <a:r>
              <a:rPr lang="en-US" dirty="0" err="1"/>
              <a:t>Vishak</a:t>
            </a:r>
            <a:r>
              <a:rPr lang="en-US" dirty="0"/>
              <a:t> S: 01JST17CS177</a:t>
            </a:r>
          </a:p>
          <a:p>
            <a:pPr algn="r">
              <a:buFont typeface="Arial" panose="020B0604020202020204" pitchFamily="34" charset="0"/>
              <a:buChar char="•"/>
            </a:pPr>
            <a:r>
              <a:rPr lang="en-US" dirty="0" err="1"/>
              <a:t>Yashwanth</a:t>
            </a:r>
            <a:r>
              <a:rPr lang="en-US" dirty="0"/>
              <a:t> H L: 01JST17CS180</a:t>
            </a:r>
          </a:p>
          <a:p>
            <a:endParaRPr lang="en-IN" dirty="0"/>
          </a:p>
        </p:txBody>
      </p:sp>
    </p:spTree>
    <p:extLst>
      <p:ext uri="{BB962C8B-B14F-4D97-AF65-F5344CB8AC3E}">
        <p14:creationId xmlns:p14="http://schemas.microsoft.com/office/powerpoint/2010/main" val="33209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3F34-8B10-4A00-9B5D-42C0BB8DC995}"/>
              </a:ext>
            </a:extLst>
          </p:cNvPr>
          <p:cNvSpPr>
            <a:spLocks noGrp="1"/>
          </p:cNvSpPr>
          <p:nvPr>
            <p:ph type="title"/>
          </p:nvPr>
        </p:nvSpPr>
        <p:spPr>
          <a:xfrm>
            <a:off x="1154954" y="716215"/>
            <a:ext cx="8825659" cy="1077074"/>
          </a:xfrm>
        </p:spPr>
        <p:txBody>
          <a:bodyPr>
            <a:normAutofit fontScale="90000"/>
          </a:bodyPr>
          <a:lstStyle/>
          <a:p>
            <a:r>
              <a:rPr lang="en-IN" dirty="0">
                <a:latin typeface="Times New Roman" panose="02020603050405020304" pitchFamily="18" charset="0"/>
                <a:cs typeface="Times New Roman" panose="02020603050405020304" pitchFamily="18" charset="0"/>
              </a:rPr>
              <a:t>Tool and Technology and Framework used </a:t>
            </a:r>
          </a:p>
        </p:txBody>
      </p:sp>
      <p:sp>
        <p:nvSpPr>
          <p:cNvPr id="3" name="Content Placeholder 2">
            <a:extLst>
              <a:ext uri="{FF2B5EF4-FFF2-40B4-BE49-F238E27FC236}">
                <a16:creationId xmlns:a16="http://schemas.microsoft.com/office/drawing/2014/main" id="{BD4A09AF-4783-485F-B12D-29034A50BDA7}"/>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Language used: JavaScript, Html, CSS, Python</a:t>
            </a:r>
          </a:p>
          <a:p>
            <a:r>
              <a:rPr lang="en-US" sz="1800" dirty="0">
                <a:latin typeface="Times New Roman" panose="02020603050405020304" pitchFamily="18" charset="0"/>
                <a:cs typeface="Times New Roman" panose="02020603050405020304" pitchFamily="18" charset="0"/>
              </a:rPr>
              <a:t>IDE used: Visual Studio Code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p>
          <a:p>
            <a:r>
              <a:rPr lang="en-US" sz="1800" dirty="0">
                <a:latin typeface="Times New Roman" panose="02020603050405020304" pitchFamily="18" charset="0"/>
                <a:cs typeface="Times New Roman" panose="02020603050405020304" pitchFamily="18" charset="0"/>
              </a:rPr>
              <a:t>Framework used: Python Flask, OpenCV, </a:t>
            </a:r>
            <a:r>
              <a:rPr lang="en-US" sz="1800" dirty="0" err="1">
                <a:latin typeface="Times New Roman" panose="02020603050405020304" pitchFamily="18" charset="0"/>
                <a:cs typeface="Times New Roman" panose="02020603050405020304" pitchFamily="18" charset="0"/>
              </a:rPr>
              <a:t>Tensorflow,React</a:t>
            </a:r>
            <a:r>
              <a:rPr lang="en-US" sz="1800" dirty="0">
                <a:latin typeface="Times New Roman" panose="02020603050405020304" pitchFamily="18" charset="0"/>
                <a:cs typeface="Times New Roman" panose="02020603050405020304" pitchFamily="18" charset="0"/>
              </a:rPr>
              <a:t> Js</a:t>
            </a:r>
          </a:p>
          <a:p>
            <a:pPr marL="0" indent="0">
              <a:buNone/>
            </a:pPr>
            <a:endParaRPr lang="en-US" sz="1800" dirty="0"/>
          </a:p>
          <a:p>
            <a:endParaRPr lang="en-IN" dirty="0"/>
          </a:p>
        </p:txBody>
      </p:sp>
    </p:spTree>
    <p:extLst>
      <p:ext uri="{BB962C8B-B14F-4D97-AF65-F5344CB8AC3E}">
        <p14:creationId xmlns:p14="http://schemas.microsoft.com/office/powerpoint/2010/main" val="370331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7E60-7472-469E-A891-1A6FEC8C4469}"/>
              </a:ext>
            </a:extLst>
          </p:cNvPr>
          <p:cNvSpPr>
            <a:spLocks noGrp="1"/>
          </p:cNvSpPr>
          <p:nvPr>
            <p:ph type="title"/>
          </p:nvPr>
        </p:nvSpPr>
        <p:spPr/>
        <p:txBody>
          <a:bodyPr/>
          <a:lstStyle/>
          <a:p>
            <a:r>
              <a:rPr lang="en-IN" dirty="0"/>
              <a:t>Relationship  Schema </a:t>
            </a:r>
          </a:p>
        </p:txBody>
      </p:sp>
      <p:pic>
        <p:nvPicPr>
          <p:cNvPr id="5" name="Content Placeholder 4">
            <a:extLst>
              <a:ext uri="{FF2B5EF4-FFF2-40B4-BE49-F238E27FC236}">
                <a16:creationId xmlns:a16="http://schemas.microsoft.com/office/drawing/2014/main" id="{43FA71D4-8F03-4836-97D6-E6D35A8FFD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391759"/>
            <a:ext cx="10058400" cy="2978229"/>
          </a:xfrm>
        </p:spPr>
      </p:pic>
    </p:spTree>
    <p:extLst>
      <p:ext uri="{BB962C8B-B14F-4D97-AF65-F5344CB8AC3E}">
        <p14:creationId xmlns:p14="http://schemas.microsoft.com/office/powerpoint/2010/main" val="2597639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BFF5-3CD3-415E-B904-C802E489F526}"/>
              </a:ext>
            </a:extLst>
          </p:cNvPr>
          <p:cNvSpPr>
            <a:spLocks noGrp="1"/>
          </p:cNvSpPr>
          <p:nvPr>
            <p:ph type="ctrTitle"/>
          </p:nvPr>
        </p:nvSpPr>
        <p:spPr/>
        <p:txBody>
          <a:bodyPr/>
          <a:lstStyle/>
          <a:p>
            <a:r>
              <a:rPr lang="en-IN" dirty="0"/>
              <a:t>IMPLEMENTATION</a:t>
            </a:r>
          </a:p>
        </p:txBody>
      </p:sp>
    </p:spTree>
    <p:extLst>
      <p:ext uri="{BB962C8B-B14F-4D97-AF65-F5344CB8AC3E}">
        <p14:creationId xmlns:p14="http://schemas.microsoft.com/office/powerpoint/2010/main" val="301355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9314-BA26-4C50-A2CC-562160B30D5E}"/>
              </a:ext>
            </a:extLst>
          </p:cNvPr>
          <p:cNvSpPr>
            <a:spLocks noGrp="1"/>
          </p:cNvSpPr>
          <p:nvPr>
            <p:ph type="title"/>
          </p:nvPr>
        </p:nvSpPr>
        <p:spPr/>
        <p:txBody>
          <a:bodyPr/>
          <a:lstStyle/>
          <a:p>
            <a:r>
              <a:rPr kumimoji="0" lang="en-US" altLang="en-US" sz="3600" b="1" i="0" u="none" strike="noStrike" cap="none" normalizeH="0" baseline="0" dirty="0" bmk="_Toc6887757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AND VALIDATION</a:t>
            </a:r>
            <a:br>
              <a:rPr kumimoji="0" lang="en-US" altLang="en-US" sz="3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9016E13-8428-4273-8C92-316E9A652992}"/>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4DEB531-D37E-40B3-B403-CB84B97B9BD4}"/>
              </a:ext>
            </a:extLst>
          </p:cNvPr>
          <p:cNvSpPr>
            <a:spLocks noChangeArrowheads="1"/>
          </p:cNvSpPr>
          <p:nvPr/>
        </p:nvSpPr>
        <p:spPr bwMode="auto">
          <a:xfrm>
            <a:off x="5772834" y="134035"/>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80F1777F-79FC-42FB-A2A7-CEAE6F045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296" y="2294410"/>
            <a:ext cx="5465234" cy="312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40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529D-AC23-4006-B1E4-6B4020B24595}"/>
              </a:ext>
            </a:extLst>
          </p:cNvPr>
          <p:cNvSpPr>
            <a:spLocks noGrp="1"/>
          </p:cNvSpPr>
          <p:nvPr>
            <p:ph type="title"/>
          </p:nvPr>
        </p:nvSpPr>
        <p:spPr>
          <a:xfrm>
            <a:off x="1209902" y="469469"/>
            <a:ext cx="8915399" cy="1468800"/>
          </a:xfrm>
        </p:spPr>
        <p:txBody>
          <a:bodyPr/>
          <a:lstStyle/>
          <a:p>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Login page</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C87FA91A-C588-4CF8-A180-1E2EA7B325F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16" y="2281002"/>
            <a:ext cx="5971626" cy="3561526"/>
          </a:xfrm>
          <a:prstGeom prst="rect">
            <a:avLst/>
          </a:prstGeom>
          <a:noFill/>
          <a:ln>
            <a:noFill/>
          </a:ln>
        </p:spPr>
      </p:pic>
    </p:spTree>
    <p:extLst>
      <p:ext uri="{BB962C8B-B14F-4D97-AF65-F5344CB8AC3E}">
        <p14:creationId xmlns:p14="http://schemas.microsoft.com/office/powerpoint/2010/main" val="185502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B823-359D-4BE2-B107-9C839BA1069E}"/>
              </a:ext>
            </a:extLst>
          </p:cNvPr>
          <p:cNvSpPr>
            <a:spLocks noGrp="1"/>
          </p:cNvSpPr>
          <p:nvPr>
            <p:ph type="title"/>
          </p:nvPr>
        </p:nvSpPr>
        <p:spPr/>
        <p:txBody>
          <a:bodyPr/>
          <a:lstStyle/>
          <a:p>
            <a:r>
              <a:rPr lang="en-IN" dirty="0"/>
              <a:t>Navigation page </a:t>
            </a:r>
          </a:p>
        </p:txBody>
      </p:sp>
      <p:sp>
        <p:nvSpPr>
          <p:cNvPr id="3" name="Content Placeholder 2">
            <a:extLst>
              <a:ext uri="{FF2B5EF4-FFF2-40B4-BE49-F238E27FC236}">
                <a16:creationId xmlns:a16="http://schemas.microsoft.com/office/drawing/2014/main" id="{0CAD8B8A-9B2F-492D-B2FF-6D7C18BCB795}"/>
              </a:ext>
            </a:extLst>
          </p:cNvPr>
          <p:cNvSpPr>
            <a:spLocks noGrp="1"/>
          </p:cNvSpPr>
          <p:nvPr>
            <p:ph idx="1"/>
          </p:nvPr>
        </p:nvSpPr>
        <p:spPr/>
        <p:txBody>
          <a:bodyPr/>
          <a:lstStyle/>
          <a:p>
            <a:r>
              <a:rPr lang="en-IN" dirty="0"/>
              <a:t>Home page for navigating between the pages. </a:t>
            </a:r>
          </a:p>
        </p:txBody>
      </p:sp>
      <p:pic>
        <p:nvPicPr>
          <p:cNvPr id="5" name="Picture 4">
            <a:extLst>
              <a:ext uri="{FF2B5EF4-FFF2-40B4-BE49-F238E27FC236}">
                <a16:creationId xmlns:a16="http://schemas.microsoft.com/office/drawing/2014/main" id="{3EFADF6E-55F2-430E-BF67-DC1694680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766" y="2262752"/>
            <a:ext cx="7152640" cy="4023360"/>
          </a:xfrm>
          <a:prstGeom prst="rect">
            <a:avLst/>
          </a:prstGeom>
        </p:spPr>
      </p:pic>
    </p:spTree>
    <p:extLst>
      <p:ext uri="{BB962C8B-B14F-4D97-AF65-F5344CB8AC3E}">
        <p14:creationId xmlns:p14="http://schemas.microsoft.com/office/powerpoint/2010/main" val="216005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10B6-E503-4BBD-88FB-48E4F68CBD4A}"/>
              </a:ext>
            </a:extLst>
          </p:cNvPr>
          <p:cNvSpPr>
            <a:spLocks noGrp="1"/>
          </p:cNvSpPr>
          <p:nvPr>
            <p:ph type="title"/>
          </p:nvPr>
        </p:nvSpPr>
        <p:spPr/>
        <p:txBody>
          <a:bodyPr/>
          <a:lstStyle/>
          <a:p>
            <a:r>
              <a:rPr lang="en-IN" dirty="0"/>
              <a:t>Learning section </a:t>
            </a:r>
          </a:p>
        </p:txBody>
      </p:sp>
      <p:pic>
        <p:nvPicPr>
          <p:cNvPr id="8" name="Content Placeholder 4">
            <a:extLst>
              <a:ext uri="{FF2B5EF4-FFF2-40B4-BE49-F238E27FC236}">
                <a16:creationId xmlns:a16="http://schemas.microsoft.com/office/drawing/2014/main" id="{0CBB4E78-6B2F-4400-A776-73FDF46C4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3444" y="2535411"/>
            <a:ext cx="5700820" cy="3206712"/>
          </a:xfrm>
          <a:prstGeom prst="rect">
            <a:avLst/>
          </a:prstGeom>
        </p:spPr>
      </p:pic>
    </p:spTree>
    <p:extLst>
      <p:ext uri="{BB962C8B-B14F-4D97-AF65-F5344CB8AC3E}">
        <p14:creationId xmlns:p14="http://schemas.microsoft.com/office/powerpoint/2010/main" val="382214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A9BE-27CB-4B4C-8C2C-7784C38CE07E}"/>
              </a:ext>
            </a:extLst>
          </p:cNvPr>
          <p:cNvSpPr>
            <a:spLocks noGrp="1"/>
          </p:cNvSpPr>
          <p:nvPr>
            <p:ph type="title"/>
          </p:nvPr>
        </p:nvSpPr>
        <p:spPr/>
        <p:txBody>
          <a:bodyPr/>
          <a:lstStyle/>
          <a:p>
            <a:endParaRPr lang="en-IN" dirty="0"/>
          </a:p>
        </p:txBody>
      </p:sp>
      <p:pic>
        <p:nvPicPr>
          <p:cNvPr id="7" name="Content Placeholder 3">
            <a:extLst>
              <a:ext uri="{FF2B5EF4-FFF2-40B4-BE49-F238E27FC236}">
                <a16:creationId xmlns:a16="http://schemas.microsoft.com/office/drawing/2014/main" id="{7560937E-AAB5-4922-A43D-6A1F160F2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100" y="1945036"/>
            <a:ext cx="6116663" cy="3440623"/>
          </a:xfrm>
          <a:prstGeom prst="rect">
            <a:avLst/>
          </a:prstGeom>
        </p:spPr>
      </p:pic>
    </p:spTree>
    <p:extLst>
      <p:ext uri="{BB962C8B-B14F-4D97-AF65-F5344CB8AC3E}">
        <p14:creationId xmlns:p14="http://schemas.microsoft.com/office/powerpoint/2010/main" val="240556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E954-6287-4E04-AC62-B937C177E4F4}"/>
              </a:ext>
            </a:extLst>
          </p:cNvPr>
          <p:cNvSpPr>
            <a:spLocks noGrp="1"/>
          </p:cNvSpPr>
          <p:nvPr>
            <p:ph type="title"/>
          </p:nvPr>
        </p:nvSpPr>
        <p:spPr/>
        <p:txBody>
          <a:bodyPr/>
          <a:lstStyle/>
          <a:p>
            <a:r>
              <a:rPr lang="en-IN" dirty="0"/>
              <a:t>Drawing Section </a:t>
            </a:r>
          </a:p>
        </p:txBody>
      </p:sp>
      <p:pic>
        <p:nvPicPr>
          <p:cNvPr id="5" name="Content Placeholder 4">
            <a:extLst>
              <a:ext uri="{FF2B5EF4-FFF2-40B4-BE49-F238E27FC236}">
                <a16:creationId xmlns:a16="http://schemas.microsoft.com/office/drawing/2014/main" id="{4C5D43A6-7976-49AA-AF97-830D4721C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407" y="1846263"/>
            <a:ext cx="7063735" cy="3973351"/>
          </a:xfrm>
        </p:spPr>
      </p:pic>
    </p:spTree>
    <p:extLst>
      <p:ext uri="{BB962C8B-B14F-4D97-AF65-F5344CB8AC3E}">
        <p14:creationId xmlns:p14="http://schemas.microsoft.com/office/powerpoint/2010/main" val="1387560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8AEB-2516-466E-A1E0-78F53CC4A683}"/>
              </a:ext>
            </a:extLst>
          </p:cNvPr>
          <p:cNvSpPr>
            <a:spLocks noGrp="1"/>
          </p:cNvSpPr>
          <p:nvPr>
            <p:ph type="title"/>
          </p:nvPr>
        </p:nvSpPr>
        <p:spPr/>
        <p:txBody>
          <a:bodyPr>
            <a:normAutofit/>
          </a:bodyPr>
          <a:lstStyle/>
          <a:p>
            <a:pPr marL="742950" lvl="1" indent="-285750">
              <a:lnSpc>
                <a:spcPct val="107000"/>
              </a:lnSpc>
              <a:spcBef>
                <a:spcPts val="200"/>
              </a:spcBef>
            </a:pPr>
            <a:r>
              <a:rPr lang="en-IN" sz="2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br>
              <a:rPr lang="en-IN" sz="12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D5FC7BD-A3D4-418C-894B-AE819B4C191B}"/>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sets are taken from Google quickdraw for doodle recognition, Kaggle datasets for digit and alphabet recognition. </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They are manually divided into three categories as easy, medium, and hard With 30 categories each. </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randomly shuffle the data and take 70% for training and the rest for testing. </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images are pre processed into 28 x 28 pixel matrices and converted into Gray scale images.as we don’t need colour for feature extraction in our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9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1E50-295A-4D6B-8D31-C0189128865E}"/>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4BBF62EB-337F-4A05-A2B1-8415366AA02A}"/>
              </a:ext>
            </a:extLst>
          </p:cNvPr>
          <p:cNvSpPr>
            <a:spLocks noGrp="1"/>
          </p:cNvSpPr>
          <p:nvPr>
            <p:ph idx="1"/>
          </p:nvPr>
        </p:nvSpPr>
        <p:spPr/>
        <p:txBody>
          <a:bodyPr>
            <a:normAutofit/>
          </a:bodyPr>
          <a:lstStyle/>
          <a:p>
            <a:r>
              <a:rPr lang="en-US" dirty="0"/>
              <a:t>1.</a:t>
            </a:r>
            <a:r>
              <a:rPr lang="en-US" dirty="0">
                <a:latin typeface="Times New Roman" panose="02020603050405020304" pitchFamily="18" charset="0"/>
                <a:cs typeface="Times New Roman" panose="02020603050405020304" pitchFamily="18" charset="0"/>
              </a:rPr>
              <a:t>Statement of Problem</a:t>
            </a:r>
          </a:p>
          <a:p>
            <a:r>
              <a:rPr lang="en-US" dirty="0">
                <a:latin typeface="Times New Roman" panose="02020603050405020304" pitchFamily="18" charset="0"/>
                <a:cs typeface="Times New Roman" panose="02020603050405020304" pitchFamily="18" charset="0"/>
              </a:rPr>
              <a:t>2.Aim &amp;Objective</a:t>
            </a:r>
          </a:p>
          <a:p>
            <a:r>
              <a:rPr lang="en-US" dirty="0">
                <a:latin typeface="Times New Roman" panose="02020603050405020304" pitchFamily="18" charset="0"/>
                <a:cs typeface="Times New Roman" panose="02020603050405020304" pitchFamily="18" charset="0"/>
              </a:rPr>
              <a:t>3.Applications</a:t>
            </a:r>
          </a:p>
          <a:p>
            <a:r>
              <a:rPr lang="en-US" dirty="0">
                <a:latin typeface="Times New Roman" panose="02020603050405020304" pitchFamily="18" charset="0"/>
                <a:cs typeface="Times New Roman" panose="02020603050405020304" pitchFamily="18" charset="0"/>
              </a:rPr>
              <a:t>4.Solution Methods</a:t>
            </a:r>
          </a:p>
          <a:p>
            <a:r>
              <a:rPr lang="en-US" dirty="0">
                <a:latin typeface="Times New Roman" panose="02020603050405020304" pitchFamily="18" charset="0"/>
                <a:cs typeface="Times New Roman" panose="02020603050405020304" pitchFamily="18" charset="0"/>
              </a:rPr>
              <a:t>5.Literature Survey</a:t>
            </a:r>
          </a:p>
          <a:p>
            <a:r>
              <a:rPr lang="en-US" dirty="0">
                <a:latin typeface="Times New Roman" panose="02020603050405020304" pitchFamily="18" charset="0"/>
                <a:cs typeface="Times New Roman" panose="02020603050405020304" pitchFamily="18" charset="0"/>
              </a:rPr>
              <a:t>6.System Requirements &amp; Analysis</a:t>
            </a:r>
          </a:p>
          <a:p>
            <a:r>
              <a:rPr lang="en-US" dirty="0">
                <a:latin typeface="Times New Roman" panose="02020603050405020304" pitchFamily="18" charset="0"/>
                <a:cs typeface="Times New Roman" panose="02020603050405020304" pitchFamily="18" charset="0"/>
              </a:rPr>
              <a:t>7.Tools &amp; Technology used</a:t>
            </a:r>
          </a:p>
          <a:p>
            <a:r>
              <a:rPr lang="en-US" dirty="0">
                <a:latin typeface="Times New Roman" panose="02020603050405020304" pitchFamily="18" charset="0"/>
                <a:cs typeface="Times New Roman" panose="02020603050405020304" pitchFamily="18" charset="0"/>
              </a:rPr>
              <a:t>8.System design &amp; system implementation</a:t>
            </a:r>
          </a:p>
          <a:p>
            <a:r>
              <a:rPr lang="en-US" dirty="0">
                <a:latin typeface="Times New Roman" panose="02020603050405020304" pitchFamily="18" charset="0"/>
                <a:cs typeface="Times New Roman" panose="02020603050405020304" pitchFamily="18" charset="0"/>
              </a:rPr>
              <a:t>9.Details of modules/objectives completed</a:t>
            </a:r>
          </a:p>
          <a:p>
            <a:endParaRPr lang="en-IN" dirty="0"/>
          </a:p>
        </p:txBody>
      </p:sp>
    </p:spTree>
    <p:extLst>
      <p:ext uri="{BB962C8B-B14F-4D97-AF65-F5344CB8AC3E}">
        <p14:creationId xmlns:p14="http://schemas.microsoft.com/office/powerpoint/2010/main" val="4090609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5">
            <a:extLst>
              <a:ext uri="{FF2B5EF4-FFF2-40B4-BE49-F238E27FC236}">
                <a16:creationId xmlns:a16="http://schemas.microsoft.com/office/drawing/2014/main" id="{C849063E-1CC9-42E1-9A31-DAAE998BC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93" y="3237024"/>
            <a:ext cx="2600325" cy="1760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8">
            <a:extLst>
              <a:ext uri="{FF2B5EF4-FFF2-40B4-BE49-F238E27FC236}">
                <a16:creationId xmlns:a16="http://schemas.microsoft.com/office/drawing/2014/main" id="{54F98C12-5374-4278-A099-C15440E78977}"/>
              </a:ext>
            </a:extLst>
          </p:cNvPr>
          <p:cNvSpPr txBox="1">
            <a:spLocks noChangeArrowheads="1"/>
          </p:cNvSpPr>
          <p:nvPr/>
        </p:nvSpPr>
        <p:spPr bwMode="auto">
          <a:xfrm>
            <a:off x="1146487" y="5567645"/>
            <a:ext cx="2699385" cy="184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 for Alphabets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6">
            <a:extLst>
              <a:ext uri="{FF2B5EF4-FFF2-40B4-BE49-F238E27FC236}">
                <a16:creationId xmlns:a16="http://schemas.microsoft.com/office/drawing/2014/main" id="{5E16C15C-A597-440C-873F-37B4595F4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045" y="835128"/>
            <a:ext cx="2601913" cy="163036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7">
            <a:extLst>
              <a:ext uri="{FF2B5EF4-FFF2-40B4-BE49-F238E27FC236}">
                <a16:creationId xmlns:a16="http://schemas.microsoft.com/office/drawing/2014/main" id="{9F269955-4D7B-4895-9E81-859186FD2C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849" y="3177454"/>
            <a:ext cx="2368550" cy="1660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9">
            <a:extLst>
              <a:ext uri="{FF2B5EF4-FFF2-40B4-BE49-F238E27FC236}">
                <a16:creationId xmlns:a16="http://schemas.microsoft.com/office/drawing/2014/main" id="{8F275677-ABCB-442E-8CAE-D13D5D8493A4}"/>
              </a:ext>
            </a:extLst>
          </p:cNvPr>
          <p:cNvSpPr txBox="1"/>
          <p:nvPr/>
        </p:nvSpPr>
        <p:spPr>
          <a:xfrm>
            <a:off x="495300" y="8171180"/>
            <a:ext cx="3028950" cy="18097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4" name="Rectangle 7">
            <a:extLst>
              <a:ext uri="{FF2B5EF4-FFF2-40B4-BE49-F238E27FC236}">
                <a16:creationId xmlns:a16="http://schemas.microsoft.com/office/drawing/2014/main" id="{EA64A52D-D865-453D-80EF-05F21049A75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1">
            <a:extLst>
              <a:ext uri="{FF2B5EF4-FFF2-40B4-BE49-F238E27FC236}">
                <a16:creationId xmlns:a16="http://schemas.microsoft.com/office/drawing/2014/main" id="{BED918DB-B4BC-4F6D-9E40-B358678F049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22F87F-401E-4B27-B5A9-6C646DFC1158}"/>
              </a:ext>
            </a:extLst>
          </p:cNvPr>
          <p:cNvSpPr txBox="1"/>
          <p:nvPr/>
        </p:nvSpPr>
        <p:spPr>
          <a:xfrm>
            <a:off x="4651751" y="2535285"/>
            <a:ext cx="2888497" cy="369332"/>
          </a:xfrm>
          <a:prstGeom prst="rect">
            <a:avLst/>
          </a:prstGeom>
          <a:noFill/>
        </p:spPr>
        <p:txBody>
          <a:bodyPr wrap="square">
            <a:spAutoFit/>
          </a:bodyPr>
          <a:lstStyle/>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for Digits</a:t>
            </a:r>
          </a:p>
        </p:txBody>
      </p:sp>
      <p:sp>
        <p:nvSpPr>
          <p:cNvPr id="12" name="TextBox 11">
            <a:extLst>
              <a:ext uri="{FF2B5EF4-FFF2-40B4-BE49-F238E27FC236}">
                <a16:creationId xmlns:a16="http://schemas.microsoft.com/office/drawing/2014/main" id="{F3C97CAC-117B-4848-ABCD-E7217518D744}"/>
              </a:ext>
            </a:extLst>
          </p:cNvPr>
          <p:cNvSpPr txBox="1"/>
          <p:nvPr/>
        </p:nvSpPr>
        <p:spPr>
          <a:xfrm>
            <a:off x="7684577" y="4926150"/>
            <a:ext cx="2198822" cy="369332"/>
          </a:xfrm>
          <a:prstGeom prst="rect">
            <a:avLst/>
          </a:prstGeom>
          <a:noFill/>
        </p:spPr>
        <p:txBody>
          <a:bodyPr wrap="square">
            <a:spAutoFit/>
          </a:bodyPr>
          <a:lstStyle/>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for doodle</a:t>
            </a:r>
          </a:p>
        </p:txBody>
      </p:sp>
    </p:spTree>
    <p:extLst>
      <p:ext uri="{BB962C8B-B14F-4D97-AF65-F5344CB8AC3E}">
        <p14:creationId xmlns:p14="http://schemas.microsoft.com/office/powerpoint/2010/main" val="3672731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F940-2158-43FB-A336-A87EFFE08AF2}"/>
              </a:ext>
            </a:extLst>
          </p:cNvPr>
          <p:cNvSpPr>
            <a:spLocks noGrp="1"/>
          </p:cNvSpPr>
          <p:nvPr>
            <p:ph type="title"/>
          </p:nvPr>
        </p:nvSpPr>
        <p:spPr/>
        <p:txBody>
          <a:bodyPr/>
          <a:lstStyle/>
          <a:p>
            <a:r>
              <a:rPr lang="en-IN" dirty="0"/>
              <a:t>Images for data prediction </a:t>
            </a:r>
          </a:p>
        </p:txBody>
      </p:sp>
      <p:pic>
        <p:nvPicPr>
          <p:cNvPr id="4" name="Content Placeholder 4">
            <a:extLst>
              <a:ext uri="{FF2B5EF4-FFF2-40B4-BE49-F238E27FC236}">
                <a16:creationId xmlns:a16="http://schemas.microsoft.com/office/drawing/2014/main" id="{E26B0BCD-351C-4295-BE8B-32E8DBEF2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771" y="1737360"/>
            <a:ext cx="5246003" cy="2950877"/>
          </a:xfrm>
        </p:spPr>
      </p:pic>
      <p:pic>
        <p:nvPicPr>
          <p:cNvPr id="5" name="Picture 4">
            <a:extLst>
              <a:ext uri="{FF2B5EF4-FFF2-40B4-BE49-F238E27FC236}">
                <a16:creationId xmlns:a16="http://schemas.microsoft.com/office/drawing/2014/main" id="{A2006F19-E9BD-4128-BCDD-154E583FE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615" y="2867186"/>
            <a:ext cx="5565614" cy="3130658"/>
          </a:xfrm>
          <a:prstGeom prst="rect">
            <a:avLst/>
          </a:prstGeom>
        </p:spPr>
      </p:pic>
    </p:spTree>
    <p:extLst>
      <p:ext uri="{BB962C8B-B14F-4D97-AF65-F5344CB8AC3E}">
        <p14:creationId xmlns:p14="http://schemas.microsoft.com/office/powerpoint/2010/main" val="4015695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6FDB3-685F-4F20-A721-90EF94453CAC}"/>
              </a:ext>
            </a:extLst>
          </p:cNvPr>
          <p:cNvSpPr>
            <a:spLocks noGrp="1"/>
          </p:cNvSpPr>
          <p:nvPr>
            <p:ph type="title"/>
          </p:nvPr>
        </p:nvSpPr>
        <p:spPr/>
        <p:txBody>
          <a:bodyPr/>
          <a:lstStyle/>
          <a:p>
            <a:r>
              <a:rPr lang="en-IN" dirty="0"/>
              <a:t>OUTPUT </a:t>
            </a:r>
          </a:p>
        </p:txBody>
      </p:sp>
      <p:sp>
        <p:nvSpPr>
          <p:cNvPr id="10" name="Content Placeholder 9">
            <a:extLst>
              <a:ext uri="{FF2B5EF4-FFF2-40B4-BE49-F238E27FC236}">
                <a16:creationId xmlns:a16="http://schemas.microsoft.com/office/drawing/2014/main" id="{3AB7A43F-2FFB-4EB4-AD07-5271412DCD86}"/>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we have designed a CNN algorithm for image classification  and also it's </a:t>
            </a:r>
            <a:r>
              <a:rPr lang="en-US" sz="2000" dirty="0" err="1">
                <a:latin typeface="Times New Roman" panose="02020603050405020304" pitchFamily="18" charset="0"/>
                <a:cs typeface="Times New Roman" panose="02020603050405020304" pitchFamily="18" charset="0"/>
              </a:rPr>
              <a:t>accuarcy</a:t>
            </a:r>
            <a:r>
              <a:rPr lang="en-US" sz="2000" dirty="0">
                <a:latin typeface="Times New Roman" panose="02020603050405020304" pitchFamily="18" charset="0"/>
                <a:cs typeface="Times New Roman" panose="02020603050405020304" pitchFamily="18" charset="0"/>
              </a:rPr>
              <a:t> we're training and compiling the model once and using the saved model to predict sketches which are sent from UI. This will speed up the application.</a:t>
            </a:r>
            <a:endParaRPr lang="en-IN" dirty="0"/>
          </a:p>
        </p:txBody>
      </p:sp>
    </p:spTree>
    <p:extLst>
      <p:ext uri="{BB962C8B-B14F-4D97-AF65-F5344CB8AC3E}">
        <p14:creationId xmlns:p14="http://schemas.microsoft.com/office/powerpoint/2010/main" val="3819066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78B4A3A6-4675-48EB-8EFC-67C78DC7C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88" y="760296"/>
            <a:ext cx="5081881" cy="2858558"/>
          </a:xfrm>
          <a:prstGeom prst="rect">
            <a:avLst/>
          </a:prstGeom>
        </p:spPr>
      </p:pic>
      <p:pic>
        <p:nvPicPr>
          <p:cNvPr id="7" name="Picture 6">
            <a:extLst>
              <a:ext uri="{FF2B5EF4-FFF2-40B4-BE49-F238E27FC236}">
                <a16:creationId xmlns:a16="http://schemas.microsoft.com/office/drawing/2014/main" id="{3D1F7C0D-C217-46AF-A83E-BD22CC27F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156" y="3116917"/>
            <a:ext cx="5534936" cy="3113402"/>
          </a:xfrm>
          <a:prstGeom prst="rect">
            <a:avLst/>
          </a:prstGeom>
        </p:spPr>
      </p:pic>
    </p:spTree>
    <p:extLst>
      <p:ext uri="{BB962C8B-B14F-4D97-AF65-F5344CB8AC3E}">
        <p14:creationId xmlns:p14="http://schemas.microsoft.com/office/powerpoint/2010/main" val="2842684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8C94-C73F-44DA-ADB6-018480A42AD1}"/>
              </a:ext>
            </a:extLst>
          </p:cNvPr>
          <p:cNvSpPr>
            <a:spLocks noGrp="1"/>
          </p:cNvSpPr>
          <p:nvPr>
            <p:ph type="title"/>
          </p:nvPr>
        </p:nvSpPr>
        <p:spPr/>
        <p:txBody>
          <a:bodyPr/>
          <a:lstStyle/>
          <a:p>
            <a:r>
              <a:rPr lang="en-IN" dirty="0"/>
              <a:t>Reference </a:t>
            </a:r>
          </a:p>
        </p:txBody>
      </p:sp>
      <p:sp>
        <p:nvSpPr>
          <p:cNvPr id="3" name="Content Placeholder 2">
            <a:extLst>
              <a:ext uri="{FF2B5EF4-FFF2-40B4-BE49-F238E27FC236}">
                <a16:creationId xmlns:a16="http://schemas.microsoft.com/office/drawing/2014/main" id="{FCBFC836-FB84-4601-9087-2B30224A622B}"/>
              </a:ext>
            </a:extLst>
          </p:cNvPr>
          <p:cNvSpPr>
            <a:spLocks noGrp="1"/>
          </p:cNvSpPr>
          <p:nvPr>
            <p:ph idx="1"/>
          </p:nvPr>
        </p:nvSpPr>
        <p:spPr/>
        <p:txBody>
          <a:bodyPr>
            <a:normAutofit lnSpcReduction="10000"/>
          </a:bodyPr>
          <a:lstStyle/>
          <a:p>
            <a:pPr marL="0" lvl="0" indent="0" algn="just">
              <a:buNone/>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Anchit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Shrivastava,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Isha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Jaggi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Shefali Gupta, Deepali Gupta “Handwritten digit recognition using machine learning: A review” </a:t>
            </a:r>
          </a:p>
          <a:p>
            <a:pPr marL="457200" algn="just"/>
            <a:r>
              <a:rPr lang="en-IN"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https://ieeexplore.ieee.org/abstract/document/8976601/authors#authors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Tsung-Han Tsai, Po-Ting Chi,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Kuo-Hsing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Cheng “The sketch classifier technique with deep learning models realised in an embedded system”</a:t>
            </a:r>
          </a:p>
          <a:p>
            <a:pPr marL="457200" algn="just"/>
            <a:r>
              <a:rPr lang="en-IN"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https://ieeexplore.ieee.org/document/8724656/authors#authors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buNone/>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Olisah</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Kingsley S and Mohamed Ismail Z “web-based E-learning for system for pre-school kids</a:t>
            </a:r>
          </a:p>
          <a:p>
            <a:pPr marL="457200" algn="just"/>
            <a:r>
              <a:rPr lang="en-IN"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https://www.researchgate.net/publication/319360301_Web_Based_E-learning_System_for_Pre-school_Kids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Rahul Chauhan, Kamal Kumar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Ghanshala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R.C Joshi “convolutional neural network (CNN) for image detection and recognition” </a:t>
            </a:r>
          </a:p>
          <a:p>
            <a:pPr marL="457200" algn="just"/>
            <a:r>
              <a:rPr lang="en-IN"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https://ieeexplore.ieee.org/document/8703316</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4117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05F9-8163-4497-BD84-D1A1D7ACC1B3}"/>
              </a:ext>
            </a:extLst>
          </p:cNvPr>
          <p:cNvSpPr>
            <a:spLocks noGrp="1"/>
          </p:cNvSpPr>
          <p:nvPr>
            <p:ph type="ctrTitle"/>
          </p:nvPr>
        </p:nvSpPr>
        <p:spPr/>
        <p:txBody>
          <a:bodyPr/>
          <a:lstStyle/>
          <a:p>
            <a:r>
              <a:rPr lang="en-IN" sz="8800" dirty="0"/>
              <a:t>THANK</a:t>
            </a:r>
            <a:r>
              <a:rPr lang="en-IN" dirty="0"/>
              <a:t> </a:t>
            </a:r>
            <a:r>
              <a:rPr lang="en-IN" sz="8800" dirty="0"/>
              <a:t>YOU</a:t>
            </a:r>
            <a:r>
              <a:rPr lang="en-IN" dirty="0"/>
              <a:t> </a:t>
            </a:r>
          </a:p>
        </p:txBody>
      </p:sp>
    </p:spTree>
    <p:extLst>
      <p:ext uri="{BB962C8B-B14F-4D97-AF65-F5344CB8AC3E}">
        <p14:creationId xmlns:p14="http://schemas.microsoft.com/office/powerpoint/2010/main" val="225956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FCB6-FF97-461F-AADB-D6B94DF39D7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Statement of Problem </a:t>
            </a:r>
          </a:p>
        </p:txBody>
      </p:sp>
      <p:sp>
        <p:nvSpPr>
          <p:cNvPr id="3" name="Content Placeholder 2">
            <a:extLst>
              <a:ext uri="{FF2B5EF4-FFF2-40B4-BE49-F238E27FC236}">
                <a16:creationId xmlns:a16="http://schemas.microsoft.com/office/drawing/2014/main" id="{5461A00B-4E67-40BF-9A9E-2BB662FEF8B5}"/>
              </a:ext>
            </a:extLst>
          </p:cNvPr>
          <p:cNvSpPr>
            <a:spLocks noGrp="1"/>
          </p:cNvSpPr>
          <p:nvPr>
            <p:ph idx="1"/>
          </p:nvPr>
        </p:nvSpPr>
        <p:spPr>
          <a:xfrm>
            <a:off x="928052" y="1905000"/>
            <a:ext cx="8915400" cy="3777622"/>
          </a:xfrm>
        </p:spPr>
        <p:txBody>
          <a:bodyPr/>
          <a:lstStyle/>
          <a:p>
            <a:r>
              <a:rPr lang="en-US" sz="1800" dirty="0">
                <a:effectLst/>
                <a:latin typeface="Times New Roman" panose="02020603050405020304" pitchFamily="18" charset="0"/>
                <a:ea typeface="LM Roman 12"/>
                <a:cs typeface="Times New Roman" panose="02020603050405020304" pitchFamily="18" charset="0"/>
              </a:rPr>
              <a:t>Preschool age is critical for kid’s development. A good reading ability and understanding of any child depends on the training he/she receives. This requires the parents to invest more time and money on materials and tools. </a:t>
            </a:r>
            <a:endParaRPr lang="en-IN" dirty="0"/>
          </a:p>
        </p:txBody>
      </p:sp>
    </p:spTree>
    <p:extLst>
      <p:ext uri="{BB962C8B-B14F-4D97-AF65-F5344CB8AC3E}">
        <p14:creationId xmlns:p14="http://schemas.microsoft.com/office/powerpoint/2010/main" val="94128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B32B-CA26-42B5-99C2-ACE4D3BF7983}"/>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a16="http://schemas.microsoft.com/office/drawing/2014/main" id="{EC388656-1FA2-4368-8580-A73D9B7A9F55}"/>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design and develop a web based application that will achieve an activity based learning and focuses on using real-world objects to facilitate pre-school learning of the English alphabets, spellings, counting of numbers, recognition and drawing of real world objects.</a:t>
            </a:r>
          </a:p>
          <a:p>
            <a:endParaRPr lang="en-IN" dirty="0"/>
          </a:p>
        </p:txBody>
      </p:sp>
    </p:spTree>
    <p:extLst>
      <p:ext uri="{BB962C8B-B14F-4D97-AF65-F5344CB8AC3E}">
        <p14:creationId xmlns:p14="http://schemas.microsoft.com/office/powerpoint/2010/main" val="169257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A66B-587E-4346-83B2-64C08DC20C1C}"/>
              </a:ext>
            </a:extLst>
          </p:cNvPr>
          <p:cNvSpPr>
            <a:spLocks noGrp="1"/>
          </p:cNvSpPr>
          <p:nvPr>
            <p:ph type="title"/>
          </p:nvPr>
        </p:nvSpPr>
        <p:spPr>
          <a:xfrm>
            <a:off x="1341120" y="263527"/>
            <a:ext cx="10058400" cy="1450757"/>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0D76480E-7624-4E01-B203-CAFDA20D349B}"/>
              </a:ext>
            </a:extLst>
          </p:cNvPr>
          <p:cNvSpPr>
            <a:spLocks noGrp="1"/>
          </p:cNvSpPr>
          <p:nvPr>
            <p:ph idx="1"/>
          </p:nvPr>
        </p:nvSpPr>
        <p:spPr/>
        <p:txBody>
          <a:bodyPr/>
          <a:lstStyle/>
          <a:p>
            <a:pPr marL="342900" lvl="0" indent="-342900">
              <a:buFont typeface="Symbol" panose="05050102010706020507" pitchFamily="18" charset="2"/>
              <a:buChar char=""/>
            </a:pPr>
            <a:r>
              <a:rPr lang="en-US" sz="1800" dirty="0">
                <a:effectLst/>
                <a:latin typeface="Times New Roman" panose="02020603050405020304" pitchFamily="18" charset="0"/>
                <a:ea typeface="LM Roman 12"/>
                <a:cs typeface="LM Roman 12"/>
              </a:rPr>
              <a:t>To train our model to identify and classify scribbled alphabets, digits, and drawings.</a:t>
            </a:r>
            <a:endParaRPr lang="en-IN" sz="1800" dirty="0">
              <a:effectLst/>
              <a:latin typeface="LM Roman 12"/>
              <a:ea typeface="LM Roman 12"/>
              <a:cs typeface="LM Roman 12"/>
            </a:endParaRPr>
          </a:p>
          <a:p>
            <a:pPr marL="342900" lvl="0" indent="-342900">
              <a:buFont typeface="Symbol" panose="05050102010706020507" pitchFamily="18" charset="2"/>
              <a:buChar char=""/>
            </a:pPr>
            <a:r>
              <a:rPr lang="en-US" sz="1800" dirty="0">
                <a:effectLst/>
                <a:latin typeface="Times New Roman" panose="02020603050405020304" pitchFamily="18" charset="0"/>
                <a:ea typeface="LM Roman 12"/>
                <a:cs typeface="LM Roman 12"/>
              </a:rPr>
              <a:t>To create two sections: Learning and </a:t>
            </a:r>
            <a:r>
              <a:rPr lang="en-US" sz="1800" dirty="0">
                <a:latin typeface="Times New Roman" panose="02020603050405020304" pitchFamily="18" charset="0"/>
                <a:ea typeface="LM Roman 12"/>
                <a:cs typeface="LM Roman 12"/>
              </a:rPr>
              <a:t>Drawing</a:t>
            </a:r>
            <a:endParaRPr lang="en-IN" sz="1800" dirty="0">
              <a:effectLst/>
              <a:latin typeface="LM Roman 12"/>
              <a:ea typeface="LM Roman 12"/>
              <a:cs typeface="LM Roman 12"/>
            </a:endParaRPr>
          </a:p>
          <a:p>
            <a:pPr marL="342900" lvl="0" indent="-342900">
              <a:buFont typeface="Symbol" panose="05050102010706020507" pitchFamily="18" charset="2"/>
              <a:buChar char=""/>
            </a:pPr>
            <a:r>
              <a:rPr lang="en-US" sz="1800" dirty="0">
                <a:effectLst/>
                <a:latin typeface="Times New Roman" panose="02020603050405020304" pitchFamily="18" charset="0"/>
                <a:ea typeface="LM Roman 12"/>
                <a:cs typeface="LM Roman 12"/>
              </a:rPr>
              <a:t>To design a system with friendly navigation, backgrounds, sounds and </a:t>
            </a:r>
            <a:r>
              <a:rPr lang="en-US" sz="1800" dirty="0" err="1">
                <a:effectLst/>
                <a:latin typeface="Times New Roman" panose="02020603050405020304" pitchFamily="18" charset="0"/>
                <a:ea typeface="LM Roman 12"/>
                <a:cs typeface="LM Roman 12"/>
              </a:rPr>
              <a:t>colours</a:t>
            </a:r>
            <a:r>
              <a:rPr lang="en-US" sz="1800" dirty="0">
                <a:effectLst/>
                <a:latin typeface="Times New Roman" panose="02020603050405020304" pitchFamily="18" charset="0"/>
                <a:ea typeface="LM Roman 12"/>
                <a:cs typeface="LM Roman 12"/>
              </a:rPr>
              <a:t> to attain the attention of kids while learning.</a:t>
            </a:r>
            <a:endParaRPr lang="en-IN" sz="1800" dirty="0">
              <a:effectLst/>
              <a:latin typeface="LM Roman 12"/>
              <a:ea typeface="LM Roman 12"/>
              <a:cs typeface="LM Roman 12"/>
            </a:endParaRPr>
          </a:p>
          <a:p>
            <a:pPr marL="342900" lvl="0" indent="-342900">
              <a:buFont typeface="Symbol" panose="05050102010706020507" pitchFamily="18" charset="2"/>
              <a:buChar char=""/>
            </a:pPr>
            <a:r>
              <a:rPr lang="en-US" sz="1800" dirty="0">
                <a:effectLst/>
                <a:latin typeface="Times New Roman" panose="02020603050405020304" pitchFamily="18" charset="0"/>
                <a:ea typeface="LM Roman 12"/>
                <a:cs typeface="LM Roman 12"/>
              </a:rPr>
              <a:t>To show the child’s progress after a certain period of time.</a:t>
            </a:r>
            <a:endParaRPr lang="en-IN" sz="1800" dirty="0">
              <a:effectLst/>
              <a:latin typeface="LM Roman 12"/>
              <a:ea typeface="LM Roman 12"/>
              <a:cs typeface="LM Roman 12"/>
            </a:endParaRPr>
          </a:p>
          <a:p>
            <a:endParaRPr lang="en-IN" dirty="0"/>
          </a:p>
        </p:txBody>
      </p:sp>
    </p:spTree>
    <p:extLst>
      <p:ext uri="{BB962C8B-B14F-4D97-AF65-F5344CB8AC3E}">
        <p14:creationId xmlns:p14="http://schemas.microsoft.com/office/powerpoint/2010/main" val="133271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94E2-0A78-4AE5-ACA1-65E987357288}"/>
              </a:ext>
            </a:extLst>
          </p:cNvPr>
          <p:cNvSpPr>
            <a:spLocks noGrp="1"/>
          </p:cNvSpPr>
          <p:nvPr>
            <p:ph type="title"/>
          </p:nvPr>
        </p:nvSpPr>
        <p:spPr/>
        <p:txBody>
          <a:bodyPr/>
          <a:lstStyle/>
          <a:p>
            <a:r>
              <a:rPr lang="en-US" dirty="0"/>
              <a:t>Proposed Solution </a:t>
            </a:r>
            <a:endParaRPr lang="en-IN" dirty="0"/>
          </a:p>
        </p:txBody>
      </p:sp>
      <p:sp>
        <p:nvSpPr>
          <p:cNvPr id="3" name="Content Placeholder 2">
            <a:extLst>
              <a:ext uri="{FF2B5EF4-FFF2-40B4-BE49-F238E27FC236}">
                <a16:creationId xmlns:a16="http://schemas.microsoft.com/office/drawing/2014/main" id="{E9FAF33B-F94F-4353-892F-EAA0A61F967F}"/>
              </a:ext>
            </a:extLst>
          </p:cNvPr>
          <p:cNvSpPr>
            <a:spLocks noGrp="1"/>
          </p:cNvSpPr>
          <p:nvPr>
            <p:ph idx="1"/>
          </p:nvPr>
        </p:nvSpPr>
        <p:spPr/>
        <p:txBody>
          <a:bodyPr/>
          <a:lstStyle/>
          <a:p>
            <a:r>
              <a:rPr lang="en-US" dirty="0"/>
              <a:t>we have come up  with a neural network based solution to classify doodles and we  are classifying the images into 3 category </a:t>
            </a:r>
            <a:r>
              <a:rPr lang="en-US" dirty="0" err="1"/>
              <a:t>i.e</a:t>
            </a:r>
            <a:r>
              <a:rPr lang="en-US" dirty="0"/>
              <a:t> (easy , medium , hard )and also in front end we have used some canvas element using technique like </a:t>
            </a:r>
            <a:r>
              <a:rPr lang="en-US" dirty="0" err="1"/>
              <a:t>reactJS</a:t>
            </a:r>
            <a:r>
              <a:rPr lang="en-US" dirty="0"/>
              <a:t>  </a:t>
            </a:r>
            <a:r>
              <a:rPr lang="en-US" dirty="0" err="1"/>
              <a:t>etc</a:t>
            </a:r>
            <a:r>
              <a:rPr lang="en-US" dirty="0"/>
              <a:t> . </a:t>
            </a:r>
            <a:endParaRPr lang="en-IN" dirty="0"/>
          </a:p>
        </p:txBody>
      </p:sp>
    </p:spTree>
    <p:extLst>
      <p:ext uri="{BB962C8B-B14F-4D97-AF65-F5344CB8AC3E}">
        <p14:creationId xmlns:p14="http://schemas.microsoft.com/office/powerpoint/2010/main" val="308602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63DE-9FA3-4134-82CB-AE4D08E73D33}"/>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4F7C8F43-538B-468B-8E2A-34DF4089F5D6}"/>
              </a:ext>
            </a:extLst>
          </p:cNvPr>
          <p:cNvSpPr>
            <a:spLocks noGrp="1"/>
          </p:cNvSpPr>
          <p:nvPr>
            <p:ph idx="1"/>
          </p:nvPr>
        </p:nvSpPr>
        <p:spPr/>
        <p:txBody>
          <a:bodyPr>
            <a:normAutofit/>
          </a:bodyPr>
          <a:lstStyle/>
          <a:p>
            <a:r>
              <a:rPr lang="en-US" sz="1800" dirty="0">
                <a:latin typeface="Times New Roman" pitchFamily="18" charset="0"/>
                <a:cs typeface="Times New Roman" pitchFamily="18" charset="0"/>
              </a:rPr>
              <a:t>The authors "</a:t>
            </a:r>
            <a:r>
              <a:rPr lang="en-US" sz="1800" dirty="0" err="1">
                <a:latin typeface="Times New Roman" pitchFamily="18" charset="0"/>
                <a:cs typeface="Times New Roman" pitchFamily="18" charset="0"/>
              </a:rPr>
              <a:t>Anchit</a:t>
            </a:r>
            <a:r>
              <a:rPr lang="en-US" sz="1800" dirty="0">
                <a:latin typeface="Times New Roman" pitchFamily="18" charset="0"/>
                <a:cs typeface="Times New Roman" pitchFamily="18" charset="0"/>
              </a:rPr>
              <a:t> Shrivastava, </a:t>
            </a:r>
            <a:r>
              <a:rPr lang="en-US" sz="1800" dirty="0" err="1">
                <a:latin typeface="Times New Roman" pitchFamily="18" charset="0"/>
                <a:cs typeface="Times New Roman" pitchFamily="18" charset="0"/>
              </a:rPr>
              <a:t>Isha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Jaggi</a:t>
            </a:r>
            <a:r>
              <a:rPr lang="en-US" sz="1800" dirty="0">
                <a:latin typeface="Times New Roman" pitchFamily="18" charset="0"/>
                <a:cs typeface="Times New Roman" pitchFamily="18" charset="0"/>
              </a:rPr>
              <a:t>, Shefali Gupta, Deepali Gupta" </a:t>
            </a:r>
            <a:r>
              <a:rPr lang="en-US" sz="1800" dirty="0" err="1">
                <a:latin typeface="Times New Roman" pitchFamily="18" charset="0"/>
                <a:cs typeface="Times New Roman" pitchFamily="18" charset="0"/>
              </a:rPr>
              <a:t>analysed</a:t>
            </a:r>
            <a:r>
              <a:rPr lang="en-US" sz="1800" dirty="0">
                <a:latin typeface="Times New Roman" pitchFamily="18" charset="0"/>
                <a:cs typeface="Times New Roman" pitchFamily="18" charset="0"/>
              </a:rPr>
              <a:t> the most suitable and best method for digit recognition by considering 60,000 images for training set with a pixel size of 28×28. The images/training sets were matched with the original image. It was found out after complete analysis and review that the classifier ensemble system has the least error rate of just 0.32%. They also reviewed different methods of handwritten digit recognition. </a:t>
            </a: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authors “Tsung-Han Tsai, Po-Ting Chi, </a:t>
            </a:r>
            <a:r>
              <a:rPr lang="en-US" sz="1800" dirty="0" err="1">
                <a:latin typeface="Times New Roman" pitchFamily="18" charset="0"/>
                <a:cs typeface="Times New Roman" pitchFamily="18" charset="0"/>
              </a:rPr>
              <a:t>Kuo-Hsing</a:t>
            </a:r>
            <a:r>
              <a:rPr lang="en-US" sz="1800" dirty="0">
                <a:latin typeface="Times New Roman" pitchFamily="18" charset="0"/>
                <a:cs typeface="Times New Roman" pitchFamily="18" charset="0"/>
              </a:rPr>
              <a:t> Cheng” built a sketch classifier technique with deep learning models. They had used the depth-wise convolution layer to lighten the deep neural network. The result showed the improvement in approximately 1/5 of computation. They had used Google Quick Draw dataset to train and evaluate the network, which can have 98% accuracy in 10 categories and 85% accuracy in 100 categories. The system can achieve real-time implementation of sketch classification.</a:t>
            </a:r>
          </a:p>
          <a:p>
            <a:endParaRPr lang="en-IN" dirty="0"/>
          </a:p>
        </p:txBody>
      </p:sp>
    </p:spTree>
    <p:extLst>
      <p:ext uri="{BB962C8B-B14F-4D97-AF65-F5344CB8AC3E}">
        <p14:creationId xmlns:p14="http://schemas.microsoft.com/office/powerpoint/2010/main" val="214588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311626-C82C-4EA7-B41D-CE5ABA167830}"/>
              </a:ext>
            </a:extLst>
          </p:cNvPr>
          <p:cNvSpPr txBox="1"/>
          <p:nvPr/>
        </p:nvSpPr>
        <p:spPr>
          <a:xfrm>
            <a:off x="3301365" y="2528858"/>
            <a:ext cx="6099810" cy="3139321"/>
          </a:xfrm>
          <a:prstGeom prst="rect">
            <a:avLst/>
          </a:prstGeom>
          <a:noFill/>
        </p:spPr>
        <p:txBody>
          <a:bodyPr wrap="square">
            <a:spAutoFit/>
          </a:bodyPr>
          <a:lstStyle/>
          <a:p>
            <a:r>
              <a:rPr lang="en-US" sz="1800" dirty="0">
                <a:latin typeface="Times New Roman" pitchFamily="18" charset="0"/>
                <a:cs typeface="Times New Roman" pitchFamily="18" charset="0"/>
              </a:rPr>
              <a:t>The authors </a:t>
            </a:r>
            <a:r>
              <a:rPr lang="en-US" sz="1800" dirty="0" err="1">
                <a:latin typeface="Times New Roman" pitchFamily="18" charset="0"/>
                <a:cs typeface="Times New Roman" pitchFamily="18" charset="0"/>
              </a:rPr>
              <a:t>Olisah</a:t>
            </a:r>
            <a:r>
              <a:rPr lang="en-US" sz="1800" dirty="0">
                <a:latin typeface="Times New Roman" pitchFamily="18" charset="0"/>
                <a:cs typeface="Times New Roman" pitchFamily="18" charset="0"/>
              </a:rPr>
              <a:t> Kingsley S and Mohamed Ismail Z conducted a review on three possible solutions that can improve learning and teaching in pre-schools. The report also developed the most appropriate solution that will answer the research questions. Their research shall also discuss the importance and impact of information and communications technology on teaching and learning in pre-schools. It also discussed the advantages and disadvantages of web-based e-learning system over traditional kids learning. </a:t>
            </a:r>
          </a:p>
          <a:p>
            <a:pPr marL="0" indent="0">
              <a:buNone/>
            </a:pP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05454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B240-4F8C-4E08-AEBC-D1396D0DDBD7}"/>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577F3362-A359-4FFE-96AE-F6D68031FC51}"/>
              </a:ext>
            </a:extLst>
          </p:cNvPr>
          <p:cNvSpPr>
            <a:spLocks noGrp="1"/>
          </p:cNvSpPr>
          <p:nvPr>
            <p:ph idx="1"/>
          </p:nvPr>
        </p:nvSpPr>
        <p:spPr/>
        <p:txBody>
          <a:bodyPr>
            <a:normAutofit fontScale="47500" lnSpcReduction="20000"/>
          </a:bodyPr>
          <a:lstStyle/>
          <a:p>
            <a:pPr>
              <a:buFont typeface="Wingdings" pitchFamily="2" charset="2"/>
              <a:buChar char="q"/>
            </a:pPr>
            <a:r>
              <a:rPr lang="en-IN" sz="2600" b="1" dirty="0">
                <a:solidFill>
                  <a:schemeClr val="tx2"/>
                </a:solidFill>
                <a:latin typeface="Times New Roman" panose="02020603050405020304" pitchFamily="18" charset="0"/>
                <a:cs typeface="Times New Roman" panose="02020603050405020304" pitchFamily="18" charset="0"/>
              </a:rPr>
              <a:t>USER INTERFACES</a:t>
            </a:r>
          </a:p>
          <a:p>
            <a:pPr marL="0" indent="0">
              <a:buNone/>
            </a:pPr>
            <a:endParaRPr lang="en-IN" sz="2600" b="1" dirty="0">
              <a:solidFill>
                <a:schemeClr val="tx2"/>
              </a:solidFill>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user interface for the software shall be compatible to any browser such as Internet Explorer, Mozilla by which user can access the system.</a:t>
            </a:r>
          </a:p>
          <a:p>
            <a:pPr marL="0" lvl="0" indent="0">
              <a:buNone/>
            </a:pPr>
            <a:endParaRPr lang="en-US"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The user interface shall be implemented using any tool or software package like Java Applet, MS Front Page, EJB etc.</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solidFill>
                <a:schemeClr val="accent1">
                  <a:lumMod val="50000"/>
                </a:schemeClr>
              </a:solidFill>
              <a:latin typeface="Times New Roman" panose="02020603050405020304" pitchFamily="18" charset="0"/>
              <a:cs typeface="Times New Roman" panose="02020603050405020304" pitchFamily="18" charset="0"/>
            </a:endParaRPr>
          </a:p>
          <a:p>
            <a:pPr>
              <a:buFont typeface="Wingdings" pitchFamily="2" charset="2"/>
              <a:buChar char="q"/>
            </a:pPr>
            <a:r>
              <a:rPr lang="en-US" sz="2600" b="1" dirty="0">
                <a:solidFill>
                  <a:schemeClr val="tx2"/>
                </a:solidFill>
                <a:latin typeface="Times New Roman" panose="02020603050405020304" pitchFamily="18" charset="0"/>
                <a:cs typeface="Times New Roman" panose="02020603050405020304" pitchFamily="18" charset="0"/>
              </a:rPr>
              <a:t>HARDWARE INTERFACES</a:t>
            </a:r>
          </a:p>
          <a:p>
            <a:pPr lvl="0"/>
            <a:r>
              <a:rPr lang="en-IN" sz="2600" dirty="0">
                <a:solidFill>
                  <a:schemeClr val="accent1">
                    <a:lumMod val="50000"/>
                  </a:schemeClr>
                </a:solidFill>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Processor:  Dual Core</a:t>
            </a:r>
            <a:endParaRPr lang="en-US" sz="2600" dirty="0">
              <a:latin typeface="Times New Roman" panose="02020603050405020304" pitchFamily="18" charset="0"/>
              <a:cs typeface="Times New Roman" panose="02020603050405020304" pitchFamily="18" charset="0"/>
            </a:endParaRPr>
          </a:p>
          <a:p>
            <a:pPr lvl="0"/>
            <a:r>
              <a:rPr lang="en-IN" sz="2600" dirty="0">
                <a:latin typeface="Times New Roman" panose="02020603050405020304" pitchFamily="18" charset="0"/>
                <a:cs typeface="Times New Roman" panose="02020603050405020304" pitchFamily="18" charset="0"/>
              </a:rPr>
              <a:t> RAM: Min 2GB</a:t>
            </a:r>
            <a:endParaRPr lang="en-US" sz="2600" dirty="0">
              <a:latin typeface="Times New Roman" panose="02020603050405020304" pitchFamily="18" charset="0"/>
              <a:cs typeface="Times New Roman" panose="02020603050405020304" pitchFamily="18" charset="0"/>
            </a:endParaRPr>
          </a:p>
          <a:p>
            <a:pPr lvl="0"/>
            <a:r>
              <a:rPr lang="en-IN" sz="2600" dirty="0">
                <a:latin typeface="Times New Roman" panose="02020603050405020304" pitchFamily="18" charset="0"/>
                <a:cs typeface="Times New Roman" panose="02020603050405020304" pitchFamily="18" charset="0"/>
              </a:rPr>
              <a:t> Hard Disk:  20mb</a:t>
            </a:r>
            <a:endParaRPr lang="en-US" sz="2600" dirty="0">
              <a:latin typeface="Times New Roman" panose="02020603050405020304" pitchFamily="18" charset="0"/>
              <a:cs typeface="Times New Roman" panose="02020603050405020304" pitchFamily="18" charset="0"/>
            </a:endParaRPr>
          </a:p>
          <a:p>
            <a:pPr lvl="0"/>
            <a:r>
              <a:rPr lang="en-IN" sz="2600" dirty="0">
                <a:latin typeface="Times New Roman" panose="02020603050405020304" pitchFamily="18" charset="0"/>
                <a:cs typeface="Times New Roman" panose="02020603050405020304" pitchFamily="18" charset="0"/>
              </a:rPr>
              <a:t> A browser which supports HTML, JavaScript</a:t>
            </a:r>
            <a:endParaRPr lang="en-US" sz="2600" b="1"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 Since the application must run over the internet, all the hardware shall require to connect internet will be hardware interface for the system. As for e.g. Modem, WAN – LAN, Ethernet Cross-Cable</a:t>
            </a:r>
            <a:endParaRPr lang="en-US"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59130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928</TotalTime>
  <Words>1041</Words>
  <Application>Microsoft Office PowerPoint</Application>
  <PresentationFormat>Widescreen</PresentationFormat>
  <Paragraphs>88</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LM Roman 12</vt:lpstr>
      <vt:lpstr>Symbol</vt:lpstr>
      <vt:lpstr>Times New Roman</vt:lpstr>
      <vt:lpstr>Wingdings</vt:lpstr>
      <vt:lpstr>Retrospect</vt:lpstr>
      <vt:lpstr>  MID TERM EVALUATION OF PROJECT WORK                 “ Learning Can be Fun”</vt:lpstr>
      <vt:lpstr>CONTENT</vt:lpstr>
      <vt:lpstr>Statement of Problem </vt:lpstr>
      <vt:lpstr>AIM</vt:lpstr>
      <vt:lpstr>OBJECTIVE</vt:lpstr>
      <vt:lpstr>Proposed Solution </vt:lpstr>
      <vt:lpstr>Literature survey</vt:lpstr>
      <vt:lpstr>PowerPoint Presentation</vt:lpstr>
      <vt:lpstr>REQUIREMENTS</vt:lpstr>
      <vt:lpstr>Tool and Technology and Framework used </vt:lpstr>
      <vt:lpstr>Relationship  Schema </vt:lpstr>
      <vt:lpstr>IMPLEMENTATION</vt:lpstr>
      <vt:lpstr>REGISTRATION AND VALIDATION </vt:lpstr>
      <vt:lpstr>Login page </vt:lpstr>
      <vt:lpstr>Navigation page </vt:lpstr>
      <vt:lpstr>Learning section </vt:lpstr>
      <vt:lpstr>PowerPoint Presentation</vt:lpstr>
      <vt:lpstr>Drawing Section </vt:lpstr>
      <vt:lpstr>DATA PRE-PROCESSING  </vt:lpstr>
      <vt:lpstr>PowerPoint Presentation</vt:lpstr>
      <vt:lpstr>Images for data prediction </vt:lpstr>
      <vt:lpstr>OUTPUT </vt:lpstr>
      <vt:lpstr>PowerPoint Presentation</vt:lpstr>
      <vt:lpstr>Reference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Evaluation</dc:title>
  <dc:creator>V Mohan Raje Urs</dc:creator>
  <cp:lastModifiedBy> </cp:lastModifiedBy>
  <cp:revision>34</cp:revision>
  <dcterms:created xsi:type="dcterms:W3CDTF">2021-03-31T20:13:51Z</dcterms:created>
  <dcterms:modified xsi:type="dcterms:W3CDTF">2021-05-11T13:44:31Z</dcterms:modified>
</cp:coreProperties>
</file>