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1/1/2021</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1752600"/>
            <a:ext cx="7025640" cy="1395984"/>
          </a:xfrm>
        </p:spPr>
        <p:txBody>
          <a:bodyPr>
            <a:noAutofit/>
          </a:bodyPr>
          <a:lstStyle/>
          <a:p>
            <a:r>
              <a:rPr lang="en-IN" sz="3200" b="1" u="sng" dirty="0" smtClean="0">
                <a:latin typeface="Times New Roman" pitchFamily="18" charset="0"/>
                <a:cs typeface="Times New Roman" pitchFamily="18" charset="0"/>
              </a:rPr>
              <a:t>Learning </a:t>
            </a:r>
            <a:r>
              <a:rPr lang="en-IN" sz="3200" b="1" u="sng" dirty="0">
                <a:latin typeface="Times New Roman" pitchFamily="18" charset="0"/>
                <a:cs typeface="Times New Roman" pitchFamily="18" charset="0"/>
              </a:rPr>
              <a:t>can be fun</a:t>
            </a:r>
            <a:r>
              <a:rPr lang="en-IN" sz="3200" b="1" dirty="0">
                <a:latin typeface="Times New Roman" pitchFamily="18" charset="0"/>
                <a:cs typeface="Times New Roman" pitchFamily="18" charset="0"/>
              </a:rPr>
              <a:t>: </a:t>
            </a:r>
            <a:r>
              <a:rPr lang="en-IN" sz="3200" b="1" dirty="0" smtClean="0">
                <a:latin typeface="Times New Roman" pitchFamily="18" charset="0"/>
                <a:cs typeface="Times New Roman" pitchFamily="18" charset="0"/>
              </a:rPr>
              <a:t/>
            </a:r>
            <a:br>
              <a:rPr lang="en-IN" sz="3200" b="1" dirty="0" smtClean="0">
                <a:latin typeface="Times New Roman" pitchFamily="18" charset="0"/>
                <a:cs typeface="Times New Roman" pitchFamily="18" charset="0"/>
              </a:rPr>
            </a:br>
            <a:r>
              <a:rPr lang="en-IN" sz="3200" b="1" dirty="0" smtClean="0">
                <a:latin typeface="Times New Roman" pitchFamily="18" charset="0"/>
                <a:cs typeface="Times New Roman" pitchFamily="18" charset="0"/>
              </a:rPr>
              <a:t>A </a:t>
            </a:r>
            <a:r>
              <a:rPr lang="en-IN" sz="3200" b="1" dirty="0">
                <a:latin typeface="Times New Roman" pitchFamily="18" charset="0"/>
                <a:cs typeface="Times New Roman" pitchFamily="18" charset="0"/>
              </a:rPr>
              <a:t>web-based </a:t>
            </a:r>
            <a:r>
              <a:rPr lang="en-IN" sz="3200" b="1" dirty="0" smtClean="0">
                <a:latin typeface="Times New Roman" pitchFamily="18" charset="0"/>
                <a:cs typeface="Times New Roman" pitchFamily="18" charset="0"/>
              </a:rPr>
              <a:t>application </a:t>
            </a:r>
            <a:r>
              <a:rPr lang="en-IN" sz="3200" b="1" dirty="0">
                <a:latin typeface="Times New Roman" pitchFamily="18" charset="0"/>
                <a:cs typeface="Times New Roman" pitchFamily="18" charset="0"/>
              </a:rPr>
              <a:t>for kids using Deep </a:t>
            </a:r>
            <a:r>
              <a:rPr lang="en-IN" sz="3200" b="1" dirty="0" smtClean="0">
                <a:latin typeface="Times New Roman" pitchFamily="18" charset="0"/>
                <a:cs typeface="Times New Roman" pitchFamily="18" charset="0"/>
              </a:rPr>
              <a:t>Learning</a:t>
            </a:r>
            <a:endParaRPr lang="en-US" sz="3200" b="1" dirty="0">
              <a:latin typeface="Times New Roman" pitchFamily="18" charset="0"/>
              <a:cs typeface="Times New Roman" pitchFamily="18" charset="0"/>
            </a:endParaRPr>
          </a:p>
        </p:txBody>
      </p:sp>
      <p:sp>
        <p:nvSpPr>
          <p:cNvPr id="6" name="Subtitle 5"/>
          <p:cNvSpPr>
            <a:spLocks noGrp="1"/>
          </p:cNvSpPr>
          <p:nvPr>
            <p:ph type="subTitle" idx="1"/>
          </p:nvPr>
        </p:nvSpPr>
        <p:spPr>
          <a:xfrm>
            <a:off x="685800" y="3657600"/>
            <a:ext cx="7635240" cy="2286000"/>
          </a:xfrm>
          <a:ln>
            <a:solidFill>
              <a:schemeClr val="bg1"/>
            </a:solidFill>
          </a:ln>
        </p:spPr>
        <p:txBody>
          <a:bodyPr>
            <a:normAutofit/>
          </a:bodyPr>
          <a:lstStyle/>
          <a:p>
            <a:r>
              <a:rPr lang="en-US" b="1" dirty="0" smtClean="0">
                <a:solidFill>
                  <a:schemeClr val="tx2"/>
                </a:solidFill>
                <a:latin typeface="Times New Roman" pitchFamily="18" charset="0"/>
                <a:cs typeface="Times New Roman" pitchFamily="18" charset="0"/>
              </a:rPr>
              <a:t>Project Guide: Prof </a:t>
            </a:r>
            <a:r>
              <a:rPr lang="en-US" b="1" dirty="0" err="1" smtClean="0">
                <a:solidFill>
                  <a:schemeClr val="tx2"/>
                </a:solidFill>
                <a:latin typeface="Times New Roman" pitchFamily="18" charset="0"/>
                <a:cs typeface="Times New Roman" pitchFamily="18" charset="0"/>
              </a:rPr>
              <a:t>Swetha</a:t>
            </a:r>
            <a:r>
              <a:rPr lang="en-US" b="1" dirty="0" smtClean="0">
                <a:solidFill>
                  <a:schemeClr val="tx2"/>
                </a:solidFill>
                <a:latin typeface="Times New Roman" pitchFamily="18" charset="0"/>
                <a:cs typeface="Times New Roman" pitchFamily="18" charset="0"/>
              </a:rPr>
              <a:t> P M</a:t>
            </a:r>
          </a:p>
          <a:p>
            <a:pPr algn="r"/>
            <a:r>
              <a:rPr lang="en-US" dirty="0" smtClean="0">
                <a:solidFill>
                  <a:schemeClr val="tx1"/>
                </a:solidFill>
                <a:latin typeface="Times New Roman" pitchFamily="18" charset="0"/>
                <a:cs typeface="Times New Roman" pitchFamily="18" charset="0"/>
              </a:rPr>
              <a:t>Submitted by Team </a:t>
            </a:r>
            <a:r>
              <a:rPr lang="en-US" dirty="0" smtClean="0">
                <a:solidFill>
                  <a:schemeClr val="tx1"/>
                </a:solidFill>
                <a:latin typeface="Times New Roman" pitchFamily="18" charset="0"/>
                <a:cs typeface="Times New Roman" pitchFamily="18" charset="0"/>
              </a:rPr>
              <a:t>36:</a:t>
            </a:r>
          </a:p>
          <a:p>
            <a:r>
              <a:rPr lang="en-US" sz="1900" dirty="0" smtClean="0">
                <a:solidFill>
                  <a:schemeClr val="tx1"/>
                </a:solidFill>
                <a:latin typeface="Times New Roman" pitchFamily="18" charset="0"/>
                <a:cs typeface="Times New Roman" pitchFamily="18" charset="0"/>
              </a:rPr>
              <a:t>					    </a:t>
            </a:r>
            <a:r>
              <a:rPr lang="en-US" sz="1900" dirty="0" err="1" smtClean="0">
                <a:solidFill>
                  <a:schemeClr val="tx1"/>
                </a:solidFill>
                <a:latin typeface="Times New Roman" pitchFamily="18" charset="0"/>
                <a:cs typeface="Times New Roman" pitchFamily="18" charset="0"/>
              </a:rPr>
              <a:t>Paavana</a:t>
            </a:r>
            <a:r>
              <a:rPr lang="en-US" sz="1900" dirty="0" smtClean="0">
                <a:solidFill>
                  <a:schemeClr val="tx1"/>
                </a:solidFill>
                <a:latin typeface="Times New Roman" pitchFamily="18" charset="0"/>
                <a:cs typeface="Times New Roman" pitchFamily="18" charset="0"/>
              </a:rPr>
              <a:t> M         - 32</a:t>
            </a:r>
            <a:endParaRPr lang="en-US" sz="1900" dirty="0" smtClean="0">
              <a:solidFill>
                <a:schemeClr val="tx1"/>
              </a:solidFill>
              <a:latin typeface="Times New Roman" pitchFamily="18" charset="0"/>
              <a:cs typeface="Times New Roman" pitchFamily="18" charset="0"/>
            </a:endParaRPr>
          </a:p>
          <a:p>
            <a:r>
              <a:rPr lang="en-US" sz="1900" dirty="0" smtClean="0">
                <a:solidFill>
                  <a:schemeClr val="tx1"/>
                </a:solidFill>
                <a:latin typeface="Times New Roman" pitchFamily="18" charset="0"/>
                <a:cs typeface="Times New Roman" pitchFamily="18" charset="0"/>
              </a:rPr>
              <a:t>					    </a:t>
            </a:r>
            <a:r>
              <a:rPr lang="en-US" sz="1900" dirty="0" err="1" smtClean="0">
                <a:solidFill>
                  <a:schemeClr val="tx1"/>
                </a:solidFill>
                <a:latin typeface="Times New Roman" pitchFamily="18" charset="0"/>
                <a:cs typeface="Times New Roman" pitchFamily="18" charset="0"/>
              </a:rPr>
              <a:t>Sona</a:t>
            </a:r>
            <a:r>
              <a:rPr lang="en-US" sz="1900" dirty="0" smtClean="0">
                <a:solidFill>
                  <a:schemeClr val="tx1"/>
                </a:solidFill>
                <a:latin typeface="Times New Roman" pitchFamily="18" charset="0"/>
                <a:cs typeface="Times New Roman" pitchFamily="18" charset="0"/>
              </a:rPr>
              <a:t> </a:t>
            </a:r>
            <a:r>
              <a:rPr lang="en-US" sz="1900" dirty="0" err="1" smtClean="0">
                <a:solidFill>
                  <a:schemeClr val="tx1"/>
                </a:solidFill>
                <a:latin typeface="Times New Roman" pitchFamily="18" charset="0"/>
                <a:cs typeface="Times New Roman" pitchFamily="18" charset="0"/>
              </a:rPr>
              <a:t>Agrawal</a:t>
            </a:r>
            <a:r>
              <a:rPr lang="en-US" sz="1900" dirty="0" smtClean="0">
                <a:solidFill>
                  <a:schemeClr val="tx1"/>
                </a:solidFill>
                <a:latin typeface="Times New Roman" pitchFamily="18" charset="0"/>
                <a:cs typeface="Times New Roman" pitchFamily="18" charset="0"/>
              </a:rPr>
              <a:t>    </a:t>
            </a:r>
            <a:r>
              <a:rPr lang="en-US" sz="1900" dirty="0" smtClean="0">
                <a:solidFill>
                  <a:schemeClr val="tx1"/>
                </a:solidFill>
                <a:latin typeface="Times New Roman" pitchFamily="18" charset="0"/>
                <a:cs typeface="Times New Roman" pitchFamily="18" charset="0"/>
              </a:rPr>
              <a:t>- 48</a:t>
            </a:r>
            <a:endParaRPr lang="en-US" sz="1900" dirty="0" smtClean="0">
              <a:solidFill>
                <a:schemeClr val="tx1"/>
              </a:solidFill>
              <a:latin typeface="Times New Roman" pitchFamily="18" charset="0"/>
              <a:cs typeface="Times New Roman" pitchFamily="18" charset="0"/>
            </a:endParaRPr>
          </a:p>
          <a:p>
            <a:r>
              <a:rPr lang="en-US" sz="1900" dirty="0" smtClean="0">
                <a:solidFill>
                  <a:schemeClr val="tx1"/>
                </a:solidFill>
                <a:latin typeface="Times New Roman" pitchFamily="18" charset="0"/>
                <a:cs typeface="Times New Roman" pitchFamily="18" charset="0"/>
              </a:rPr>
              <a:t>					    </a:t>
            </a:r>
            <a:r>
              <a:rPr lang="en-US" sz="1900" dirty="0" err="1" smtClean="0">
                <a:solidFill>
                  <a:schemeClr val="tx1"/>
                </a:solidFill>
                <a:latin typeface="Times New Roman" pitchFamily="18" charset="0"/>
                <a:cs typeface="Times New Roman" pitchFamily="18" charset="0"/>
              </a:rPr>
              <a:t>Vishak</a:t>
            </a:r>
            <a:r>
              <a:rPr lang="en-US" sz="1900" dirty="0" smtClean="0">
                <a:solidFill>
                  <a:schemeClr val="tx1"/>
                </a:solidFill>
                <a:latin typeface="Times New Roman" pitchFamily="18" charset="0"/>
                <a:cs typeface="Times New Roman" pitchFamily="18" charset="0"/>
              </a:rPr>
              <a:t> S            - 61</a:t>
            </a:r>
            <a:endParaRPr lang="en-US" sz="1900" dirty="0" smtClean="0">
              <a:solidFill>
                <a:schemeClr val="tx1"/>
              </a:solidFill>
              <a:latin typeface="Times New Roman" pitchFamily="18" charset="0"/>
              <a:cs typeface="Times New Roman" pitchFamily="18" charset="0"/>
            </a:endParaRPr>
          </a:p>
          <a:p>
            <a:r>
              <a:rPr lang="en-US" sz="1900" dirty="0" smtClean="0">
                <a:solidFill>
                  <a:schemeClr val="tx1"/>
                </a:solidFill>
                <a:latin typeface="Times New Roman" pitchFamily="18" charset="0"/>
                <a:cs typeface="Times New Roman" pitchFamily="18" charset="0"/>
              </a:rPr>
              <a:t>					    </a:t>
            </a:r>
            <a:r>
              <a:rPr lang="en-US" sz="1900" dirty="0" err="1" smtClean="0">
                <a:solidFill>
                  <a:schemeClr val="tx1"/>
                </a:solidFill>
                <a:latin typeface="Times New Roman" pitchFamily="18" charset="0"/>
                <a:cs typeface="Times New Roman" pitchFamily="18" charset="0"/>
              </a:rPr>
              <a:t>Yashwanth</a:t>
            </a:r>
            <a:r>
              <a:rPr lang="en-US" sz="1900" dirty="0" smtClean="0">
                <a:solidFill>
                  <a:schemeClr val="tx1"/>
                </a:solidFill>
                <a:latin typeface="Times New Roman" pitchFamily="18" charset="0"/>
                <a:cs typeface="Times New Roman" pitchFamily="18" charset="0"/>
              </a:rPr>
              <a:t> </a:t>
            </a:r>
            <a:r>
              <a:rPr lang="en-US" sz="1900" dirty="0" smtClean="0">
                <a:solidFill>
                  <a:schemeClr val="tx1"/>
                </a:solidFill>
                <a:latin typeface="Times New Roman" pitchFamily="18" charset="0"/>
                <a:cs typeface="Times New Roman" pitchFamily="18" charset="0"/>
              </a:rPr>
              <a:t>H </a:t>
            </a:r>
            <a:r>
              <a:rPr lang="en-US" sz="1900" dirty="0" smtClean="0">
                <a:solidFill>
                  <a:schemeClr val="tx1"/>
                </a:solidFill>
                <a:latin typeface="Times New Roman" pitchFamily="18" charset="0"/>
                <a:cs typeface="Times New Roman" pitchFamily="18" charset="0"/>
              </a:rPr>
              <a:t>L  - 62</a:t>
            </a:r>
            <a:endParaRPr lang="en-US" sz="19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862618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a:t>Software Interfaces</a:t>
            </a:r>
            <a:r>
              <a:rPr lang="en-US" b="1" dirty="0"/>
              <a:t/>
            </a:r>
            <a:br>
              <a:rPr lang="en-US" b="1" dirty="0"/>
            </a:br>
            <a:endParaRPr lang="en-US" dirty="0"/>
          </a:p>
        </p:txBody>
      </p:sp>
      <p:sp>
        <p:nvSpPr>
          <p:cNvPr id="3" name="Content Placeholder 2"/>
          <p:cNvSpPr>
            <a:spLocks noGrp="1"/>
          </p:cNvSpPr>
          <p:nvPr>
            <p:ph idx="1"/>
          </p:nvPr>
        </p:nvSpPr>
        <p:spPr/>
        <p:txBody>
          <a:bodyPr/>
          <a:lstStyle/>
          <a:p>
            <a:endParaRPr lang="en-US" dirty="0"/>
          </a:p>
          <a:p>
            <a:pPr lvl="0"/>
            <a:r>
              <a:rPr lang="en-IN" dirty="0"/>
              <a:t> Operating System: Windows</a:t>
            </a:r>
            <a:endParaRPr lang="en-US" dirty="0"/>
          </a:p>
          <a:p>
            <a:pPr lvl="0"/>
            <a:r>
              <a:rPr lang="en-IN" dirty="0"/>
              <a:t> Programming Language: Python, HTML, CSS, JavaScript, </a:t>
            </a:r>
            <a:r>
              <a:rPr lang="en-IN" dirty="0" err="1"/>
              <a:t>NodeJS</a:t>
            </a:r>
            <a:r>
              <a:rPr lang="en-IN" dirty="0"/>
              <a:t>, </a:t>
            </a:r>
            <a:r>
              <a:rPr lang="en-IN" dirty="0" err="1"/>
              <a:t>ReactJS</a:t>
            </a:r>
            <a:endParaRPr lang="en-US" dirty="0"/>
          </a:p>
          <a:p>
            <a:pPr lvl="0"/>
            <a:r>
              <a:rPr lang="en-IN" dirty="0"/>
              <a:t> Back End: </a:t>
            </a:r>
            <a:endParaRPr lang="en-US" dirty="0"/>
          </a:p>
          <a:p>
            <a:pPr lvl="0"/>
            <a:r>
              <a:rPr lang="en-IN" dirty="0"/>
              <a:t>Software: </a:t>
            </a:r>
            <a:r>
              <a:rPr lang="en-IN" dirty="0" err="1"/>
              <a:t>Jupyter</a:t>
            </a:r>
            <a:r>
              <a:rPr lang="en-IN" dirty="0"/>
              <a:t> Notebook</a:t>
            </a:r>
            <a:endParaRPr lang="en-US" dirty="0"/>
          </a:p>
          <a:p>
            <a:pPr lvl="0"/>
            <a:r>
              <a:rPr lang="en-IN" dirty="0"/>
              <a:t>Server: </a:t>
            </a:r>
            <a:r>
              <a:rPr lang="en-IN" dirty="0" err="1"/>
              <a:t>Xampp</a:t>
            </a:r>
            <a:endParaRPr lang="en-US" dirty="0"/>
          </a:p>
          <a:p>
            <a:endParaRPr lang="en-US" dirty="0"/>
          </a:p>
        </p:txBody>
      </p:sp>
    </p:spTree>
    <p:extLst>
      <p:ext uri="{BB962C8B-B14F-4D97-AF65-F5344CB8AC3E}">
        <p14:creationId xmlns:p14="http://schemas.microsoft.com/office/powerpoint/2010/main" val="2122287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a:t>Other Non-functional Requirements</a:t>
            </a:r>
            <a:r>
              <a:rPr lang="en-US" b="1" dirty="0"/>
              <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q"/>
            </a:pPr>
            <a:r>
              <a:rPr lang="en-IN" sz="3800" b="1" dirty="0">
                <a:solidFill>
                  <a:schemeClr val="tx2"/>
                </a:solidFill>
              </a:rPr>
              <a:t>Performance Requirements</a:t>
            </a:r>
            <a:endParaRPr lang="en-US" sz="3800" b="1" dirty="0">
              <a:solidFill>
                <a:schemeClr val="tx2"/>
              </a:solidFill>
            </a:endParaRPr>
          </a:p>
          <a:p>
            <a:pPr marL="0" indent="0">
              <a:buNone/>
            </a:pPr>
            <a:endParaRPr lang="en-US" dirty="0"/>
          </a:p>
          <a:p>
            <a:pPr lvl="0"/>
            <a:r>
              <a:rPr lang="en-IN" sz="2600" dirty="0"/>
              <a:t>S</a:t>
            </a:r>
            <a:r>
              <a:rPr lang="en-IN" sz="2600" dirty="0" smtClean="0"/>
              <a:t>table </a:t>
            </a:r>
            <a:r>
              <a:rPr lang="en-IN" sz="2600" dirty="0"/>
              <a:t>internet </a:t>
            </a:r>
            <a:r>
              <a:rPr lang="en-IN" sz="2600" dirty="0" smtClean="0"/>
              <a:t>connection. </a:t>
            </a:r>
          </a:p>
          <a:p>
            <a:pPr lvl="0"/>
            <a:r>
              <a:rPr lang="en-IN" sz="2600" dirty="0" smtClean="0"/>
              <a:t>Minimizing </a:t>
            </a:r>
            <a:r>
              <a:rPr lang="en-IN" sz="2600" dirty="0"/>
              <a:t>the start-up and response </a:t>
            </a:r>
            <a:r>
              <a:rPr lang="en-IN" sz="2600" dirty="0" smtClean="0"/>
              <a:t>time.</a:t>
            </a:r>
          </a:p>
          <a:p>
            <a:pPr lvl="0"/>
            <a:r>
              <a:rPr lang="en-IN" sz="2600" dirty="0"/>
              <a:t>S</a:t>
            </a:r>
            <a:r>
              <a:rPr lang="en-IN" sz="2600" dirty="0" smtClean="0"/>
              <a:t>hould </a:t>
            </a:r>
            <a:r>
              <a:rPr lang="en-IN" sz="2600" dirty="0"/>
              <a:t>not display scrolling jerks longer than 200ms.</a:t>
            </a:r>
            <a:endParaRPr lang="en-US" sz="2600" dirty="0"/>
          </a:p>
          <a:p>
            <a:pPr lvl="0"/>
            <a:r>
              <a:rPr lang="en-IN" sz="2600" dirty="0"/>
              <a:t>Powerful servers to manage the data efficiently.</a:t>
            </a:r>
            <a:endParaRPr lang="en-US" sz="2600" dirty="0"/>
          </a:p>
          <a:p>
            <a:pPr lvl="0"/>
            <a:r>
              <a:rPr lang="en-IN" sz="2600" dirty="0"/>
              <a:t>P</a:t>
            </a:r>
            <a:r>
              <a:rPr lang="en-IN" sz="2600" dirty="0" smtClean="0"/>
              <a:t>owerful </a:t>
            </a:r>
            <a:r>
              <a:rPr lang="en-IN" sz="2600" dirty="0"/>
              <a:t>processor to train the neural network model with large data-sets.</a:t>
            </a:r>
            <a:endParaRPr lang="en-US" sz="2600" dirty="0"/>
          </a:p>
          <a:p>
            <a:pPr lvl="0"/>
            <a:r>
              <a:rPr lang="en-IN" sz="2600" dirty="0"/>
              <a:t>Latest version of Google Chrome or </a:t>
            </a:r>
            <a:r>
              <a:rPr lang="en-IN" sz="2600" dirty="0" err="1"/>
              <a:t>Morzilla</a:t>
            </a:r>
            <a:r>
              <a:rPr lang="en-IN" sz="2600" dirty="0"/>
              <a:t> </a:t>
            </a:r>
            <a:r>
              <a:rPr lang="en-IN" sz="2600" dirty="0" smtClean="0"/>
              <a:t>Firefox.</a:t>
            </a:r>
            <a:endParaRPr lang="en-US" sz="2600" dirty="0"/>
          </a:p>
          <a:p>
            <a:pPr lvl="0"/>
            <a:r>
              <a:rPr lang="en-IN" sz="2600" dirty="0" smtClean="0"/>
              <a:t>Good quality hardware </a:t>
            </a:r>
            <a:r>
              <a:rPr lang="en-IN" sz="2600" dirty="0"/>
              <a:t>components of the client/user. </a:t>
            </a:r>
            <a:endParaRPr lang="en-US" sz="2600" dirty="0"/>
          </a:p>
          <a:p>
            <a:pPr marL="0" indent="0">
              <a:buNone/>
            </a:pPr>
            <a:endParaRPr lang="en-US" sz="2600" dirty="0"/>
          </a:p>
          <a:p>
            <a:pPr>
              <a:buFont typeface="Wingdings" pitchFamily="2" charset="2"/>
              <a:buChar char="q"/>
            </a:pPr>
            <a:r>
              <a:rPr lang="en-IN" sz="3800" b="1" dirty="0" smtClean="0">
                <a:solidFill>
                  <a:schemeClr val="tx2"/>
                </a:solidFill>
              </a:rPr>
              <a:t>Safety </a:t>
            </a:r>
            <a:r>
              <a:rPr lang="en-IN" sz="3800" b="1" dirty="0">
                <a:solidFill>
                  <a:schemeClr val="tx2"/>
                </a:solidFill>
              </a:rPr>
              <a:t>Requirements</a:t>
            </a:r>
            <a:endParaRPr lang="en-US" sz="3800" dirty="0">
              <a:solidFill>
                <a:schemeClr val="tx2"/>
              </a:solidFill>
            </a:endParaRPr>
          </a:p>
          <a:p>
            <a:pPr marL="0" indent="0">
              <a:buNone/>
            </a:pPr>
            <a:endParaRPr lang="en-US" dirty="0"/>
          </a:p>
          <a:p>
            <a:pPr lvl="0"/>
            <a:r>
              <a:rPr lang="en-IN" sz="2600" dirty="0"/>
              <a:t>Information transmission should be </a:t>
            </a:r>
            <a:r>
              <a:rPr lang="en-IN" sz="2600" dirty="0" smtClean="0"/>
              <a:t>secured. </a:t>
            </a:r>
            <a:endParaRPr lang="en-US" sz="2600" dirty="0"/>
          </a:p>
          <a:p>
            <a:pPr lvl="0"/>
            <a:r>
              <a:rPr lang="en-IN" sz="2600" dirty="0" smtClean="0"/>
              <a:t>In case of damage to database, </a:t>
            </a:r>
            <a:r>
              <a:rPr lang="en-IN" sz="2600" dirty="0"/>
              <a:t>the recovery method </a:t>
            </a:r>
            <a:r>
              <a:rPr lang="en-IN" sz="2600" dirty="0" smtClean="0"/>
              <a:t>must restore </a:t>
            </a:r>
            <a:r>
              <a:rPr lang="en-IN" sz="2600" dirty="0"/>
              <a:t>a past copy of the </a:t>
            </a:r>
            <a:r>
              <a:rPr lang="en-IN" sz="2600" dirty="0" smtClean="0"/>
              <a:t>database from </a:t>
            </a:r>
            <a:r>
              <a:rPr lang="en-IN" sz="2600" dirty="0"/>
              <a:t>the backed up log, up to the time of failure.</a:t>
            </a:r>
            <a:endParaRPr lang="en-US" sz="2600" dirty="0"/>
          </a:p>
          <a:p>
            <a:endParaRPr lang="en-US" sz="2600" dirty="0"/>
          </a:p>
        </p:txBody>
      </p:sp>
    </p:spTree>
    <p:extLst>
      <p:ext uri="{BB962C8B-B14F-4D97-AF65-F5344CB8AC3E}">
        <p14:creationId xmlns:p14="http://schemas.microsoft.com/office/powerpoint/2010/main" val="1174728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References</a:t>
            </a:r>
            <a:endParaRPr lang="en-US" dirty="0"/>
          </a:p>
        </p:txBody>
      </p:sp>
      <p:sp>
        <p:nvSpPr>
          <p:cNvPr id="3" name="Content Placeholder 2"/>
          <p:cNvSpPr>
            <a:spLocks noGrp="1"/>
          </p:cNvSpPr>
          <p:nvPr>
            <p:ph idx="1"/>
          </p:nvPr>
        </p:nvSpPr>
        <p:spPr/>
        <p:txBody>
          <a:bodyPr>
            <a:normAutofit fontScale="85000" lnSpcReduction="10000"/>
          </a:bodyPr>
          <a:lstStyle/>
          <a:p>
            <a:r>
              <a:rPr lang="en-IN" dirty="0" err="1" smtClean="0"/>
              <a:t>Anchit</a:t>
            </a:r>
            <a:r>
              <a:rPr lang="en-IN" dirty="0" smtClean="0"/>
              <a:t> </a:t>
            </a:r>
            <a:r>
              <a:rPr lang="en-IN" dirty="0" err="1"/>
              <a:t>Shrivastava</a:t>
            </a:r>
            <a:r>
              <a:rPr lang="en-IN" dirty="0"/>
              <a:t>, </a:t>
            </a:r>
            <a:r>
              <a:rPr lang="en-IN" dirty="0" err="1"/>
              <a:t>Isha</a:t>
            </a:r>
            <a:r>
              <a:rPr lang="en-IN" dirty="0"/>
              <a:t> </a:t>
            </a:r>
            <a:r>
              <a:rPr lang="en-IN" dirty="0" err="1"/>
              <a:t>Jaggi</a:t>
            </a:r>
            <a:r>
              <a:rPr lang="en-IN" dirty="0"/>
              <a:t>, </a:t>
            </a:r>
            <a:r>
              <a:rPr lang="en-IN" dirty="0" err="1"/>
              <a:t>Shefali</a:t>
            </a:r>
            <a:r>
              <a:rPr lang="en-IN" dirty="0"/>
              <a:t> Gupta, </a:t>
            </a:r>
            <a:r>
              <a:rPr lang="en-IN" dirty="0" err="1"/>
              <a:t>Deepali</a:t>
            </a:r>
            <a:r>
              <a:rPr lang="en-IN" dirty="0"/>
              <a:t> Gupta “Handwritten digit recognition using </a:t>
            </a:r>
            <a:r>
              <a:rPr lang="en-IN" dirty="0" smtClean="0"/>
              <a:t>machine </a:t>
            </a:r>
            <a:r>
              <a:rPr lang="en-IN" dirty="0"/>
              <a:t>learning: A review” </a:t>
            </a:r>
          </a:p>
          <a:p>
            <a:pPr marL="0" indent="0">
              <a:buNone/>
            </a:pPr>
            <a:endParaRPr lang="en-US" dirty="0"/>
          </a:p>
          <a:p>
            <a:r>
              <a:rPr lang="en-IN" dirty="0" err="1" smtClean="0"/>
              <a:t>Tsung</a:t>
            </a:r>
            <a:r>
              <a:rPr lang="en-IN" dirty="0" smtClean="0"/>
              <a:t>-Han </a:t>
            </a:r>
            <a:r>
              <a:rPr lang="en-IN" dirty="0"/>
              <a:t>Tsai, Po-Ting Chi, </a:t>
            </a:r>
            <a:r>
              <a:rPr lang="en-IN" dirty="0" err="1"/>
              <a:t>Kuo-Hsing</a:t>
            </a:r>
            <a:r>
              <a:rPr lang="en-IN" dirty="0"/>
              <a:t> Cheng “The sketch classifier technique with deep learning models realised in an embedded system</a:t>
            </a:r>
            <a:r>
              <a:rPr lang="en-IN" dirty="0" smtClean="0"/>
              <a:t>”</a:t>
            </a:r>
            <a:endParaRPr lang="en-US" dirty="0"/>
          </a:p>
          <a:p>
            <a:pPr marL="0" indent="0">
              <a:buNone/>
            </a:pPr>
            <a:endParaRPr lang="en-US" dirty="0"/>
          </a:p>
          <a:p>
            <a:r>
              <a:rPr lang="en-IN" dirty="0" err="1" smtClean="0"/>
              <a:t>Olisah</a:t>
            </a:r>
            <a:r>
              <a:rPr lang="en-IN" dirty="0" smtClean="0"/>
              <a:t> </a:t>
            </a:r>
            <a:r>
              <a:rPr lang="en-IN" dirty="0"/>
              <a:t>Kingsley S and Mohamed Ismail Z “web-based E-learning for system for pre-school kids </a:t>
            </a:r>
            <a:endParaRPr lang="en-IN" dirty="0" smtClean="0"/>
          </a:p>
          <a:p>
            <a:pPr marL="0" indent="0">
              <a:buNone/>
            </a:pPr>
            <a:r>
              <a:rPr lang="en-IN" dirty="0"/>
              <a:t> </a:t>
            </a:r>
            <a:endParaRPr lang="en-US" dirty="0"/>
          </a:p>
          <a:p>
            <a:r>
              <a:rPr lang="en-IN" dirty="0" smtClean="0"/>
              <a:t>Rahul </a:t>
            </a:r>
            <a:r>
              <a:rPr lang="en-IN" dirty="0" err="1"/>
              <a:t>Chauhan</a:t>
            </a:r>
            <a:r>
              <a:rPr lang="en-IN" dirty="0"/>
              <a:t>, Kamal Kumar </a:t>
            </a:r>
            <a:r>
              <a:rPr lang="en-IN" dirty="0" err="1"/>
              <a:t>Ghanshala</a:t>
            </a:r>
            <a:r>
              <a:rPr lang="en-IN" dirty="0"/>
              <a:t>, R.C Joshi “convolutional neural network (CNN) for image detection and recognition” </a:t>
            </a:r>
            <a:endParaRPr lang="en-IN" dirty="0" smtClean="0"/>
          </a:p>
          <a:p>
            <a:endParaRPr lang="en-IN" dirty="0"/>
          </a:p>
          <a:p>
            <a:r>
              <a:rPr lang="en-IN" dirty="0" smtClean="0"/>
              <a:t>Kristine </a:t>
            </a:r>
            <a:r>
              <a:rPr lang="en-IN" dirty="0" err="1"/>
              <a:t>Guo</a:t>
            </a:r>
            <a:r>
              <a:rPr lang="en-IN" dirty="0"/>
              <a:t>, James </a:t>
            </a:r>
            <a:r>
              <a:rPr lang="en-IN" dirty="0" err="1"/>
              <a:t>WoMa</a:t>
            </a:r>
            <a:r>
              <a:rPr lang="en-IN" dirty="0"/>
              <a:t>, Eric </a:t>
            </a:r>
            <a:r>
              <a:rPr lang="en-IN" dirty="0" err="1"/>
              <a:t>Xu</a:t>
            </a:r>
            <a:r>
              <a:rPr lang="en-IN" dirty="0"/>
              <a:t> “Quick, Draw! Doodle Recognition</a:t>
            </a:r>
            <a:r>
              <a:rPr lang="en-IN" dirty="0" smtClean="0"/>
              <a:t>”</a:t>
            </a:r>
            <a:endParaRPr lang="en-US" dirty="0"/>
          </a:p>
        </p:txBody>
      </p:sp>
    </p:spTree>
    <p:extLst>
      <p:ext uri="{BB962C8B-B14F-4D97-AF65-F5344CB8AC3E}">
        <p14:creationId xmlns:p14="http://schemas.microsoft.com/office/powerpoint/2010/main" val="801251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6781800" cy="1600200"/>
          </a:xfrm>
        </p:spPr>
        <p:txBody>
          <a:bodyPr/>
          <a:lstStyle/>
          <a:p>
            <a:pPr algn="ctr"/>
            <a:r>
              <a:rPr lang="en-US" b="1" dirty="0" smtClean="0">
                <a:latin typeface="Times New Roman" pitchFamily="18" charset="0"/>
                <a:cs typeface="Times New Roman" pitchFamily="18" charset="0"/>
              </a:rPr>
              <a:t>Literature Review</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752600"/>
            <a:ext cx="7543800" cy="3886200"/>
          </a:xfrm>
        </p:spPr>
        <p:txBody>
          <a:bodyPr>
            <a:noAutofit/>
          </a:bodyPr>
          <a:lstStyle/>
          <a:p>
            <a:r>
              <a:rPr lang="en-US" sz="1800" dirty="0">
                <a:latin typeface="Times New Roman" pitchFamily="18" charset="0"/>
                <a:cs typeface="Times New Roman" pitchFamily="18" charset="0"/>
              </a:rPr>
              <a:t>The authors "</a:t>
            </a:r>
            <a:r>
              <a:rPr lang="en-US" sz="1800" dirty="0" err="1">
                <a:latin typeface="Times New Roman" pitchFamily="18" charset="0"/>
                <a:cs typeface="Times New Roman" pitchFamily="18" charset="0"/>
              </a:rPr>
              <a:t>Anchit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Shrivastava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Isha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Jaggi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Shefali</a:t>
            </a:r>
            <a:r>
              <a:rPr lang="en-US" sz="1800" dirty="0">
                <a:latin typeface="Times New Roman" pitchFamily="18" charset="0"/>
                <a:cs typeface="Times New Roman" pitchFamily="18" charset="0"/>
              </a:rPr>
              <a:t> Gupta, </a:t>
            </a:r>
            <a:r>
              <a:rPr lang="en-US" sz="1800" dirty="0" err="1">
                <a:latin typeface="Times New Roman" pitchFamily="18" charset="0"/>
                <a:cs typeface="Times New Roman" pitchFamily="18" charset="0"/>
              </a:rPr>
              <a:t>Deepali</a:t>
            </a:r>
            <a:r>
              <a:rPr lang="en-US" sz="1800" dirty="0">
                <a:latin typeface="Times New Roman" pitchFamily="18" charset="0"/>
                <a:cs typeface="Times New Roman" pitchFamily="18" charset="0"/>
              </a:rPr>
              <a:t> Gupta" </a:t>
            </a:r>
            <a:r>
              <a:rPr lang="en-US" sz="1800" dirty="0" err="1">
                <a:latin typeface="Times New Roman" pitchFamily="18" charset="0"/>
                <a:cs typeface="Times New Roman" pitchFamily="18" charset="0"/>
              </a:rPr>
              <a:t>analysed</a:t>
            </a:r>
            <a:r>
              <a:rPr lang="en-US" sz="1800" dirty="0">
                <a:latin typeface="Times New Roman" pitchFamily="18" charset="0"/>
                <a:cs typeface="Times New Roman" pitchFamily="18" charset="0"/>
              </a:rPr>
              <a:t> the most suitable and best method for digit recognition by considering 60,000 images for training set with a pixel size of 28×28. The images/training sets were matched with the original image. It was found out after complete analysis and review that the classifier ensemble system has the least error rate of just 0.32%. They also reviewed different methods of handwritten digit recognition. </a:t>
            </a:r>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authors “</a:t>
            </a:r>
            <a:r>
              <a:rPr lang="en-US" sz="1800" dirty="0" err="1">
                <a:latin typeface="Times New Roman" pitchFamily="18" charset="0"/>
                <a:cs typeface="Times New Roman" pitchFamily="18" charset="0"/>
              </a:rPr>
              <a:t>Tsung</a:t>
            </a:r>
            <a:r>
              <a:rPr lang="en-US" sz="1800" dirty="0">
                <a:latin typeface="Times New Roman" pitchFamily="18" charset="0"/>
                <a:cs typeface="Times New Roman" pitchFamily="18" charset="0"/>
              </a:rPr>
              <a:t>-Han Tsai, Po-Ting Chi, </a:t>
            </a:r>
            <a:r>
              <a:rPr lang="en-US" sz="1800" dirty="0" err="1">
                <a:latin typeface="Times New Roman" pitchFamily="18" charset="0"/>
                <a:cs typeface="Times New Roman" pitchFamily="18" charset="0"/>
              </a:rPr>
              <a:t>Kuo-Hsing</a:t>
            </a:r>
            <a:r>
              <a:rPr lang="en-US" sz="1800" dirty="0">
                <a:latin typeface="Times New Roman" pitchFamily="18" charset="0"/>
                <a:cs typeface="Times New Roman" pitchFamily="18" charset="0"/>
              </a:rPr>
              <a:t> Cheng” built a sketch classifier technique with deep learning models. They had used the depth-wise convolution layer to lighten the deep neural network. The result showed the improvement in approximately 1/5 of computation. They had used Google Quick Draw dataset to train and evaluate the network, which can have 98% accuracy in 10 categories and 85% accuracy in 100 categories. The system can achieve real-time implementation of sketch classification.</a:t>
            </a:r>
          </a:p>
        </p:txBody>
      </p:sp>
    </p:spTree>
    <p:extLst>
      <p:ext uri="{BB962C8B-B14F-4D97-AF65-F5344CB8AC3E}">
        <p14:creationId xmlns:p14="http://schemas.microsoft.com/office/powerpoint/2010/main" val="2361201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382000" cy="6019800"/>
          </a:xfrm>
        </p:spPr>
        <p:txBody>
          <a:bodyPr>
            <a:noAutofit/>
          </a:bodyPr>
          <a:lstStyle/>
          <a:p>
            <a:r>
              <a:rPr lang="en-US" sz="1900" dirty="0">
                <a:latin typeface="Times New Roman" pitchFamily="18" charset="0"/>
                <a:cs typeface="Times New Roman" pitchFamily="18" charset="0"/>
              </a:rPr>
              <a:t>The authors </a:t>
            </a:r>
            <a:r>
              <a:rPr lang="en-US" sz="1900" dirty="0" err="1">
                <a:latin typeface="Times New Roman" pitchFamily="18" charset="0"/>
                <a:cs typeface="Times New Roman" pitchFamily="18" charset="0"/>
              </a:rPr>
              <a:t>Olisah</a:t>
            </a:r>
            <a:r>
              <a:rPr lang="en-US" sz="1900" dirty="0">
                <a:latin typeface="Times New Roman" pitchFamily="18" charset="0"/>
                <a:cs typeface="Times New Roman" pitchFamily="18" charset="0"/>
              </a:rPr>
              <a:t> Kingsley S and Mohamed Ismail Z conducted a review on three possible solutions that can improve learning and teaching in pre-schools. The report also developed the most appropriate solution that will answer the research questions. Their research shall also discuss the importance and impact of information and communications technology on teaching and learning in pre-schools. It also discussed the advantages and disadvantages of web-based e-learning system over traditional kids learning. </a:t>
            </a:r>
            <a:endParaRPr lang="en-US" sz="1900" dirty="0" smtClean="0">
              <a:latin typeface="Times New Roman" pitchFamily="18" charset="0"/>
              <a:cs typeface="Times New Roman" pitchFamily="18" charset="0"/>
            </a:endParaRPr>
          </a:p>
          <a:p>
            <a:pPr marL="0" indent="0">
              <a:buNone/>
            </a:pPr>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The </a:t>
            </a:r>
            <a:r>
              <a:rPr lang="en-US" sz="1900" dirty="0">
                <a:latin typeface="Times New Roman" pitchFamily="18" charset="0"/>
                <a:cs typeface="Times New Roman" pitchFamily="18" charset="0"/>
              </a:rPr>
              <a:t>authors "Rahul </a:t>
            </a:r>
            <a:r>
              <a:rPr lang="en-US" sz="1900" dirty="0" err="1">
                <a:latin typeface="Times New Roman" pitchFamily="18" charset="0"/>
                <a:cs typeface="Times New Roman" pitchFamily="18" charset="0"/>
              </a:rPr>
              <a:t>Chauhan</a:t>
            </a:r>
            <a:r>
              <a:rPr lang="en-US" sz="1900" dirty="0">
                <a:latin typeface="Times New Roman" pitchFamily="18" charset="0"/>
                <a:cs typeface="Times New Roman" pitchFamily="18" charset="0"/>
              </a:rPr>
              <a:t>, Kamal Kumar </a:t>
            </a:r>
            <a:r>
              <a:rPr lang="en-US" sz="1900" dirty="0" err="1">
                <a:latin typeface="Times New Roman" pitchFamily="18" charset="0"/>
                <a:cs typeface="Times New Roman" pitchFamily="18" charset="0"/>
              </a:rPr>
              <a:t>Ghanshala</a:t>
            </a:r>
            <a:r>
              <a:rPr lang="en-US" sz="1900" dirty="0">
                <a:latin typeface="Times New Roman" pitchFamily="18" charset="0"/>
                <a:cs typeface="Times New Roman" pitchFamily="18" charset="0"/>
              </a:rPr>
              <a:t>, R.C Joshi" built CNN models to evaluate its performance on image recognition and detection datasets. The algorithm is implemented on MNIST and CIFAR-10 dataset and its performance is evaluated. The accuracy of models on MNIST is 99.6 %, CIFAR10 is using real-time data augmentation and dropout on CPU unit. </a:t>
            </a:r>
            <a:endParaRPr lang="en-US" sz="1900" dirty="0" smtClean="0">
              <a:latin typeface="Times New Roman" pitchFamily="18" charset="0"/>
              <a:cs typeface="Times New Roman" pitchFamily="18" charset="0"/>
            </a:endParaRPr>
          </a:p>
          <a:p>
            <a:pPr marL="0" indent="0">
              <a:buNone/>
            </a:pPr>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The </a:t>
            </a:r>
            <a:r>
              <a:rPr lang="en-US" sz="1900" dirty="0">
                <a:latin typeface="Times New Roman" pitchFamily="18" charset="0"/>
                <a:cs typeface="Times New Roman" pitchFamily="18" charset="0"/>
              </a:rPr>
              <a:t>authors "Kristine </a:t>
            </a:r>
            <a:r>
              <a:rPr lang="en-US" sz="1900" dirty="0" err="1">
                <a:latin typeface="Times New Roman" pitchFamily="18" charset="0"/>
                <a:cs typeface="Times New Roman" pitchFamily="18" charset="0"/>
              </a:rPr>
              <a:t>Guo</a:t>
            </a:r>
            <a:r>
              <a:rPr lang="en-US" sz="1900" dirty="0">
                <a:latin typeface="Times New Roman" pitchFamily="18" charset="0"/>
                <a:cs typeface="Times New Roman" pitchFamily="18" charset="0"/>
              </a:rPr>
              <a:t>, James </a:t>
            </a:r>
            <a:r>
              <a:rPr lang="en-US" sz="1900" dirty="0" err="1">
                <a:latin typeface="Times New Roman" pitchFamily="18" charset="0"/>
                <a:cs typeface="Times New Roman" pitchFamily="18" charset="0"/>
              </a:rPr>
              <a:t>WoMa</a:t>
            </a:r>
            <a:r>
              <a:rPr lang="en-US" sz="1900" dirty="0">
                <a:latin typeface="Times New Roman" pitchFamily="18" charset="0"/>
                <a:cs typeface="Times New Roman" pitchFamily="18" charset="0"/>
              </a:rPr>
              <a:t>, Eric </a:t>
            </a:r>
            <a:r>
              <a:rPr lang="en-US" sz="1900" dirty="0" err="1">
                <a:latin typeface="Times New Roman" pitchFamily="18" charset="0"/>
                <a:cs typeface="Times New Roman" pitchFamily="18" charset="0"/>
              </a:rPr>
              <a:t>Xu</a:t>
            </a:r>
            <a:r>
              <a:rPr lang="en-US" sz="1900" dirty="0">
                <a:latin typeface="Times New Roman" pitchFamily="18" charset="0"/>
                <a:cs typeface="Times New Roman" pitchFamily="18" charset="0"/>
              </a:rPr>
              <a:t>" from Stanford University, built a multi-class classifier to assign hand-drawn doodles from Google’s online game Quick, Draw! into 345 unique categories. To do so, we implement and compare multiple variations of k-nearest </a:t>
            </a:r>
            <a:r>
              <a:rPr lang="en-US" sz="1900" dirty="0" err="1">
                <a:latin typeface="Times New Roman" pitchFamily="18" charset="0"/>
                <a:cs typeface="Times New Roman" pitchFamily="18" charset="0"/>
              </a:rPr>
              <a:t>neighbours</a:t>
            </a:r>
            <a:r>
              <a:rPr lang="en-US" sz="1900" dirty="0">
                <a:latin typeface="Times New Roman" pitchFamily="18" charset="0"/>
                <a:cs typeface="Times New Roman" pitchFamily="18" charset="0"/>
              </a:rPr>
              <a:t> and a convolutional neural network, which achieve 35% accuracy and 60% accuracy, respectively. They also evaluated the models’ performance and learned features.</a:t>
            </a:r>
          </a:p>
        </p:txBody>
      </p:sp>
    </p:spTree>
    <p:extLst>
      <p:ext uri="{BB962C8B-B14F-4D97-AF65-F5344CB8AC3E}">
        <p14:creationId xmlns:p14="http://schemas.microsoft.com/office/powerpoint/2010/main" val="493248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Software Requirements Specification</a:t>
            </a:r>
            <a:endParaRPr lang="en-US" dirty="0"/>
          </a:p>
        </p:txBody>
      </p:sp>
      <p:sp>
        <p:nvSpPr>
          <p:cNvPr id="3" name="Content Placeholder 2"/>
          <p:cNvSpPr>
            <a:spLocks noGrp="1"/>
          </p:cNvSpPr>
          <p:nvPr>
            <p:ph idx="1"/>
          </p:nvPr>
        </p:nvSpPr>
        <p:spPr/>
        <p:txBody>
          <a:bodyPr/>
          <a:lstStyle/>
          <a:p>
            <a:r>
              <a:rPr lang="en-US" b="1" dirty="0" smtClean="0">
                <a:solidFill>
                  <a:schemeClr val="tx2"/>
                </a:solidFill>
              </a:rPr>
              <a:t>Purpose:</a:t>
            </a:r>
          </a:p>
          <a:p>
            <a:pPr marL="0" indent="0">
              <a:buNone/>
            </a:pPr>
            <a:r>
              <a:rPr lang="en-US" dirty="0" smtClean="0"/>
              <a:t>	</a:t>
            </a:r>
            <a:r>
              <a:rPr lang="en-IN" sz="2000" dirty="0">
                <a:latin typeface="Times New Roman" pitchFamily="18" charset="0"/>
                <a:cs typeface="Times New Roman" pitchFamily="18" charset="0"/>
              </a:rPr>
              <a:t>The main purpose </a:t>
            </a:r>
            <a:r>
              <a:rPr lang="en-IN" sz="2000" dirty="0" smtClean="0">
                <a:latin typeface="Times New Roman" pitchFamily="18" charset="0"/>
                <a:cs typeface="Times New Roman" pitchFamily="18" charset="0"/>
              </a:rPr>
              <a:t>is </a:t>
            </a:r>
            <a:r>
              <a:rPr lang="en-IN" sz="2000" dirty="0">
                <a:latin typeface="Times New Roman" pitchFamily="18" charset="0"/>
                <a:cs typeface="Times New Roman" pitchFamily="18" charset="0"/>
              </a:rPr>
              <a:t>to describe the characteristics of our project </a:t>
            </a:r>
            <a:r>
              <a:rPr lang="en-IN" sz="2000" dirty="0" smtClean="0">
                <a:latin typeface="Times New Roman" pitchFamily="18" charset="0"/>
                <a:cs typeface="Times New Roman" pitchFamily="18" charset="0"/>
              </a:rPr>
              <a:t>that </a:t>
            </a:r>
            <a:r>
              <a:rPr lang="en-IN" sz="2000" dirty="0">
                <a:latin typeface="Times New Roman" pitchFamily="18" charset="0"/>
                <a:cs typeface="Times New Roman" pitchFamily="18" charset="0"/>
              </a:rPr>
              <a:t>will achieve an activity based learning and focuses on using real-world objects to facilitate pre-school learning of the English alphabets, spellings, counting of numbers, recognition and drawing of real world </a:t>
            </a:r>
            <a:r>
              <a:rPr lang="en-IN" sz="2000" dirty="0" smtClean="0">
                <a:latin typeface="Times New Roman" pitchFamily="18" charset="0"/>
                <a:cs typeface="Times New Roman" pitchFamily="18" charset="0"/>
              </a:rPr>
              <a:t>objects.</a:t>
            </a:r>
          </a:p>
          <a:p>
            <a:pPr marL="0" indent="0">
              <a:buNone/>
            </a:pPr>
            <a:endParaRPr lang="en-US" sz="2000" dirty="0" smtClean="0">
              <a:latin typeface="Times New Roman" pitchFamily="18" charset="0"/>
              <a:cs typeface="Times New Roman" pitchFamily="18" charset="0"/>
            </a:endParaRPr>
          </a:p>
          <a:p>
            <a:r>
              <a:rPr lang="en-US" b="1" dirty="0" smtClean="0">
                <a:solidFill>
                  <a:schemeClr val="tx2"/>
                </a:solidFill>
              </a:rPr>
              <a:t>Target Audience:</a:t>
            </a:r>
          </a:p>
          <a:p>
            <a:pPr marL="0" indent="0">
              <a:buNone/>
            </a:pPr>
            <a:endParaRPr lang="en-US" b="1" dirty="0" smtClean="0">
              <a:solidFill>
                <a:schemeClr val="tx2"/>
              </a:solidFill>
            </a:endParaRPr>
          </a:p>
          <a:p>
            <a:pPr lvl="0" fontAlgn="base">
              <a:buFont typeface="Wingdings" pitchFamily="2" charset="2"/>
              <a:buChar char="ü"/>
            </a:pPr>
            <a:r>
              <a:rPr lang="en-IN" sz="2000" dirty="0">
                <a:latin typeface="Times New Roman" pitchFamily="18" charset="0"/>
                <a:cs typeface="Times New Roman" pitchFamily="18" charset="0"/>
              </a:rPr>
              <a:t>Pre-school </a:t>
            </a:r>
            <a:r>
              <a:rPr lang="en-IN" sz="2000" dirty="0" smtClean="0">
                <a:latin typeface="Times New Roman" pitchFamily="18" charset="0"/>
                <a:cs typeface="Times New Roman" pitchFamily="18" charset="0"/>
              </a:rPr>
              <a:t>kids</a:t>
            </a:r>
          </a:p>
          <a:p>
            <a:pPr lvl="0">
              <a:buFont typeface="Wingdings" pitchFamily="2" charset="2"/>
              <a:buChar char="ü"/>
            </a:pPr>
            <a:r>
              <a:rPr lang="en-IN" sz="2000" dirty="0" smtClean="0">
                <a:latin typeface="Times New Roman" pitchFamily="18" charset="0"/>
                <a:cs typeface="Times New Roman" pitchFamily="18" charset="0"/>
              </a:rPr>
              <a:t>Parents </a:t>
            </a:r>
            <a:r>
              <a:rPr lang="en-IN" sz="2000" dirty="0">
                <a:latin typeface="Times New Roman" pitchFamily="18" charset="0"/>
                <a:cs typeface="Times New Roman" pitchFamily="18" charset="0"/>
              </a:rPr>
              <a:t>and </a:t>
            </a:r>
            <a:r>
              <a:rPr lang="en-IN" sz="2000" dirty="0" smtClean="0">
                <a:latin typeface="Times New Roman" pitchFamily="18" charset="0"/>
                <a:cs typeface="Times New Roman" pitchFamily="18" charset="0"/>
              </a:rPr>
              <a:t>teachers</a:t>
            </a:r>
            <a:endParaRPr lang="en-US" sz="2000" dirty="0">
              <a:latin typeface="Times New Roman" pitchFamily="18" charset="0"/>
              <a:cs typeface="Times New Roman" pitchFamily="18" charset="0"/>
            </a:endParaRPr>
          </a:p>
          <a:p>
            <a:pPr marL="0" indent="0">
              <a:buNone/>
            </a:pPr>
            <a:endParaRPr lang="en-US" b="1" dirty="0">
              <a:solidFill>
                <a:schemeClr val="tx2"/>
              </a:solidFill>
            </a:endParaRPr>
          </a:p>
        </p:txBody>
      </p:sp>
    </p:spTree>
    <p:extLst>
      <p:ext uri="{BB962C8B-B14F-4D97-AF65-F5344CB8AC3E}">
        <p14:creationId xmlns:p14="http://schemas.microsoft.com/office/powerpoint/2010/main" val="3318400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itchFamily="18" charset="0"/>
                <a:cs typeface="Times New Roman" pitchFamily="18" charset="0"/>
              </a:rPr>
              <a:t>Overall Description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81000" y="1981200"/>
            <a:ext cx="8229600" cy="4876800"/>
          </a:xfrm>
        </p:spPr>
        <p:txBody>
          <a:bodyPr/>
          <a:lstStyle/>
          <a:p>
            <a:r>
              <a:rPr lang="en-IN" b="1" dirty="0">
                <a:solidFill>
                  <a:schemeClr val="tx2"/>
                </a:solidFill>
              </a:rPr>
              <a:t>PROJECT PERSPECTIVE</a:t>
            </a:r>
          </a:p>
          <a:p>
            <a:pPr marL="0" indent="0">
              <a:buNone/>
            </a:pPr>
            <a:endParaRPr lang="en-IN" dirty="0" smtClean="0"/>
          </a:p>
          <a:p>
            <a:pPr marL="457200" indent="-457200">
              <a:buFont typeface="+mj-lt"/>
              <a:buAutoNum type="arabicPeriod"/>
            </a:pPr>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project tries to identify alternate and effective ways for learning and education for children of age group below 8</a:t>
            </a:r>
            <a:r>
              <a:rPr lang="en-IN" dirty="0" smtClean="0">
                <a:latin typeface="Times New Roman" pitchFamily="18" charset="0"/>
                <a:cs typeface="Times New Roman" pitchFamily="18" charset="0"/>
              </a:rPr>
              <a:t>.</a:t>
            </a:r>
          </a:p>
          <a:p>
            <a:pPr marL="457200" indent="-457200">
              <a:buFont typeface="+mj-lt"/>
              <a:buAutoNum type="arabicPeriod"/>
            </a:pPr>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main aim is to enable children to become active and take full advantage of the online learning platform available today.</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39998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a:t>Product </a:t>
            </a:r>
            <a:r>
              <a:rPr lang="en-IN" b="1" dirty="0" smtClean="0"/>
              <a:t>Functionality</a:t>
            </a:r>
            <a:endParaRPr lang="en-US" dirty="0"/>
          </a:p>
        </p:txBody>
      </p:sp>
      <p:sp>
        <p:nvSpPr>
          <p:cNvPr id="3" name="Content Placeholder 2"/>
          <p:cNvSpPr>
            <a:spLocks noGrp="1"/>
          </p:cNvSpPr>
          <p:nvPr>
            <p:ph idx="1"/>
          </p:nvPr>
        </p:nvSpPr>
        <p:spPr/>
        <p:txBody>
          <a:bodyPr>
            <a:normAutofit/>
          </a:bodyPr>
          <a:lstStyle/>
          <a:p>
            <a:pPr lvl="0" fontAlgn="base"/>
            <a:r>
              <a:rPr lang="en-IN" b="1" dirty="0" smtClean="0"/>
              <a:t>Train </a:t>
            </a:r>
            <a:r>
              <a:rPr lang="en-IN" b="1" dirty="0"/>
              <a:t>the </a:t>
            </a:r>
            <a:r>
              <a:rPr lang="en-IN" b="1" dirty="0" smtClean="0"/>
              <a:t>model.</a:t>
            </a:r>
            <a:endParaRPr lang="en-US" b="1" dirty="0"/>
          </a:p>
          <a:p>
            <a:pPr lvl="0" fontAlgn="base"/>
            <a:r>
              <a:rPr lang="en-IN" dirty="0" smtClean="0"/>
              <a:t>Enables </a:t>
            </a:r>
            <a:r>
              <a:rPr lang="en-IN" dirty="0"/>
              <a:t>2 categories: Learning, Drawing</a:t>
            </a:r>
            <a:r>
              <a:rPr lang="en-IN" dirty="0" smtClean="0"/>
              <a:t>.</a:t>
            </a:r>
            <a:endParaRPr lang="en-US" dirty="0"/>
          </a:p>
          <a:p>
            <a:pPr lvl="0" fontAlgn="base"/>
            <a:r>
              <a:rPr lang="en-IN" b="1" dirty="0"/>
              <a:t>L</a:t>
            </a:r>
            <a:r>
              <a:rPr lang="en-IN" b="1" dirty="0" smtClean="0"/>
              <a:t>earning section</a:t>
            </a:r>
            <a:r>
              <a:rPr lang="en-IN" dirty="0" smtClean="0"/>
              <a:t>: Provide images and wait </a:t>
            </a:r>
            <a:r>
              <a:rPr lang="en-IN" dirty="0"/>
              <a:t>for the user to draw the same on the plain canvas space available.</a:t>
            </a:r>
            <a:endParaRPr lang="en-US" dirty="0"/>
          </a:p>
          <a:p>
            <a:pPr lvl="0" fontAlgn="base"/>
            <a:r>
              <a:rPr lang="en-IN" dirty="0"/>
              <a:t>U</a:t>
            </a:r>
            <a:r>
              <a:rPr lang="en-IN" dirty="0" smtClean="0"/>
              <a:t>sing </a:t>
            </a:r>
            <a:r>
              <a:rPr lang="en-IN" dirty="0"/>
              <a:t>machine learning algorithm and a huge dataset, </a:t>
            </a:r>
            <a:r>
              <a:rPr lang="en-IN" dirty="0" smtClean="0"/>
              <a:t>determine whether </a:t>
            </a:r>
            <a:r>
              <a:rPr lang="en-IN" dirty="0"/>
              <a:t>it matches the original object.</a:t>
            </a:r>
            <a:endParaRPr lang="en-US" dirty="0"/>
          </a:p>
          <a:p>
            <a:pPr lvl="0" fontAlgn="base"/>
            <a:r>
              <a:rPr lang="en-IN" b="1" dirty="0" smtClean="0"/>
              <a:t>Drawing </a:t>
            </a:r>
            <a:r>
              <a:rPr lang="en-IN" b="1" dirty="0"/>
              <a:t>section</a:t>
            </a:r>
            <a:r>
              <a:rPr lang="en-IN" dirty="0"/>
              <a:t>: </a:t>
            </a:r>
            <a:r>
              <a:rPr lang="en-IN" dirty="0" smtClean="0"/>
              <a:t>Provided with the name of the object, the </a:t>
            </a:r>
            <a:r>
              <a:rPr lang="en-IN" dirty="0"/>
              <a:t>user has to correctly draw the object in the canvas space available in a simple manner.</a:t>
            </a:r>
            <a:endParaRPr lang="en-US" dirty="0"/>
          </a:p>
          <a:p>
            <a:pPr lvl="0" fontAlgn="base"/>
            <a:r>
              <a:rPr lang="en-IN" b="1" dirty="0" smtClean="0"/>
              <a:t>Progress</a:t>
            </a:r>
            <a:r>
              <a:rPr lang="en-IN" dirty="0" smtClean="0"/>
              <a:t> </a:t>
            </a:r>
            <a:r>
              <a:rPr lang="en-IN" dirty="0"/>
              <a:t>of the user </a:t>
            </a:r>
            <a:r>
              <a:rPr lang="en-IN" dirty="0" smtClean="0"/>
              <a:t>is stored.</a:t>
            </a:r>
            <a:endParaRPr lang="en-US" dirty="0"/>
          </a:p>
          <a:p>
            <a:pPr marL="0" indent="0" fontAlgn="base">
              <a:buNone/>
            </a:pPr>
            <a:r>
              <a:rPr lang="en-IN" dirty="0"/>
              <a:t> </a:t>
            </a:r>
            <a:endParaRPr lang="en-US" dirty="0"/>
          </a:p>
          <a:p>
            <a:endParaRPr lang="en-US" dirty="0"/>
          </a:p>
        </p:txBody>
      </p:sp>
    </p:spTree>
    <p:extLst>
      <p:ext uri="{BB962C8B-B14F-4D97-AF65-F5344CB8AC3E}">
        <p14:creationId xmlns:p14="http://schemas.microsoft.com/office/powerpoint/2010/main" val="1241439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76600"/>
            <a:ext cx="8229600" cy="990600"/>
          </a:xfrm>
        </p:spPr>
        <p:txBody>
          <a:bodyPr>
            <a:normAutofit fontScale="90000"/>
          </a:bodyPr>
          <a:lstStyle/>
          <a:p>
            <a:r>
              <a:rPr lang="en-IN" b="1" dirty="0"/>
              <a:t>Design and Implementation Constraints</a:t>
            </a:r>
            <a:r>
              <a:rPr lang="en-US" b="1" dirty="0"/>
              <a:t/>
            </a:r>
            <a:br>
              <a:rPr lang="en-US" b="1" dirty="0"/>
            </a:br>
            <a:endParaRPr lang="en-US" dirty="0"/>
          </a:p>
        </p:txBody>
      </p:sp>
      <p:sp>
        <p:nvSpPr>
          <p:cNvPr id="3" name="Content Placeholder 2"/>
          <p:cNvSpPr>
            <a:spLocks noGrp="1"/>
          </p:cNvSpPr>
          <p:nvPr>
            <p:ph idx="1"/>
          </p:nvPr>
        </p:nvSpPr>
        <p:spPr>
          <a:xfrm>
            <a:off x="457200" y="1600200"/>
            <a:ext cx="8229600" cy="1524000"/>
          </a:xfrm>
        </p:spPr>
        <p:txBody>
          <a:bodyPr>
            <a:normAutofit fontScale="92500" lnSpcReduction="20000"/>
          </a:bodyPr>
          <a:lstStyle/>
          <a:p>
            <a:pPr marL="0" indent="0">
              <a:buNone/>
            </a:pPr>
            <a:endParaRPr lang="en-US" dirty="0"/>
          </a:p>
          <a:p>
            <a:pPr lvl="0" fontAlgn="base"/>
            <a:r>
              <a:rPr lang="en-IN" sz="2600" dirty="0">
                <a:latin typeface="Times New Roman" pitchFamily="18" charset="0"/>
                <a:cs typeface="Times New Roman" pitchFamily="18" charset="0"/>
              </a:rPr>
              <a:t>Full connection to the internet.</a:t>
            </a:r>
            <a:endParaRPr lang="en-US" sz="2600" dirty="0">
              <a:latin typeface="Times New Roman" pitchFamily="18" charset="0"/>
              <a:cs typeface="Times New Roman" pitchFamily="18" charset="0"/>
            </a:endParaRPr>
          </a:p>
          <a:p>
            <a:pPr lvl="0" fontAlgn="base"/>
            <a:r>
              <a:rPr lang="en-IN" sz="2600" dirty="0">
                <a:latin typeface="Times New Roman" pitchFamily="18" charset="0"/>
                <a:cs typeface="Times New Roman" pitchFamily="18" charset="0"/>
              </a:rPr>
              <a:t>Good quality hardware for accurate drawing and prediction.</a:t>
            </a:r>
            <a:endParaRPr lang="en-US" sz="2600" dirty="0">
              <a:latin typeface="Times New Roman" pitchFamily="18" charset="0"/>
              <a:cs typeface="Times New Roman" pitchFamily="18" charset="0"/>
            </a:endParaRPr>
          </a:p>
          <a:p>
            <a:pPr marL="0" indent="0" fontAlgn="base">
              <a:buNone/>
            </a:pPr>
            <a:r>
              <a:rPr lang="en-IN" dirty="0"/>
              <a:t> </a:t>
            </a:r>
            <a:endParaRPr lang="en-US" dirty="0"/>
          </a:p>
          <a:p>
            <a:endParaRPr lang="en-US" dirty="0"/>
          </a:p>
        </p:txBody>
      </p:sp>
      <p:sp>
        <p:nvSpPr>
          <p:cNvPr id="4" name="Title 1"/>
          <p:cNvSpPr txBox="1">
            <a:spLocks/>
          </p:cNvSpPr>
          <p:nvPr/>
        </p:nvSpPr>
        <p:spPr>
          <a:xfrm>
            <a:off x="609600" y="6858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IN" b="1" dirty="0" smtClean="0"/>
              <a:t>Operating Environment</a:t>
            </a:r>
            <a:endParaRPr lang="en-US" dirty="0"/>
          </a:p>
        </p:txBody>
      </p:sp>
      <p:sp>
        <p:nvSpPr>
          <p:cNvPr id="5" name="Content Placeholder 2"/>
          <p:cNvSpPr txBox="1">
            <a:spLocks/>
          </p:cNvSpPr>
          <p:nvPr/>
        </p:nvSpPr>
        <p:spPr>
          <a:xfrm>
            <a:off x="609600" y="3962400"/>
            <a:ext cx="8610600" cy="1752600"/>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dirty="0">
              <a:latin typeface="Times New Roman" pitchFamily="18" charset="0"/>
              <a:cs typeface="Times New Roman" pitchFamily="18" charset="0"/>
            </a:endParaRPr>
          </a:p>
          <a:p>
            <a:pPr lvl="0" fontAlgn="base"/>
            <a:r>
              <a:rPr lang="en-IN" dirty="0">
                <a:latin typeface="Times New Roman" pitchFamily="18" charset="0"/>
                <a:cs typeface="Times New Roman" pitchFamily="18" charset="0"/>
              </a:rPr>
              <a:t>Improper internet connection.</a:t>
            </a:r>
            <a:endParaRPr lang="en-US" dirty="0">
              <a:latin typeface="Times New Roman" pitchFamily="18" charset="0"/>
              <a:cs typeface="Times New Roman" pitchFamily="18" charset="0"/>
            </a:endParaRPr>
          </a:p>
          <a:p>
            <a:pPr lvl="0" fontAlgn="base"/>
            <a:r>
              <a:rPr lang="en-IN" dirty="0">
                <a:latin typeface="Times New Roman" pitchFamily="18" charset="0"/>
                <a:cs typeface="Times New Roman" pitchFamily="18" charset="0"/>
              </a:rPr>
              <a:t>Improper AI prediction due to data anomaly.</a:t>
            </a:r>
            <a:endParaRPr lang="en-US" dirty="0">
              <a:latin typeface="Times New Roman" pitchFamily="18" charset="0"/>
              <a:cs typeface="Times New Roman" pitchFamily="18" charset="0"/>
            </a:endParaRPr>
          </a:p>
          <a:p>
            <a:pPr marL="0" indent="0" fontAlgn="base">
              <a:buFont typeface="Arial" pitchFamily="34" charset="0"/>
              <a:buNone/>
            </a:pP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21569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smtClean="0"/>
              <a:t>Troubleshooting</a:t>
            </a:r>
            <a:endParaRPr lang="en-US" dirty="0"/>
          </a:p>
        </p:txBody>
      </p:sp>
      <p:sp>
        <p:nvSpPr>
          <p:cNvPr id="3" name="Content Placeholder 2"/>
          <p:cNvSpPr>
            <a:spLocks noGrp="1"/>
          </p:cNvSpPr>
          <p:nvPr>
            <p:ph idx="1"/>
          </p:nvPr>
        </p:nvSpPr>
        <p:spPr>
          <a:xfrm>
            <a:off x="457200" y="1981200"/>
            <a:ext cx="8229600" cy="2514600"/>
          </a:xfrm>
        </p:spPr>
        <p:txBody>
          <a:bodyPr/>
          <a:lstStyle/>
          <a:p>
            <a:r>
              <a:rPr lang="en-IN" dirty="0">
                <a:latin typeface="+mj-lt"/>
                <a:cs typeface="Times New Roman" pitchFamily="18" charset="0"/>
              </a:rPr>
              <a:t>   </a:t>
            </a:r>
            <a:r>
              <a:rPr lang="en-IN" dirty="0" smtClean="0">
                <a:cs typeface="Times New Roman" pitchFamily="18" charset="0"/>
              </a:rPr>
              <a:t>You </a:t>
            </a:r>
            <a:r>
              <a:rPr lang="en-IN" dirty="0">
                <a:cs typeface="Times New Roman" pitchFamily="18" charset="0"/>
              </a:rPr>
              <a:t>need a stable internet connection for the frames to be processed and predicted</a:t>
            </a:r>
            <a:r>
              <a:rPr lang="en-IN" dirty="0" smtClean="0">
                <a:cs typeface="Times New Roman" pitchFamily="18" charset="0"/>
              </a:rPr>
              <a:t>.</a:t>
            </a:r>
          </a:p>
          <a:p>
            <a:r>
              <a:rPr lang="en-US" dirty="0" smtClean="0"/>
              <a:t>   The </a:t>
            </a:r>
            <a:r>
              <a:rPr lang="en-US" dirty="0"/>
              <a:t>server must be fast and powerful </a:t>
            </a:r>
            <a:r>
              <a:rPr lang="en-US" dirty="0" smtClean="0"/>
              <a:t>for fast predictions of a right or wrong drawing. </a:t>
            </a:r>
            <a:endParaRPr lang="en-US" dirty="0"/>
          </a:p>
          <a:p>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011678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External Interface Requirements</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q"/>
            </a:pPr>
            <a:r>
              <a:rPr lang="en-IN" sz="2800" b="1" dirty="0">
                <a:solidFill>
                  <a:schemeClr val="tx2"/>
                </a:solidFill>
              </a:rPr>
              <a:t>USER </a:t>
            </a:r>
            <a:r>
              <a:rPr lang="en-IN" sz="2800" b="1" dirty="0" smtClean="0">
                <a:solidFill>
                  <a:schemeClr val="tx2"/>
                </a:solidFill>
              </a:rPr>
              <a:t>INTERFACES</a:t>
            </a:r>
          </a:p>
          <a:p>
            <a:pPr marL="0" indent="0">
              <a:buNone/>
            </a:pPr>
            <a:endParaRPr lang="en-IN" b="1" dirty="0">
              <a:solidFill>
                <a:schemeClr val="tx2"/>
              </a:solidFill>
            </a:endParaRPr>
          </a:p>
          <a:p>
            <a:r>
              <a:rPr lang="en-US" dirty="0" smtClean="0"/>
              <a:t>The </a:t>
            </a:r>
            <a:r>
              <a:rPr lang="en-US" dirty="0"/>
              <a:t>user interface for the software shall be compatible to any browser such as Internet Explorer, Mozilla by which user can access the system</a:t>
            </a:r>
            <a:r>
              <a:rPr lang="en-US" dirty="0" smtClean="0"/>
              <a:t>.</a:t>
            </a:r>
          </a:p>
          <a:p>
            <a:pPr marL="0" lvl="0" indent="0">
              <a:buNone/>
            </a:pPr>
            <a:endParaRPr lang="en-US" dirty="0"/>
          </a:p>
          <a:p>
            <a:r>
              <a:rPr lang="en-IN" dirty="0"/>
              <a:t>The user interface shall be implemented using any tool or software package like Java Applet, MS Front Page, EJB etc.</a:t>
            </a:r>
            <a:endParaRPr lang="en-US" dirty="0"/>
          </a:p>
          <a:p>
            <a:pPr marL="0" indent="0">
              <a:buNone/>
            </a:pPr>
            <a:endParaRPr lang="en-US" dirty="0" smtClean="0">
              <a:solidFill>
                <a:schemeClr val="accent1">
                  <a:lumMod val="50000"/>
                </a:schemeClr>
              </a:solidFill>
            </a:endParaRPr>
          </a:p>
          <a:p>
            <a:pPr>
              <a:buFont typeface="Wingdings" pitchFamily="2" charset="2"/>
              <a:buChar char="q"/>
            </a:pPr>
            <a:r>
              <a:rPr lang="en-US" sz="2800" b="1" dirty="0" smtClean="0">
                <a:solidFill>
                  <a:schemeClr val="tx2"/>
                </a:solidFill>
              </a:rPr>
              <a:t>HARDWARE </a:t>
            </a:r>
            <a:r>
              <a:rPr lang="en-US" sz="2800" b="1" dirty="0">
                <a:solidFill>
                  <a:schemeClr val="tx2"/>
                </a:solidFill>
              </a:rPr>
              <a:t>INTERFACES</a:t>
            </a:r>
          </a:p>
          <a:p>
            <a:pPr lvl="0"/>
            <a:r>
              <a:rPr lang="en-IN" dirty="0">
                <a:solidFill>
                  <a:schemeClr val="accent1">
                    <a:lumMod val="50000"/>
                  </a:schemeClr>
                </a:solidFill>
              </a:rPr>
              <a:t> </a:t>
            </a:r>
            <a:r>
              <a:rPr lang="en-IN" dirty="0" smtClean="0"/>
              <a:t>Processor</a:t>
            </a:r>
            <a:r>
              <a:rPr lang="en-IN" dirty="0"/>
              <a:t>:  Dual Core</a:t>
            </a:r>
            <a:endParaRPr lang="en-US" dirty="0"/>
          </a:p>
          <a:p>
            <a:pPr lvl="0"/>
            <a:r>
              <a:rPr lang="en-IN" dirty="0"/>
              <a:t> RAM: Min 2GB</a:t>
            </a:r>
            <a:endParaRPr lang="en-US" dirty="0"/>
          </a:p>
          <a:p>
            <a:pPr lvl="0"/>
            <a:r>
              <a:rPr lang="en-IN" dirty="0"/>
              <a:t> Hard Disk:  20mb</a:t>
            </a:r>
            <a:endParaRPr lang="en-US" dirty="0"/>
          </a:p>
          <a:p>
            <a:pPr lvl="0"/>
            <a:r>
              <a:rPr lang="en-IN" dirty="0"/>
              <a:t> A browser which supports HTML, JavaScript</a:t>
            </a:r>
            <a:endParaRPr lang="en-US" b="1" dirty="0"/>
          </a:p>
          <a:p>
            <a:r>
              <a:rPr lang="en-IN" dirty="0"/>
              <a:t> Since the application must run over the internet, all the hardware shall require to connect internet will be hardware interface for the system. As for e.g. Modem, WAN – LAN, Ethernet Cross-Cable</a:t>
            </a:r>
            <a:endParaRPr lang="en-US" dirty="0"/>
          </a:p>
        </p:txBody>
      </p:sp>
    </p:spTree>
    <p:extLst>
      <p:ext uri="{BB962C8B-B14F-4D97-AF65-F5344CB8AC3E}">
        <p14:creationId xmlns:p14="http://schemas.microsoft.com/office/powerpoint/2010/main" val="25072227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50</TotalTime>
  <Words>836</Words>
  <Application>Microsoft Office PowerPoint</Application>
  <PresentationFormat>On-screen Show (4:3)</PresentationFormat>
  <Paragraphs>95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Clarity</vt:lpstr>
      <vt:lpstr>Learning can be fun:  A web-based application for kids using Deep Learning</vt:lpstr>
      <vt:lpstr>Literature Review</vt:lpstr>
      <vt:lpstr>PowerPoint Presentation</vt:lpstr>
      <vt:lpstr>Software Requirements Specification</vt:lpstr>
      <vt:lpstr>Overall Description</vt:lpstr>
      <vt:lpstr>Product Functionality</vt:lpstr>
      <vt:lpstr>Design and Implementation Constraints </vt:lpstr>
      <vt:lpstr>Troubleshooting</vt:lpstr>
      <vt:lpstr>External Interface Requirements</vt:lpstr>
      <vt:lpstr>Software Interfaces </vt:lpstr>
      <vt:lpstr>Other Non-functional Requirements </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can be fun: A web-based   application for kids using Deep Learning”</dc:title>
  <dc:creator>user name</dc:creator>
  <cp:lastModifiedBy>user name</cp:lastModifiedBy>
  <cp:revision>8</cp:revision>
  <dcterms:created xsi:type="dcterms:W3CDTF">2006-08-16T00:00:00Z</dcterms:created>
  <dcterms:modified xsi:type="dcterms:W3CDTF">2021-01-01T12:06:31Z</dcterms:modified>
</cp:coreProperties>
</file>