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63" r:id="rId5"/>
    <p:sldId id="270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AE64-725A-4C94-A9E2-6FDD0FD66AB0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C672-899D-4EDE-8D80-3CF88BCD5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25E53-D111-4750-9601-3355D7A5BCED}" type="slidenum">
              <a:rPr lang="en-US"/>
              <a:pPr/>
              <a:t>29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28F2E-9209-42D6-B95A-D6EB9C05B8F8}" type="slidenum">
              <a:rPr lang="en-US"/>
              <a:pPr/>
              <a:t>30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50111E-1A82-492E-A370-72773D194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E446-5CF7-4798-8AC0-72E5B6D78821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5DB8-ABC4-45EB-B606-B65B7081D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</a:t>
            </a:r>
            <a:br>
              <a:rPr lang="en-US" dirty="0" smtClean="0"/>
            </a:br>
            <a:r>
              <a:rPr lang="en-US" dirty="0" smtClean="0"/>
              <a:t>Lecture 11: Utility Theory + Decision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/>
              <a:t>Risk Averse, Risk Neutral</a:t>
            </a:r>
            <a:br>
              <a:rPr lang="en-US"/>
            </a:br>
            <a:r>
              <a:rPr lang="en-US"/>
              <a:t>Risk Seeking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304800" y="2209800"/>
          <a:ext cx="2971800" cy="2895600"/>
        </p:xfrm>
        <a:graphic>
          <a:graphicData uri="http://schemas.openxmlformats.org/presentationml/2006/ole">
            <p:oleObj spid="_x0000_s2050" name="Chart" r:id="rId3" imgW="6096000" imgH="4061532" progId="MSGraph.Chart.8">
              <p:embed followColorScheme="full"/>
            </p:oleObj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214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RISK AVERSE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352800" y="2133600"/>
          <a:ext cx="2754313" cy="3124200"/>
        </p:xfrm>
        <a:graphic>
          <a:graphicData uri="http://schemas.openxmlformats.org/presentationml/2006/ole">
            <p:oleObj spid="_x0000_s2051" name="Chart" r:id="rId4" imgW="6096000" imgH="4061532" progId="MSGraph.Chart.8">
              <p:embed followColorScheme="full"/>
            </p:oleObj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581400" y="18288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RISK NEUTRAL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6324600" y="2133600"/>
          <a:ext cx="2754313" cy="3124200"/>
        </p:xfrm>
        <a:graphic>
          <a:graphicData uri="http://schemas.openxmlformats.org/presentationml/2006/ole">
            <p:oleObj spid="_x0000_s2052" name="Chart" r:id="rId5" imgW="6096000" imgH="4061532" progId="MSGraph.Chart.8">
              <p:embed followColorScheme="full"/>
            </p:oleObj>
          </a:graphicData>
        </a:graphic>
      </p:graphicFrame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6918325" y="1793875"/>
            <a:ext cx="210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RISK SEEKER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09600" y="5486400"/>
            <a:ext cx="2436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EU(Choice1) = 10</a:t>
            </a:r>
          </a:p>
          <a:p>
            <a:r>
              <a:rPr lang="en-US"/>
              <a:t>EU(Choice2) = 9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886200" y="5562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794125" y="5527675"/>
            <a:ext cx="2360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EU(Choice1) =10</a:t>
            </a:r>
          </a:p>
          <a:p>
            <a:r>
              <a:rPr lang="en-US"/>
              <a:t>EU(Choice2) =15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765925" y="5451475"/>
            <a:ext cx="2284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EU(Choice1)=10</a:t>
            </a:r>
          </a:p>
          <a:p>
            <a:r>
              <a:rPr lang="en-US"/>
              <a:t>EU(Choice2)=25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Utility Theory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Can we capture desirability of outcomes in a single utility function?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Suppose renting an apartment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House1: closer-to-university, newer, costs 100 units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House2: Farther-from-university, older, costs 85 units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(Assume, you can afford up to 100 units)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Outcomes characterized by two or more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Attributes: X1, X2, …XN, e.g., &lt;distance-to-</a:t>
            </a:r>
            <a:r>
              <a:rPr lang="en-US" sz="2400" dirty="0" err="1"/>
              <a:t>univ</a:t>
            </a:r>
            <a:r>
              <a:rPr lang="en-US" sz="2400" dirty="0"/>
              <a:t>, old/new, cost&gt;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Values: x1,x2…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Closer-to-</a:t>
            </a:r>
            <a:r>
              <a:rPr lang="en-US" dirty="0" err="1"/>
              <a:t>univ</a:t>
            </a:r>
            <a:r>
              <a:rPr lang="en-US" dirty="0"/>
              <a:t> = 1, farther-from-</a:t>
            </a:r>
            <a:r>
              <a:rPr lang="en-US" dirty="0" err="1"/>
              <a:t>univ</a:t>
            </a:r>
            <a:r>
              <a:rPr lang="en-US" dirty="0"/>
              <a:t> = 0; new = 1, old = 0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Apartment1: &lt;1,1,-100&gt;    Apartment2: &lt;0,0, -85&gt;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Which  is a better apartment? (</a:t>
            </a:r>
            <a:r>
              <a:rPr lang="en-US" sz="2400" dirty="0" err="1"/>
              <a:t>Pairwise</a:t>
            </a:r>
            <a:r>
              <a:rPr lang="en-US" sz="2400" dirty="0"/>
              <a:t> comparison fails)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Multiattribute Utility Theory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Don’t get a single number, but vector of values as outcomes, &lt;</a:t>
            </a:r>
            <a:r>
              <a:rPr lang="en-US" sz="2400" dirty="0" err="1"/>
              <a:t>x,y</a:t>
            </a:r>
            <a:r>
              <a:rPr lang="en-US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do you compare values now?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Compare &lt;1,1,-100&gt; with &lt;0,0, -85&gt;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Compare &lt;3,3,5&gt; with &lt;5,3,3&gt;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dirty="0"/>
              <a:t>One approach is dominance (strict, stochastic…):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you are lucky, find &lt;3,3,3&gt; and &lt;3,3,5&gt;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Values in one vector dominate values in the other </a:t>
            </a:r>
            <a:r>
              <a:rPr lang="en-US" sz="2400" dirty="0" smtClean="0"/>
              <a:t>vector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Markov Decision Process (MDP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Chapter 17: Making Complex Decisions</a:t>
            </a:r>
            <a:endParaRPr lang="en-US" sz="4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Defined as a </a:t>
            </a:r>
            <a:r>
              <a:rPr lang="en-US" sz="2400" dirty="0" err="1"/>
              <a:t>tuple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folHlink"/>
                </a:solidFill>
              </a:rPr>
              <a:t>&lt;S, A, P, R&gt;</a:t>
            </a:r>
          </a:p>
          <a:p>
            <a:pPr lvl="1"/>
            <a:r>
              <a:rPr lang="en-US" sz="2400" b="1" dirty="0"/>
              <a:t>S:</a:t>
            </a:r>
            <a:r>
              <a:rPr lang="en-US" sz="2400" dirty="0"/>
              <a:t> State</a:t>
            </a:r>
          </a:p>
          <a:p>
            <a:pPr lvl="1"/>
            <a:r>
              <a:rPr lang="en-US" sz="2400" b="1" dirty="0"/>
              <a:t>A:</a:t>
            </a:r>
            <a:r>
              <a:rPr lang="en-US" sz="2400" dirty="0"/>
              <a:t> Action</a:t>
            </a:r>
          </a:p>
          <a:p>
            <a:pPr lvl="1"/>
            <a:r>
              <a:rPr lang="en-US" sz="2400" b="1" dirty="0"/>
              <a:t>P:</a:t>
            </a:r>
            <a:r>
              <a:rPr lang="en-US" sz="2400" dirty="0"/>
              <a:t> Transition function </a:t>
            </a:r>
          </a:p>
          <a:p>
            <a:pPr lvl="2"/>
            <a:r>
              <a:rPr lang="en-US" dirty="0"/>
              <a:t>Table P(s’| s, a), </a:t>
            </a:r>
            <a:r>
              <a:rPr lang="en-US" dirty="0" err="1"/>
              <a:t>prob</a:t>
            </a:r>
            <a:r>
              <a:rPr lang="en-US" dirty="0"/>
              <a:t> of s’ given action “a” in state “s”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R:</a:t>
            </a:r>
            <a:r>
              <a:rPr lang="en-US" sz="2400" dirty="0"/>
              <a:t> Reward</a:t>
            </a:r>
          </a:p>
          <a:p>
            <a:pPr lvl="2"/>
            <a:r>
              <a:rPr lang="en-US" dirty="0"/>
              <a:t>R(s, a) = cost or reward of taking action a in state 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Choose a sequence of </a:t>
            </a:r>
            <a:r>
              <a:rPr lang="en-US" sz="2400" dirty="0" smtClean="0"/>
              <a:t>actions (not just one action)</a:t>
            </a:r>
            <a:endParaRPr lang="en-US" sz="2400" dirty="0"/>
          </a:p>
          <a:p>
            <a:pPr lvl="1"/>
            <a:r>
              <a:rPr lang="en-US" sz="2400" dirty="0"/>
              <a:t>Utility based on a sequence of </a:t>
            </a:r>
            <a:r>
              <a:rPr lang="en-US" sz="2400" dirty="0" smtClean="0"/>
              <a:t>actions</a:t>
            </a:r>
          </a:p>
          <a:p>
            <a:pPr lvl="1"/>
            <a:r>
              <a:rPr lang="en-US" sz="2400" dirty="0" smtClean="0"/>
              <a:t>Model </a:t>
            </a:r>
            <a:r>
              <a:rPr lang="en-US" sz="2400" b="1" dirty="0" smtClean="0"/>
              <a:t>Sequential Decision Problems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200"/>
              <a:t>Example:  What SEQUENCE of actions should our agent take?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514600"/>
            <a:ext cx="6497638" cy="3724275"/>
            <a:chOff x="864" y="912"/>
            <a:chExt cx="4093" cy="2821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3696" y="2777"/>
              <a:ext cx="1261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2692" y="2777"/>
              <a:ext cx="100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/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28" y="2777"/>
              <a:ext cx="96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864" y="2777"/>
              <a:ext cx="86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696" y="1821"/>
              <a:ext cx="1261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Reward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-1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92" y="1821"/>
              <a:ext cx="100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/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1728" y="1821"/>
              <a:ext cx="96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>
                  <a:solidFill>
                    <a:schemeClr val="folHlink"/>
                  </a:solidFill>
                </a:rPr>
                <a:t>Blocked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>
                  <a:solidFill>
                    <a:schemeClr val="folHlink"/>
                  </a:solidFill>
                </a:rPr>
                <a:t>CELL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864" y="1821"/>
              <a:ext cx="864" cy="9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3696" y="912"/>
              <a:ext cx="1261" cy="9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Reward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+1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92" y="912"/>
              <a:ext cx="1004" cy="9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1728" y="912"/>
              <a:ext cx="964" cy="9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864" y="912"/>
              <a:ext cx="864" cy="9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864" y="912"/>
              <a:ext cx="40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864" y="1821"/>
              <a:ext cx="40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864" y="2777"/>
              <a:ext cx="40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864" y="3733"/>
              <a:ext cx="40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>
              <a:off x="864" y="912"/>
              <a:ext cx="0" cy="28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1728" y="912"/>
              <a:ext cx="0" cy="2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2692" y="912"/>
              <a:ext cx="0" cy="2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>
              <a:off x="3696" y="912"/>
              <a:ext cx="0" cy="2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>
              <a:off x="4957" y="912"/>
              <a:ext cx="0" cy="282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1219200" y="6248400"/>
            <a:ext cx="827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pperplate Gothic Light" pitchFamily="34" charset="0"/>
              </a:rPr>
              <a:t>Start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828800" y="60515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3352800" y="60515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5029200" y="60515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553200" y="60515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4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974725" y="266541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974725" y="3997325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914400" y="5037138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 flipV="1">
            <a:off x="2286000" y="4340225"/>
            <a:ext cx="0" cy="760413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2514600" y="5181600"/>
            <a:ext cx="838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 flipH="1">
            <a:off x="1447800" y="5100638"/>
            <a:ext cx="533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1676400" y="4276725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  <a:latin typeface="Copperplate Gothic Light" pitchFamily="34" charset="0"/>
              </a:rPr>
              <a:t>0.8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2971800" y="5257800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  <a:latin typeface="Copperplate Gothic Light" pitchFamily="34" charset="0"/>
              </a:rPr>
              <a:t>0.1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1295400" y="5105400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  <a:latin typeface="Copperplate Gothic Light" pitchFamily="34" charset="0"/>
              </a:rPr>
              <a:t>0.1</a:t>
            </a:r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2743200" y="3733800"/>
            <a:ext cx="1524000" cy="1266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201" name="Picture 41" descr="bd0891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819400"/>
            <a:ext cx="1363663" cy="854075"/>
          </a:xfrm>
          <a:prstGeom prst="rect">
            <a:avLst/>
          </a:prstGeom>
          <a:noFill/>
        </p:spPr>
      </p:pic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1143000" y="1295400"/>
            <a:ext cx="43066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400" dirty="0"/>
              <a:t>Agent can take action N, E, S, W</a:t>
            </a:r>
          </a:p>
          <a:p>
            <a:pPr>
              <a:buFontTx/>
              <a:buChar char="•"/>
            </a:pPr>
            <a:r>
              <a:rPr lang="en-US" sz="2400" dirty="0"/>
              <a:t> Each action costs  –1/25</a:t>
            </a:r>
          </a:p>
        </p:txBody>
      </p:sp>
      <p:pic>
        <p:nvPicPr>
          <p:cNvPr id="92203" name="Picture 43" descr="bd0001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056188"/>
            <a:ext cx="817563" cy="1801812"/>
          </a:xfrm>
          <a:prstGeom prst="rect">
            <a:avLst/>
          </a:prstGeom>
          <a:noFill/>
        </p:spPr>
      </p:pic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2270125" y="4003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3336925" y="49180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pic>
        <p:nvPicPr>
          <p:cNvPr id="92207" name="Picture 47" descr="jcksfibp[1]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248400" y="3581400"/>
            <a:ext cx="1820863" cy="1738313"/>
          </a:xfrm>
          <a:noFill/>
          <a:ln/>
        </p:spPr>
      </p:pic>
      <p:sp>
        <p:nvSpPr>
          <p:cNvPr id="92209" name="AutoShape 49"/>
          <p:cNvSpPr>
            <a:spLocks noChangeArrowheads="1"/>
          </p:cNvSpPr>
          <p:nvPr/>
        </p:nvSpPr>
        <p:spPr bwMode="auto">
          <a:xfrm>
            <a:off x="1676400" y="4038600"/>
            <a:ext cx="685800" cy="10668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10" name="AutoShape 50"/>
          <p:cNvSpPr>
            <a:spLocks noChangeArrowheads="1"/>
          </p:cNvSpPr>
          <p:nvPr/>
        </p:nvSpPr>
        <p:spPr bwMode="auto">
          <a:xfrm rot="5400000">
            <a:off x="4229100" y="4991100"/>
            <a:ext cx="685800" cy="10668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3519 C 0.00312 -0.05371 0.00694 -0.07153 0.0342 -0.06991 C 0.06163 -0.06806 0.14184 -0.03195 0.16371 -0.02408 " pathEditMode="relative" rAng="0" ptsTypes="aaA">
                                      <p:cBhvr>
                                        <p:cTn id="85" dur="2000" fill="hold"/>
                                        <p:tgtEl>
                                          <p:spTgt spid="92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0.00926 C 0.08507 -0.06134 0.08993 -0.13148 0.09687 -0.13565 C 0.10382 -0.13935 0.11771 -0.03565 0.12205 -0.01551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92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3" grpId="0" animBg="1"/>
      <p:bldP spid="92193" grpId="1" animBg="1"/>
      <p:bldP spid="92194" grpId="0" animBg="1"/>
      <p:bldP spid="92194" grpId="1" animBg="1"/>
      <p:bldP spid="92195" grpId="0" animBg="1"/>
      <p:bldP spid="92195" grpId="1" animBg="1"/>
      <p:bldP spid="92196" grpId="0" autoUpdateAnimBg="0"/>
      <p:bldP spid="92196" grpId="1"/>
      <p:bldP spid="92197" grpId="0" autoUpdateAnimBg="0"/>
      <p:bldP spid="92197" grpId="1"/>
      <p:bldP spid="92198" grpId="0" autoUpdateAnimBg="0"/>
      <p:bldP spid="92198" grpId="1"/>
      <p:bldP spid="92204" grpId="0" autoUpdateAnimBg="0"/>
      <p:bldP spid="92204" grpId="1"/>
      <p:bldP spid="92205" grpId="0" build="allAtOnce" autoUpdateAnimBg="0"/>
      <p:bldP spid="92209" grpId="0" animBg="1"/>
      <p:bldP spid="92209" grpId="1" animBg="1"/>
      <p:bldP spid="92210" grpId="0" animBg="1"/>
      <p:bldP spid="922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/>
              <a:t>MDP Tuple: &lt;S, A, P, R&gt;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S: </a:t>
            </a:r>
            <a:r>
              <a:rPr lang="en-US" sz="2400" dirty="0"/>
              <a:t>State of the agent on the grid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Ex: state (4,3)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b="1" dirty="0"/>
              <a:t>A: </a:t>
            </a:r>
            <a:r>
              <a:rPr lang="en-US" sz="2400" dirty="0"/>
              <a:t>Actions of the agent, i.e., N, E, S, W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b="1" dirty="0"/>
              <a:t>P:</a:t>
            </a:r>
            <a:r>
              <a:rPr lang="en-US" sz="2400" dirty="0"/>
              <a:t> Transition function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Table P(s’| s, a), </a:t>
            </a:r>
            <a:r>
              <a:rPr lang="en-US" sz="2400" dirty="0" err="1"/>
              <a:t>prob</a:t>
            </a:r>
            <a:r>
              <a:rPr lang="en-US" sz="2400" dirty="0"/>
              <a:t> of s’ given action “a” in state “s”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P( (4,3) | (3,3), N) = 0.1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P((3, 2) | (3,3), N) = 0.8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(Robot movement, uncertainty of another agent’s actions,…)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/>
              <a:t>R:</a:t>
            </a:r>
            <a:r>
              <a:rPr lang="en-US" sz="2400" dirty="0"/>
              <a:t> Reward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R( (3, 3), N) = -1/25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 (4,1) = +1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How Would you Solve this Problem?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458200" cy="4572000"/>
          </a:xfrm>
        </p:spPr>
        <p:txBody>
          <a:bodyPr/>
          <a:lstStyle/>
          <a:p>
            <a:r>
              <a:rPr lang="en-US" sz="2400" dirty="0"/>
              <a:t>Simple search algorithm? </a:t>
            </a:r>
            <a:r>
              <a:rPr lang="en-US" sz="2400" b="1" dirty="0"/>
              <a:t>Not deterministic</a:t>
            </a:r>
          </a:p>
          <a:p>
            <a:r>
              <a:rPr lang="en-US" sz="2400" dirty="0"/>
              <a:t>Apply MEU to an entire sequence of actions?</a:t>
            </a:r>
          </a:p>
          <a:p>
            <a:pPr lvl="1"/>
            <a:r>
              <a:rPr lang="en-US" sz="2400" i="1" dirty="0"/>
              <a:t>Create multiple plans, e.g., Red plan </a:t>
            </a:r>
            <a:r>
              <a:rPr lang="en-US" sz="2400" i="1" dirty="0" smtClean="0"/>
              <a:t>vs. </a:t>
            </a:r>
            <a:r>
              <a:rPr lang="en-US" sz="2400" i="1" dirty="0"/>
              <a:t>Y</a:t>
            </a:r>
            <a:r>
              <a:rPr lang="en-US" sz="2400" i="1" dirty="0" smtClean="0"/>
              <a:t>ellow </a:t>
            </a:r>
            <a:r>
              <a:rPr lang="en-US" sz="2400" i="1" dirty="0"/>
              <a:t>plan below</a:t>
            </a:r>
          </a:p>
          <a:p>
            <a:pPr lvl="1"/>
            <a:r>
              <a:rPr lang="en-US" sz="2400" i="1" dirty="0"/>
              <a:t>Choose a plan that leads to MEU</a:t>
            </a:r>
          </a:p>
          <a:p>
            <a:pPr lvl="1">
              <a:buFontTx/>
              <a:buNone/>
            </a:pPr>
            <a:endParaRPr lang="en-US" sz="2400" i="1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39875" y="3505200"/>
            <a:ext cx="6096000" cy="2578100"/>
            <a:chOff x="960" y="880"/>
            <a:chExt cx="3840" cy="2560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84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288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192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96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84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-1</a:t>
              </a: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288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92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>
                  <a:solidFill>
                    <a:schemeClr val="folHlink"/>
                  </a:solidFill>
                </a:rPr>
                <a:t>Blocked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>
                  <a:solidFill>
                    <a:schemeClr val="folHlink"/>
                  </a:solidFill>
                </a:rPr>
                <a:t>CELL</a:t>
              </a:r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96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384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+1</a:t>
              </a:r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288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192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96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960" y="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960" y="173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960" y="2587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>
              <a:off x="960" y="344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>
              <a:off x="960" y="88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9" name="Line 25"/>
            <p:cNvSpPr>
              <a:spLocks noChangeShapeType="1"/>
            </p:cNvSpPr>
            <p:nvPr/>
          </p:nvSpPr>
          <p:spPr bwMode="auto">
            <a:xfrm>
              <a:off x="192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70" name="Line 26"/>
            <p:cNvSpPr>
              <a:spLocks noChangeShapeType="1"/>
            </p:cNvSpPr>
            <p:nvPr/>
          </p:nvSpPr>
          <p:spPr bwMode="auto">
            <a:xfrm>
              <a:off x="288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>
              <a:off x="384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4800" y="88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1844675" y="5654675"/>
            <a:ext cx="827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pperplate Gothic Light" pitchFamily="34" charset="0"/>
              </a:rPr>
              <a:t>Start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1981200" y="59991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3505200" y="59991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181600" y="59991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6705600" y="59991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4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1143000" y="37258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1143000" y="47434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1235075" y="553561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 flipV="1">
            <a:off x="2454275" y="476250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1905000" y="4837113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Copperplate Gothic Light" pitchFamily="34" charset="0"/>
            </a:endParaRP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1676400" y="53213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Copperplate Gothic Light" pitchFamily="34" charset="0"/>
            </a:endParaRPr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V="1">
            <a:off x="2530475" y="389255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2911475" y="3989388"/>
            <a:ext cx="83820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4435475" y="3940175"/>
            <a:ext cx="1066800" cy="158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V="1">
            <a:off x="5349875" y="4181475"/>
            <a:ext cx="1588" cy="628650"/>
          </a:xfrm>
          <a:prstGeom prst="line">
            <a:avLst/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3063875" y="4375150"/>
            <a:ext cx="15240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7392" name="Picture 48" descr="bd0891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505200"/>
            <a:ext cx="1363663" cy="854075"/>
          </a:xfrm>
          <a:prstGeom prst="rect">
            <a:avLst/>
          </a:prstGeom>
          <a:noFill/>
        </p:spPr>
      </p:pic>
      <p:pic>
        <p:nvPicPr>
          <p:cNvPr id="57394" name="Picture 50" descr="bd0001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257800"/>
            <a:ext cx="741363" cy="1344613"/>
          </a:xfrm>
          <a:prstGeom prst="rect">
            <a:avLst/>
          </a:prstGeom>
          <a:noFill/>
        </p:spPr>
      </p:pic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5715000" y="3962400"/>
            <a:ext cx="1066800" cy="158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V="1">
            <a:off x="5334000" y="4953000"/>
            <a:ext cx="1588" cy="628650"/>
          </a:xfrm>
          <a:prstGeom prst="line">
            <a:avLst/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2819400" y="5638800"/>
            <a:ext cx="838200" cy="0"/>
          </a:xfrm>
          <a:prstGeom prst="line">
            <a:avLst/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4114800" y="5638800"/>
            <a:ext cx="838200" cy="0"/>
          </a:xfrm>
          <a:prstGeom prst="line">
            <a:avLst/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5715000" y="4114800"/>
            <a:ext cx="1066800" cy="1588"/>
          </a:xfrm>
          <a:prstGeom prst="line">
            <a:avLst/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57400" name="Picture 56" descr="jcksfibp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324600" y="4343400"/>
            <a:ext cx="1447800" cy="914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r>
              <a:rPr lang="en-US" sz="3600"/>
              <a:t>How Would you Solve this Problem?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Apply </a:t>
            </a:r>
            <a:r>
              <a:rPr lang="en-US" sz="2400" b="1" dirty="0"/>
              <a:t>MEU </a:t>
            </a:r>
            <a:r>
              <a:rPr lang="en-US" sz="2400" dirty="0"/>
              <a:t>to an entire sequence of actions</a:t>
            </a:r>
            <a:r>
              <a:rPr lang="en-US" sz="2400" dirty="0" smtClean="0"/>
              <a:t>?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Does not work because uncertainty at every step</a:t>
            </a:r>
          </a:p>
          <a:p>
            <a:pPr lvl="1">
              <a:buFontTx/>
              <a:buChar char="•"/>
            </a:pPr>
            <a:r>
              <a:rPr lang="en-US" sz="2400" dirty="0" smtClean="0"/>
              <a:t> E.g., After first step of Red plan, may move east not North!</a:t>
            </a:r>
          </a:p>
          <a:p>
            <a:pPr lvl="1">
              <a:buFontTx/>
              <a:buChar char="•"/>
            </a:pPr>
            <a:r>
              <a:rPr lang="en-US" sz="2400" dirty="0" smtClean="0"/>
              <a:t> No action specified there (I.e., in cell (2,1))</a:t>
            </a:r>
            <a:endParaRPr lang="en-US" sz="2400" dirty="0"/>
          </a:p>
          <a:p>
            <a:pPr lvl="1">
              <a:buFontTx/>
              <a:buNone/>
            </a:pPr>
            <a:endParaRPr lang="en-US" sz="2400" i="1" dirty="0"/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sz="2400" dirty="0" smtClean="0"/>
              <a:t>Solution is a </a:t>
            </a:r>
            <a:r>
              <a:rPr lang="en-US" sz="2400" i="1" dirty="0" smtClean="0"/>
              <a:t>Policy</a:t>
            </a:r>
            <a:endParaRPr lang="en-US" sz="2400" dirty="0" smtClean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400" dirty="0" smtClean="0"/>
              <a:t>Complete mapping from states to actions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200"/>
              <a:t>MDP Basics and Terminology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Markov Assumption: </a:t>
            </a:r>
            <a:r>
              <a:rPr lang="en-US" sz="2400" dirty="0" smtClean="0"/>
              <a:t>Transition probabilities (and rewards) from any given state depend only on the state and not on previous history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agent must make a decision or control a probabilistic system</a:t>
            </a:r>
          </a:p>
          <a:p>
            <a:pPr lvl="1"/>
            <a:r>
              <a:rPr lang="en-US" sz="2400" dirty="0"/>
              <a:t>Goal is to choose a sequence of actions for </a:t>
            </a:r>
            <a:r>
              <a:rPr lang="en-US" sz="2400" dirty="0" smtClean="0"/>
              <a:t>optimality</a:t>
            </a:r>
            <a:endParaRPr lang="en-US" sz="2400" dirty="0"/>
          </a:p>
          <a:p>
            <a:pPr lvl="1"/>
            <a:r>
              <a:rPr lang="en-US" sz="2400" b="1" dirty="0"/>
              <a:t>Decision Epoch: </a:t>
            </a:r>
            <a:r>
              <a:rPr lang="en-US" sz="2400" dirty="0"/>
              <a:t>Points at which decisions </a:t>
            </a:r>
            <a:r>
              <a:rPr lang="en-US" sz="2400" dirty="0" smtClean="0"/>
              <a:t>are made</a:t>
            </a:r>
            <a:endParaRPr lang="en-US" sz="2400" dirty="0"/>
          </a:p>
          <a:p>
            <a:pPr lvl="2"/>
            <a:r>
              <a:rPr lang="en-US" b="1" dirty="0"/>
              <a:t>Finite horizon MDPs</a:t>
            </a:r>
            <a:r>
              <a:rPr lang="en-US" dirty="0"/>
              <a:t>: </a:t>
            </a:r>
            <a:r>
              <a:rPr lang="en-US" dirty="0" smtClean="0"/>
              <a:t># of </a:t>
            </a:r>
            <a:r>
              <a:rPr lang="en-US" dirty="0"/>
              <a:t>decision epochs is </a:t>
            </a:r>
            <a:r>
              <a:rPr lang="en-US" dirty="0" smtClean="0"/>
              <a:t>finite i.e. fixed time after which game ends : Time dependent policy</a:t>
            </a:r>
            <a:endParaRPr lang="en-US" dirty="0"/>
          </a:p>
          <a:p>
            <a:pPr lvl="2"/>
            <a:r>
              <a:rPr lang="en-US" b="1" dirty="0"/>
              <a:t>Infinite horizon MDPs: </a:t>
            </a:r>
            <a:r>
              <a:rPr lang="en-US" dirty="0"/>
              <a:t># of decision epochs in </a:t>
            </a:r>
            <a:r>
              <a:rPr lang="en-US" dirty="0" smtClean="0"/>
              <a:t>infinite i.e. Time independent policy </a:t>
            </a:r>
            <a:endParaRPr lang="en-US" dirty="0"/>
          </a:p>
          <a:p>
            <a:pPr lvl="1"/>
            <a:r>
              <a:rPr lang="en-US" sz="2400" b="1" dirty="0"/>
              <a:t>Transition model:</a:t>
            </a:r>
            <a:r>
              <a:rPr lang="en-US" sz="2400" dirty="0"/>
              <a:t> </a:t>
            </a:r>
            <a:r>
              <a:rPr lang="en-US" sz="2400" dirty="0" smtClean="0"/>
              <a:t>Table </a:t>
            </a:r>
            <a:r>
              <a:rPr lang="en-US" sz="2400" dirty="0"/>
              <a:t>of </a:t>
            </a:r>
            <a:r>
              <a:rPr lang="en-US" sz="2400" dirty="0" smtClean="0"/>
              <a:t>probabilities P</a:t>
            </a:r>
            <a:endParaRPr lang="en-US" sz="2400" dirty="0"/>
          </a:p>
          <a:p>
            <a:pPr lvl="2"/>
            <a:r>
              <a:rPr lang="en-US" dirty="0"/>
              <a:t>In our example, 0.8, 0.1, 0.1  transition probabilities</a:t>
            </a:r>
          </a:p>
          <a:p>
            <a:pPr lvl="2"/>
            <a:r>
              <a:rPr lang="en-US" dirty="0"/>
              <a:t>P(J | S, A) : Probability of state J, given action A in State </a:t>
            </a:r>
            <a:r>
              <a:rPr lang="en-US" dirty="0" smtClean="0"/>
              <a:t>S</a:t>
            </a:r>
            <a:endParaRPr lang="en-US" dirty="0"/>
          </a:p>
          <a:p>
            <a:pPr lvl="1"/>
            <a:r>
              <a:rPr lang="en-US" sz="2400" b="1" dirty="0"/>
              <a:t>Absorbing state: </a:t>
            </a:r>
            <a:r>
              <a:rPr lang="en-US" sz="2400" dirty="0"/>
              <a:t>Goal </a:t>
            </a:r>
            <a:r>
              <a:rPr lang="en-US" sz="2400" dirty="0" smtClean="0"/>
              <a:t>state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Reward Function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Reward </a:t>
            </a:r>
            <a:r>
              <a:rPr lang="en-US" sz="2400" dirty="0"/>
              <a:t>is assumed associated with state</a:t>
            </a:r>
            <a:r>
              <a:rPr lang="en-US" sz="2400" dirty="0" smtClean="0"/>
              <a:t>, action</a:t>
            </a:r>
            <a:r>
              <a:rPr lang="en-US" sz="2400" dirty="0"/>
              <a:t> </a:t>
            </a:r>
            <a:r>
              <a:rPr lang="en-US" sz="2400" dirty="0" smtClean="0"/>
              <a:t>i.e. </a:t>
            </a:r>
            <a:r>
              <a:rPr lang="en-US" sz="2400" b="1" dirty="0" smtClean="0"/>
              <a:t>R(S</a:t>
            </a:r>
            <a:r>
              <a:rPr lang="en-US" sz="2400" b="1" dirty="0"/>
              <a:t>, A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dirty="0" smtClean="0"/>
              <a:t>If all actions have the same reward can use R(S)</a:t>
            </a:r>
            <a:endParaRPr lang="en-US" sz="2400" dirty="0"/>
          </a:p>
          <a:p>
            <a:pPr lvl="1"/>
            <a:r>
              <a:rPr lang="en-US" sz="2400" dirty="0"/>
              <a:t>We could also assume a mix of R(S,A) and R(S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Will use R(S,A) as the notation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Sometimes</a:t>
            </a:r>
            <a:r>
              <a:rPr lang="en-US" sz="2400" dirty="0"/>
              <a:t>, reward associated with state</a:t>
            </a:r>
            <a:r>
              <a:rPr lang="en-US" sz="2400" dirty="0" smtClean="0"/>
              <a:t>, action, destination-state</a:t>
            </a:r>
            <a:endParaRPr lang="en-US" sz="2400" dirty="0"/>
          </a:p>
          <a:p>
            <a:pPr lvl="1"/>
            <a:r>
              <a:rPr lang="en-US" sz="2400" dirty="0"/>
              <a:t>R(S,A,J)</a:t>
            </a:r>
          </a:p>
          <a:p>
            <a:pPr lvl="1"/>
            <a:r>
              <a:rPr lang="en-US" sz="2400" dirty="0"/>
              <a:t>R(S,A) =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sz="2400" dirty="0"/>
              <a:t>R(S,A,J) * P(J | S, A)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209800" y="59436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Theory</a:t>
            </a:r>
            <a:br>
              <a:rPr lang="en-US" dirty="0"/>
            </a:br>
            <a:r>
              <a:rPr lang="en-US" sz="3200" dirty="0"/>
              <a:t>(How to make decisions)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folHlink"/>
                </a:solidFill>
              </a:rPr>
              <a:t>Decision Theory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folHlink"/>
                </a:solidFill>
              </a:rPr>
              <a:t>= Probability theory        +         Utility Theory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/>
              <a:t>    (deals with chance)                         (deals with outcomes)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Fundamental idea: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/>
              <a:t>MEU</a:t>
            </a:r>
            <a:r>
              <a:rPr lang="en-US" sz="2400" dirty="0"/>
              <a:t> (Maximum expected utility) </a:t>
            </a:r>
            <a:r>
              <a:rPr lang="en-US" sz="2400" dirty="0" smtClean="0"/>
              <a:t>principle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Agent is </a:t>
            </a:r>
            <a:r>
              <a:rPr lang="en-US" sz="2400" b="1" dirty="0"/>
              <a:t>rational</a:t>
            </a:r>
            <a:r>
              <a:rPr lang="en-US" sz="2400" dirty="0"/>
              <a:t> if and only if it chooses the action that yields the highest expected utility, averaged over all possible outcomes of the </a:t>
            </a:r>
            <a:r>
              <a:rPr lang="en-US" sz="2400" dirty="0" smtClean="0"/>
              <a:t>action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Weigh the utility of each outcome by the probability that it occurs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i="1" dirty="0"/>
          </a:p>
          <a:p>
            <a:pPr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MDP </a:t>
            </a:r>
            <a:r>
              <a:rPr lang="en-US" sz="3600" dirty="0" smtClean="0"/>
              <a:t>Policy</a:t>
            </a:r>
            <a:endParaRPr lang="en-US" sz="36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r>
              <a:rPr lang="en-US" sz="2400" b="1" dirty="0" smtClean="0"/>
              <a:t>Decision Rule: </a:t>
            </a:r>
            <a:r>
              <a:rPr lang="en-US" sz="2400" dirty="0" smtClean="0"/>
              <a:t>Procedure to choose action in each state for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a given decision epoch</a:t>
            </a:r>
            <a:endParaRPr lang="en-US" sz="2400" b="1" i="1" dirty="0"/>
          </a:p>
          <a:p>
            <a:pPr lvl="1"/>
            <a:r>
              <a:rPr lang="en-US" sz="2200" dirty="0"/>
              <a:t>E.g., MDP has states, S1 and S2, with actions A1, A2 in both </a:t>
            </a:r>
            <a:r>
              <a:rPr lang="en-US" sz="2200" dirty="0" smtClean="0"/>
              <a:t>states</a:t>
            </a:r>
            <a:endParaRPr lang="en-US" sz="2200" dirty="0"/>
          </a:p>
          <a:p>
            <a:pPr lvl="1"/>
            <a:r>
              <a:rPr lang="en-US" sz="2200" dirty="0" smtClean="0"/>
              <a:t>Decision rules Di for each decision epoch “</a:t>
            </a:r>
            <a:r>
              <a:rPr lang="en-US" sz="2200" dirty="0" err="1" smtClean="0"/>
              <a:t>i</a:t>
            </a:r>
            <a:r>
              <a:rPr lang="en-US" sz="2200" dirty="0" smtClean="0"/>
              <a:t>” as shown in table below</a:t>
            </a:r>
          </a:p>
          <a:p>
            <a:pPr lvl="1"/>
            <a:r>
              <a:rPr lang="en-US" sz="2200" dirty="0" smtClean="0"/>
              <a:t>Four decision rules shown, D1, D2, D3, D4, one for each epoch</a:t>
            </a:r>
          </a:p>
          <a:p>
            <a:pPr lvl="1"/>
            <a:r>
              <a:rPr lang="en-US" sz="2200" dirty="0" smtClean="0"/>
              <a:t>Numbers </a:t>
            </a:r>
            <a:r>
              <a:rPr lang="en-US" sz="2200" dirty="0"/>
              <a:t>in (..) are probabilities, e.g., 0.7, 0.3, </a:t>
            </a:r>
            <a:r>
              <a:rPr lang="en-US" sz="2200" dirty="0" smtClean="0"/>
              <a:t>1.0</a:t>
            </a:r>
            <a:endParaRPr lang="en-US" sz="2000" i="1" dirty="0"/>
          </a:p>
          <a:p>
            <a:r>
              <a:rPr lang="en-US" sz="2400" b="1" dirty="0" smtClean="0"/>
              <a:t>Policy:</a:t>
            </a:r>
            <a:r>
              <a:rPr lang="en-US" sz="2400" dirty="0" smtClean="0"/>
              <a:t> Decision rule to be used at all decision epochs</a:t>
            </a:r>
          </a:p>
          <a:p>
            <a:pPr lvl="1"/>
            <a:r>
              <a:rPr lang="en-US" sz="2200" dirty="0" smtClean="0"/>
              <a:t>Policy = {D1, D2, D3,D4}  (assuming finite horizon T = 4)</a:t>
            </a:r>
          </a:p>
          <a:p>
            <a:pPr lvl="1">
              <a:buFontTx/>
              <a:buNone/>
            </a:pPr>
            <a:endParaRPr lang="en-US" sz="2200" dirty="0"/>
          </a:p>
          <a:p>
            <a:pPr lvl="1"/>
            <a:endParaRPr lang="en-US" sz="2600" dirty="0"/>
          </a:p>
        </p:txBody>
      </p:sp>
      <p:graphicFrame>
        <p:nvGraphicFramePr>
          <p:cNvPr id="61472" name="Group 32"/>
          <p:cNvGraphicFramePr>
            <a:graphicFrameLocks noGrp="1"/>
          </p:cNvGraphicFramePr>
          <p:nvPr/>
        </p:nvGraphicFramePr>
        <p:xfrm>
          <a:off x="457200" y="4800600"/>
          <a:ext cx="8305800" cy="1792224"/>
        </p:xfrm>
        <a:graphic>
          <a:graphicData uri="http://schemas.openxmlformats.org/drawingml/2006/table">
            <a:tbl>
              <a:tblPr/>
              <a:tblGrid>
                <a:gridCol w="2076450"/>
                <a:gridCol w="2076450"/>
                <a:gridCol w="2076450"/>
                <a:gridCol w="20764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D4…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A1 (0.7)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   A2 (0.3)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S2A2 (1.0)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A1 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S2A1 (0.3)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   A2 (0.7)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A2 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S2A2 (1.0)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200"/>
              <a:t>Stationary and Deterministic Policies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sz="2400" b="1" dirty="0"/>
              <a:t>Stationary</a:t>
            </a:r>
            <a:r>
              <a:rPr lang="en-US" sz="2400" dirty="0"/>
              <a:t> policy implies same decision rule in every epoch</a:t>
            </a:r>
          </a:p>
          <a:p>
            <a:pPr lvl="1"/>
            <a:r>
              <a:rPr lang="en-US" sz="2400" b="1" dirty="0"/>
              <a:t>Stationary policy: </a:t>
            </a:r>
            <a:r>
              <a:rPr lang="en-US" sz="2400" dirty="0"/>
              <a:t>{D, D, D, D…}</a:t>
            </a:r>
          </a:p>
          <a:p>
            <a:pPr lvl="1"/>
            <a:r>
              <a:rPr lang="en-US" sz="2400" b="1" dirty="0"/>
              <a:t>Non-stationary policy</a:t>
            </a:r>
            <a:r>
              <a:rPr lang="en-US" sz="2400" dirty="0"/>
              <a:t> changes with time (e.g., D1,D2, D3…</a:t>
            </a:r>
            <a:r>
              <a:rPr lang="en-US" sz="2400" dirty="0" err="1"/>
              <a:t>Dn</a:t>
            </a:r>
            <a:r>
              <a:rPr lang="en-US" sz="2400" dirty="0"/>
              <a:t>)</a:t>
            </a:r>
          </a:p>
          <a:p>
            <a:pPr lvl="1">
              <a:buFontTx/>
              <a:buNone/>
            </a:pPr>
            <a:endParaRPr lang="en-US" sz="1200" i="1" dirty="0"/>
          </a:p>
          <a:p>
            <a:r>
              <a:rPr lang="en-US" sz="2400" b="1" dirty="0"/>
              <a:t>Deterministic policy </a:t>
            </a:r>
            <a:r>
              <a:rPr lang="en-US" sz="2400" dirty="0"/>
              <a:t>implies choosing an action with certainty</a:t>
            </a:r>
          </a:p>
          <a:p>
            <a:pPr lvl="1"/>
            <a:r>
              <a:rPr lang="en-US" sz="2400" b="1" dirty="0"/>
              <a:t>Deterministic policy: </a:t>
            </a:r>
            <a:r>
              <a:rPr lang="en-US" sz="2400" dirty="0"/>
              <a:t>Si </a:t>
            </a:r>
            <a:r>
              <a:rPr lang="en-US" sz="2400" dirty="0">
                <a:sym typeface="Wingdings" pitchFamily="2" charset="2"/>
              </a:rPr>
              <a:t> Ai (probability 1.0)</a:t>
            </a:r>
            <a:endParaRPr lang="en-US" sz="2400" dirty="0"/>
          </a:p>
          <a:p>
            <a:pPr lvl="1"/>
            <a:r>
              <a:rPr lang="en-US" sz="2400" b="1" dirty="0"/>
              <a:t>Randomized policy: </a:t>
            </a:r>
            <a:r>
              <a:rPr lang="en-US" sz="2400" dirty="0"/>
              <a:t>P</a:t>
            </a:r>
            <a:r>
              <a:rPr lang="en-US" sz="2400" dirty="0" smtClean="0"/>
              <a:t>robability </a:t>
            </a:r>
            <a:r>
              <a:rPr lang="en-US" sz="2400" dirty="0"/>
              <a:t>distribution on the set of actions</a:t>
            </a:r>
          </a:p>
          <a:p>
            <a:pPr lvl="1">
              <a:buFontTx/>
              <a:buNone/>
            </a:pPr>
            <a:endParaRPr lang="en-US" sz="1400" i="1" dirty="0"/>
          </a:p>
          <a:p>
            <a:r>
              <a:rPr lang="en-US" sz="2400" dirty="0"/>
              <a:t>What type of a policy is the following?</a:t>
            </a:r>
          </a:p>
          <a:p>
            <a:pPr lvl="1"/>
            <a:endParaRPr lang="en-US" sz="2400" dirty="0"/>
          </a:p>
          <a:p>
            <a:pPr lvl="1">
              <a:buFontTx/>
              <a:buNone/>
            </a:pPr>
            <a:endParaRPr lang="en-US" sz="2400" dirty="0"/>
          </a:p>
          <a:p>
            <a:endParaRPr lang="en-US" sz="2800" i="1" dirty="0">
              <a:solidFill>
                <a:schemeClr val="folHlink"/>
              </a:solidFill>
            </a:endParaRPr>
          </a:p>
          <a:p>
            <a:endParaRPr lang="en-US" sz="2800" i="1" dirty="0">
              <a:solidFill>
                <a:schemeClr val="folHlink"/>
              </a:solidFill>
            </a:endParaRPr>
          </a:p>
        </p:txBody>
      </p:sp>
      <p:graphicFrame>
        <p:nvGraphicFramePr>
          <p:cNvPr id="89115" name="Group 27"/>
          <p:cNvGraphicFramePr>
            <a:graphicFrameLocks noGrp="1"/>
          </p:cNvGraphicFramePr>
          <p:nvPr/>
        </p:nvGraphicFramePr>
        <p:xfrm>
          <a:off x="762000" y="4724400"/>
          <a:ext cx="7543800" cy="144780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A1 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S2A2 (1.0)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A1 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S2A2 (1.0)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A1 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S2A2 (1.0)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A1(1.0)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S2 A2(1.0)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200"/>
              <a:t>Stationary and Deterministic Policies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Optimal</a:t>
            </a:r>
            <a:r>
              <a:rPr lang="en-US" sz="2400" dirty="0" smtClean="0"/>
              <a:t> MDP policy for infinite horizon is Stationary </a:t>
            </a:r>
            <a:r>
              <a:rPr lang="en-US" sz="2400" dirty="0"/>
              <a:t>&amp; </a:t>
            </a:r>
            <a:r>
              <a:rPr lang="en-US" sz="2400" dirty="0" smtClean="0"/>
              <a:t>Deterministic </a:t>
            </a:r>
            <a:r>
              <a:rPr lang="en-US" sz="2400" dirty="0"/>
              <a:t>policies (aka pure policy)</a:t>
            </a:r>
          </a:p>
          <a:p>
            <a:r>
              <a:rPr lang="en-US" sz="2400" dirty="0"/>
              <a:t>Policy denoted by symbol </a:t>
            </a:r>
            <a:r>
              <a:rPr lang="en-US" sz="2800" dirty="0">
                <a:sym typeface="Symbol" pitchFamily="18" charset="2"/>
              </a:rPr>
              <a:t></a:t>
            </a:r>
            <a:endParaRPr lang="en-US" sz="2800" dirty="0"/>
          </a:p>
          <a:p>
            <a:r>
              <a:rPr lang="en-US" sz="2400" dirty="0"/>
              <a:t>Stationary &amp; deterministic policies denoted </a:t>
            </a:r>
            <a:r>
              <a:rPr lang="en-US" dirty="0">
                <a:sym typeface="Symbol" pitchFamily="18" charset="2"/>
              </a:rPr>
              <a:t></a:t>
            </a:r>
            <a:r>
              <a:rPr lang="en-US" baseline="30000" dirty="0">
                <a:sym typeface="Symbol" pitchFamily="18" charset="2"/>
              </a:rPr>
              <a:t>SD </a:t>
            </a:r>
            <a:endParaRPr lang="en-US" sz="1400" dirty="0"/>
          </a:p>
          <a:p>
            <a:r>
              <a:rPr lang="en-US" sz="2400" dirty="0"/>
              <a:t>Is  a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baseline="30000" dirty="0">
                <a:sym typeface="Symbol" pitchFamily="18" charset="2"/>
              </a:rPr>
              <a:t>SR</a:t>
            </a:r>
            <a:r>
              <a:rPr lang="en-US" sz="2400" dirty="0">
                <a:sym typeface="Symbol" pitchFamily="18" charset="2"/>
              </a:rPr>
              <a:t> possible? (SR = Stationary &amp; randomized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Note: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1"/>
            <a:r>
              <a:rPr lang="en-US" sz="2400" b="1" dirty="0" smtClean="0">
                <a:sym typeface="Symbol" pitchFamily="18" charset="2"/>
              </a:rPr>
              <a:t>When nothing is specified regarding time horizon, assume infinite horizon </a:t>
            </a:r>
          </a:p>
          <a:p>
            <a:pPr lvl="1"/>
            <a:r>
              <a:rPr lang="en-US" sz="2400" b="1" dirty="0" smtClean="0">
                <a:sym typeface="Symbol" pitchFamily="18" charset="2"/>
              </a:rPr>
              <a:t>When asked to find the policy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at</a:t>
            </a:r>
            <a:r>
              <a:rPr lang="en-US" sz="2400" b="1" dirty="0" smtClean="0">
                <a:sym typeface="Symbol" pitchFamily="18" charset="2"/>
              </a:rPr>
              <a:t> time horizon = 4, it means find the decision rule D4. It can also be stated as find decision rule for T = 4 or D4.</a:t>
            </a:r>
          </a:p>
          <a:p>
            <a:pPr lvl="1"/>
            <a:r>
              <a:rPr lang="en-US" sz="2400" b="1" dirty="0" smtClean="0">
                <a:sym typeface="Symbol" pitchFamily="18" charset="2"/>
              </a:rPr>
              <a:t>When asked to find policy for a time horizon of 4, means find all decision rules D1, D2, D3 and D4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4000"/>
              <a:t>Pure Policies: </a:t>
            </a:r>
            <a:r>
              <a:rPr lang="en-US" sz="4000">
                <a:sym typeface="Symbol" pitchFamily="18" charset="2"/>
              </a:rPr>
              <a:t></a:t>
            </a:r>
            <a:r>
              <a:rPr lang="en-US" sz="4000" baseline="30000">
                <a:sym typeface="Symbol" pitchFamily="18" charset="2"/>
              </a:rPr>
              <a:t>SD</a:t>
            </a:r>
            <a:endParaRPr lang="en-US" sz="4000" baseline="300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sz="180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381000" y="4495800"/>
            <a:ext cx="7825155" cy="16435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Deterministic, non-changing mapping from states to actions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((1,3)) </a:t>
            </a:r>
            <a:r>
              <a:rPr lang="en-US" sz="2400" dirty="0">
                <a:sym typeface="Wingdings" pitchFamily="2" charset="2"/>
              </a:rPr>
              <a:t> North    (non-changing, non-random)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>
                <a:sym typeface="Wingdings" pitchFamily="2" charset="2"/>
              </a:rPr>
              <a:t>((1,2))North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>
                <a:sym typeface="Wingdings" pitchFamily="2" charset="2"/>
              </a:rPr>
              <a:t>((4,3))  West……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47800" y="1143000"/>
            <a:ext cx="6096000" cy="2578100"/>
            <a:chOff x="960" y="880"/>
            <a:chExt cx="3840" cy="2560"/>
          </a:xfrm>
        </p:grpSpPr>
        <p:sp>
          <p:nvSpPr>
            <p:cNvPr id="58417" name="Rectangle 49"/>
            <p:cNvSpPr>
              <a:spLocks noChangeArrowheads="1"/>
            </p:cNvSpPr>
            <p:nvPr/>
          </p:nvSpPr>
          <p:spPr bwMode="auto">
            <a:xfrm>
              <a:off x="384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18" name="Rectangle 50"/>
            <p:cNvSpPr>
              <a:spLocks noChangeArrowheads="1"/>
            </p:cNvSpPr>
            <p:nvPr/>
          </p:nvSpPr>
          <p:spPr bwMode="auto">
            <a:xfrm>
              <a:off x="288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19" name="Rectangle 51"/>
            <p:cNvSpPr>
              <a:spLocks noChangeArrowheads="1"/>
            </p:cNvSpPr>
            <p:nvPr/>
          </p:nvSpPr>
          <p:spPr bwMode="auto">
            <a:xfrm>
              <a:off x="192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0" name="Rectangle 52"/>
            <p:cNvSpPr>
              <a:spLocks noChangeArrowheads="1"/>
            </p:cNvSpPr>
            <p:nvPr/>
          </p:nvSpPr>
          <p:spPr bwMode="auto">
            <a:xfrm>
              <a:off x="960" y="2587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1" name="Rectangle 53"/>
            <p:cNvSpPr>
              <a:spLocks noChangeArrowheads="1"/>
            </p:cNvSpPr>
            <p:nvPr/>
          </p:nvSpPr>
          <p:spPr bwMode="auto">
            <a:xfrm>
              <a:off x="384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-1</a:t>
              </a:r>
            </a:p>
          </p:txBody>
        </p:sp>
        <p:sp>
          <p:nvSpPr>
            <p:cNvPr id="58422" name="Rectangle 54"/>
            <p:cNvSpPr>
              <a:spLocks noChangeArrowheads="1"/>
            </p:cNvSpPr>
            <p:nvPr/>
          </p:nvSpPr>
          <p:spPr bwMode="auto">
            <a:xfrm>
              <a:off x="288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3" name="Rectangle 55"/>
            <p:cNvSpPr>
              <a:spLocks noChangeArrowheads="1"/>
            </p:cNvSpPr>
            <p:nvPr/>
          </p:nvSpPr>
          <p:spPr bwMode="auto">
            <a:xfrm>
              <a:off x="192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>
                <a:solidFill>
                  <a:schemeClr val="folHlink"/>
                </a:solidFill>
              </a:endParaRPr>
            </a:p>
          </p:txBody>
        </p:sp>
        <p:sp>
          <p:nvSpPr>
            <p:cNvPr id="58424" name="Rectangle 56"/>
            <p:cNvSpPr>
              <a:spLocks noChangeArrowheads="1"/>
            </p:cNvSpPr>
            <p:nvPr/>
          </p:nvSpPr>
          <p:spPr bwMode="auto">
            <a:xfrm>
              <a:off x="960" y="1733"/>
              <a:ext cx="960" cy="8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5" name="Rectangle 57"/>
            <p:cNvSpPr>
              <a:spLocks noChangeArrowheads="1"/>
            </p:cNvSpPr>
            <p:nvPr/>
          </p:nvSpPr>
          <p:spPr bwMode="auto">
            <a:xfrm>
              <a:off x="384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sz="2800"/>
                <a:t>+1</a:t>
              </a:r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288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7" name="Rectangle 59"/>
            <p:cNvSpPr>
              <a:spLocks noChangeArrowheads="1"/>
            </p:cNvSpPr>
            <p:nvPr/>
          </p:nvSpPr>
          <p:spPr bwMode="auto">
            <a:xfrm>
              <a:off x="192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8" name="Rectangle 60"/>
            <p:cNvSpPr>
              <a:spLocks noChangeArrowheads="1"/>
            </p:cNvSpPr>
            <p:nvPr/>
          </p:nvSpPr>
          <p:spPr bwMode="auto">
            <a:xfrm>
              <a:off x="960" y="880"/>
              <a:ext cx="960" cy="8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sz="2800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>
              <a:off x="960" y="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>
              <a:off x="960" y="173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>
              <a:off x="960" y="2587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>
              <a:off x="960" y="344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>
              <a:off x="960" y="88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>
              <a:off x="192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>
              <a:off x="288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>
              <a:off x="3840" y="880"/>
              <a:ext cx="0" cy="2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>
              <a:off x="4800" y="880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38" name="Text Box 70"/>
          <p:cNvSpPr txBox="1">
            <a:spLocks noChangeArrowheads="1"/>
          </p:cNvSpPr>
          <p:nvPr/>
        </p:nvSpPr>
        <p:spPr bwMode="auto">
          <a:xfrm>
            <a:off x="1752600" y="3292475"/>
            <a:ext cx="827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pperplate Gothic Light" pitchFamily="34" charset="0"/>
              </a:rPr>
              <a:t>Start</a:t>
            </a:r>
          </a:p>
        </p:txBody>
      </p:sp>
      <p:sp>
        <p:nvSpPr>
          <p:cNvPr id="58439" name="Text Box 71"/>
          <p:cNvSpPr txBox="1">
            <a:spLocks noChangeArrowheads="1"/>
          </p:cNvSpPr>
          <p:nvPr/>
        </p:nvSpPr>
        <p:spPr bwMode="auto">
          <a:xfrm>
            <a:off x="1889125" y="36369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3413125" y="36369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58441" name="Text Box 73"/>
          <p:cNvSpPr txBox="1">
            <a:spLocks noChangeArrowheads="1"/>
          </p:cNvSpPr>
          <p:nvPr/>
        </p:nvSpPr>
        <p:spPr bwMode="auto">
          <a:xfrm>
            <a:off x="5089525" y="36369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58442" name="Text Box 74"/>
          <p:cNvSpPr txBox="1">
            <a:spLocks noChangeArrowheads="1"/>
          </p:cNvSpPr>
          <p:nvPr/>
        </p:nvSpPr>
        <p:spPr bwMode="auto">
          <a:xfrm>
            <a:off x="6613525" y="36369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4</a:t>
            </a: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1050925" y="136366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1</a:t>
            </a: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1050925" y="2381250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2</a:t>
            </a:r>
          </a:p>
        </p:txBody>
      </p:sp>
      <p:sp>
        <p:nvSpPr>
          <p:cNvPr id="58445" name="Text Box 77"/>
          <p:cNvSpPr txBox="1">
            <a:spLocks noChangeArrowheads="1"/>
          </p:cNvSpPr>
          <p:nvPr/>
        </p:nvSpPr>
        <p:spPr bwMode="auto">
          <a:xfrm>
            <a:off x="1143000" y="3173413"/>
            <a:ext cx="438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Copperplate Gothic Light" pitchFamily="34" charset="0"/>
              </a:rPr>
              <a:t>3</a:t>
            </a:r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 flipV="1">
            <a:off x="2362200" y="240030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47" name="Text Box 79"/>
          <p:cNvSpPr txBox="1">
            <a:spLocks noChangeArrowheads="1"/>
          </p:cNvSpPr>
          <p:nvPr/>
        </p:nvSpPr>
        <p:spPr bwMode="auto">
          <a:xfrm>
            <a:off x="1812925" y="2474913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Copperplate Gothic Light" pitchFamily="34" charset="0"/>
            </a:endParaRPr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1584325" y="29591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Copperplate Gothic Light" pitchFamily="34" charset="0"/>
            </a:endParaRP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 flipV="1">
            <a:off x="2438400" y="153035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>
            <a:off x="2819400" y="1600200"/>
            <a:ext cx="83820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>
            <a:off x="4343400" y="1577975"/>
            <a:ext cx="1066800" cy="158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2971800" y="1981200"/>
            <a:ext cx="15240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8454" name="Picture 86" descr="bd0891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125" y="1143000"/>
            <a:ext cx="1363663" cy="854075"/>
          </a:xfrm>
          <a:prstGeom prst="rect">
            <a:avLst/>
          </a:prstGeom>
          <a:noFill/>
        </p:spPr>
      </p:pic>
      <p:pic>
        <p:nvPicPr>
          <p:cNvPr id="58456" name="Picture 88" descr="bd0001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325" y="2895600"/>
            <a:ext cx="741363" cy="1344613"/>
          </a:xfrm>
          <a:prstGeom prst="rect">
            <a:avLst/>
          </a:prstGeom>
          <a:noFill/>
        </p:spPr>
      </p:pic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5622925" y="1600200"/>
            <a:ext cx="1066800" cy="158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4038600" y="3352800"/>
            <a:ext cx="83820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 flipV="1">
            <a:off x="5334000" y="251460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 flipV="1">
            <a:off x="5334000" y="1752600"/>
            <a:ext cx="1588" cy="579438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 flipH="1">
            <a:off x="5562600" y="3352800"/>
            <a:ext cx="83820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58467" name="Picture 99" descr="jcksfibp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400800" y="2057400"/>
            <a:ext cx="1138238" cy="793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Policy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Policy</a:t>
            </a:r>
            <a:r>
              <a:rPr lang="en-US" sz="2600" dirty="0"/>
              <a:t> is like a plan, but not quite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Certainly, generated ahead of time, like a plan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Unlike traditional plans, it is not a sequence of actions that an agent must execute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If there are failures in execution, agent can continue to execute a policy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Prescribes an action for all the states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Maximizes expected reward, rather than just reaching a goal </a:t>
            </a:r>
            <a:r>
              <a:rPr lang="en-US" sz="2600" dirty="0" smtClean="0"/>
              <a:t>state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Additional Material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dirty="0"/>
              <a:t>Value Iteration: Algorithm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i="1" dirty="0"/>
              <a:t>Basic algorithm is very simple!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i="1" dirty="0"/>
              <a:t>Initialize: U</a:t>
            </a:r>
            <a:r>
              <a:rPr lang="en-US" sz="3600" i="1" baseline="-25000" dirty="0"/>
              <a:t>0 </a:t>
            </a:r>
            <a:r>
              <a:rPr lang="en-US" sz="2800" i="1" dirty="0"/>
              <a:t>(I) = 0</a:t>
            </a:r>
            <a:endParaRPr lang="en-US" sz="2800" i="1" baseline="-250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Iterate: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/>
              <a:t>U </a:t>
            </a:r>
            <a:r>
              <a:rPr lang="en-US" sz="3600" baseline="-25000" dirty="0"/>
              <a:t>t+1</a:t>
            </a:r>
            <a:r>
              <a:rPr lang="en-US" sz="2800" dirty="0"/>
              <a:t> (I) = max [ R(I,A) +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sz="2800" dirty="0"/>
              <a:t>P(J|I,A)* U</a:t>
            </a:r>
            <a:r>
              <a:rPr lang="en-US" sz="3600" baseline="-25000" dirty="0"/>
              <a:t> t </a:t>
            </a:r>
            <a:r>
              <a:rPr lang="en-US" sz="2800" dirty="0"/>
              <a:t>(J) ]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                     A                    J</a:t>
            </a:r>
          </a:p>
          <a:p>
            <a:pPr lvl="2"/>
            <a:endParaRPr lang="en-US" sz="2800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400" i="1" dirty="0">
              <a:solidFill>
                <a:srgbClr val="FFFF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28925" y="1381125"/>
            <a:ext cx="3486150" cy="4097338"/>
            <a:chOff x="0" y="2581"/>
            <a:chExt cx="2196" cy="258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0" y="2581"/>
              <a:ext cx="2196" cy="2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2581"/>
              <a:ext cx="1994" cy="1718"/>
              <a:chOff x="0" y="2581"/>
              <a:chExt cx="1994" cy="1718"/>
            </a:xfrm>
          </p:grpSpPr>
          <p:sp>
            <p:nvSpPr>
              <p:cNvPr id="108549" name="Rectangle 5"/>
              <p:cNvSpPr>
                <a:spLocks noChangeArrowheads="1"/>
              </p:cNvSpPr>
              <p:nvPr/>
            </p:nvSpPr>
            <p:spPr bwMode="auto">
              <a:xfrm>
                <a:off x="0" y="2581"/>
                <a:ext cx="1994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550" name="Rectangle 6"/>
              <p:cNvSpPr>
                <a:spLocks noChangeArrowheads="1"/>
              </p:cNvSpPr>
              <p:nvPr/>
            </p:nvSpPr>
            <p:spPr bwMode="auto">
              <a:xfrm>
                <a:off x="0" y="2581"/>
                <a:ext cx="1994" cy="1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r>
                  <a:rPr lang="en-US"/>
                  <a:t>  </a:t>
                </a:r>
                <a:r>
                  <a:rPr lang="en-US" sz="14900"/>
                  <a:t> </a:t>
                </a:r>
                <a:r>
                  <a:rPr lang="en-US"/>
                  <a:t>                        </a:t>
                </a:r>
              </a:p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33400" y="3505200"/>
            <a:ext cx="511333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800" dirty="0"/>
              <a:t>Until close-enough (U </a:t>
            </a:r>
            <a:r>
              <a:rPr lang="en-US" sz="3600" baseline="-25000" dirty="0"/>
              <a:t>t+1</a:t>
            </a:r>
            <a:r>
              <a:rPr lang="en-US" sz="2800" dirty="0"/>
              <a:t>, </a:t>
            </a:r>
            <a:r>
              <a:rPr lang="en-US" sz="2800" dirty="0" err="1"/>
              <a:t>U</a:t>
            </a:r>
            <a:r>
              <a:rPr lang="en-US" sz="3600" baseline="-25000" dirty="0" err="1"/>
              <a:t>t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/>
              <a:t>Markov Chain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3962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Given fixed policy, you get a </a:t>
            </a:r>
            <a:r>
              <a:rPr lang="en-US" sz="2400" b="1" dirty="0"/>
              <a:t>M</a:t>
            </a:r>
            <a:r>
              <a:rPr lang="en-US" sz="2400" b="1" dirty="0" smtClean="0"/>
              <a:t>arkov </a:t>
            </a:r>
            <a:r>
              <a:rPr lang="en-US" sz="2400" b="1" dirty="0"/>
              <a:t>chain</a:t>
            </a:r>
            <a:r>
              <a:rPr lang="en-US" sz="2400" dirty="0"/>
              <a:t> from the MDP</a:t>
            </a:r>
          </a:p>
          <a:p>
            <a:pPr lvl="1"/>
            <a:r>
              <a:rPr lang="en-US" sz="2400" b="1" dirty="0"/>
              <a:t>Markov chain: </a:t>
            </a:r>
            <a:r>
              <a:rPr lang="en-US" sz="2400" dirty="0"/>
              <a:t>Next state is dependent only on previous state</a:t>
            </a:r>
          </a:p>
          <a:p>
            <a:pPr lvl="1"/>
            <a:r>
              <a:rPr lang="en-US" sz="2400" b="1" dirty="0"/>
              <a:t>Next state: </a:t>
            </a:r>
            <a:r>
              <a:rPr lang="en-US" sz="2400" dirty="0"/>
              <a:t>Not dependent on action (there is only one action)</a:t>
            </a:r>
          </a:p>
          <a:p>
            <a:pPr lvl="1"/>
            <a:r>
              <a:rPr lang="en-US" sz="2400" b="1" dirty="0"/>
              <a:t>Next state: </a:t>
            </a:r>
            <a:r>
              <a:rPr lang="en-US" sz="2400" dirty="0"/>
              <a:t>History dependency only via the previous state</a:t>
            </a:r>
          </a:p>
          <a:p>
            <a:pPr lvl="1">
              <a:buFontTx/>
              <a:buNone/>
            </a:pPr>
            <a:endParaRPr lang="en-US" sz="2400" i="1" dirty="0"/>
          </a:p>
          <a:p>
            <a:pPr lvl="1"/>
            <a:r>
              <a:rPr lang="en-US" dirty="0"/>
              <a:t>P(S </a:t>
            </a:r>
            <a:r>
              <a:rPr lang="en-US" baseline="-25000" dirty="0"/>
              <a:t>t+1</a:t>
            </a:r>
            <a:r>
              <a:rPr lang="en-US" dirty="0"/>
              <a:t> | S</a:t>
            </a:r>
            <a:r>
              <a:rPr lang="en-US" baseline="-25000" dirty="0"/>
              <a:t>t</a:t>
            </a:r>
            <a:r>
              <a:rPr lang="en-US" dirty="0"/>
              <a:t>, S </a:t>
            </a:r>
            <a:r>
              <a:rPr lang="en-US" baseline="-25000" dirty="0"/>
              <a:t>t-1</a:t>
            </a:r>
            <a:r>
              <a:rPr lang="en-US" dirty="0"/>
              <a:t>, S </a:t>
            </a:r>
            <a:r>
              <a:rPr lang="en-US" baseline="-25000" dirty="0"/>
              <a:t>t-2 </a:t>
            </a:r>
            <a:r>
              <a:rPr lang="en-US" dirty="0"/>
              <a:t>…..)</a:t>
            </a:r>
            <a:r>
              <a:rPr lang="en-US" sz="2400" dirty="0"/>
              <a:t>   = </a:t>
            </a:r>
            <a:r>
              <a:rPr lang="en-US" dirty="0"/>
              <a:t>P(S </a:t>
            </a:r>
            <a:r>
              <a:rPr lang="en-US" baseline="-25000" dirty="0"/>
              <a:t>t+1</a:t>
            </a:r>
            <a:r>
              <a:rPr lang="en-US" dirty="0"/>
              <a:t> | S</a:t>
            </a:r>
            <a:r>
              <a:rPr lang="en-US" baseline="-25000" dirty="0"/>
              <a:t>t</a:t>
            </a:r>
            <a:r>
              <a:rPr lang="en-US" dirty="0"/>
              <a:t>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How to evaluate the M</a:t>
            </a:r>
            <a:r>
              <a:rPr lang="en-US" sz="2400" dirty="0" smtClean="0"/>
              <a:t>arkov </a:t>
            </a:r>
            <a:r>
              <a:rPr lang="en-US" sz="2400" dirty="0"/>
              <a:t>chain?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/>
              <a:t>Evaluate Markov Chain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715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i="1" dirty="0"/>
              <a:t>Use </a:t>
            </a:r>
            <a:r>
              <a:rPr lang="en-US" sz="2400" b="1" i="1" dirty="0" smtClean="0"/>
              <a:t>value </a:t>
            </a:r>
            <a:r>
              <a:rPr lang="en-US" sz="2400" b="1" i="1" dirty="0"/>
              <a:t>iteration algorithm</a:t>
            </a:r>
            <a:r>
              <a:rPr lang="en-US" sz="2400" i="1" dirty="0"/>
              <a:t>, but with fixed action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--------------------------------------------</a:t>
            </a:r>
            <a:endParaRPr lang="en-US" sz="2400" i="1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i="1" dirty="0"/>
              <a:t>Initialize: U</a:t>
            </a:r>
            <a:r>
              <a:rPr lang="en-US" sz="3600" i="1" baseline="-25000" dirty="0"/>
              <a:t>0 </a:t>
            </a:r>
            <a:r>
              <a:rPr lang="en-US" sz="2800" i="1" dirty="0"/>
              <a:t>(I) = 0</a:t>
            </a:r>
            <a:endParaRPr lang="en-US" sz="2800" i="1" baseline="-250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Iterate: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U </a:t>
            </a:r>
            <a:r>
              <a:rPr lang="en-US" sz="3600" baseline="-25000" dirty="0"/>
              <a:t>t+1</a:t>
            </a:r>
            <a:r>
              <a:rPr lang="en-US" dirty="0"/>
              <a:t> (I) = R(I,A) +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dirty="0"/>
              <a:t>P(J|I,A)* U</a:t>
            </a:r>
            <a:r>
              <a:rPr lang="en-US" sz="3600" baseline="-25000" dirty="0"/>
              <a:t> t </a:t>
            </a:r>
            <a:r>
              <a:rPr lang="en-US" dirty="0"/>
              <a:t>(J)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                                 J</a:t>
            </a:r>
          </a:p>
          <a:p>
            <a:pPr lvl="1"/>
            <a:endParaRPr lang="en-US" sz="1600" dirty="0"/>
          </a:p>
          <a:p>
            <a:r>
              <a:rPr lang="en-US" sz="2800" dirty="0"/>
              <a:t>Until close-enough (U </a:t>
            </a:r>
            <a:r>
              <a:rPr lang="en-US" sz="3600" baseline="-25000" dirty="0"/>
              <a:t>t+1</a:t>
            </a:r>
            <a:r>
              <a:rPr lang="en-US" sz="2800" dirty="0"/>
              <a:t>, </a:t>
            </a:r>
            <a:r>
              <a:rPr lang="en-US" sz="2800" dirty="0" err="1"/>
              <a:t>U</a:t>
            </a:r>
            <a:r>
              <a:rPr lang="en-US" sz="3600" baseline="-25000" dirty="0" err="1"/>
              <a:t>t</a:t>
            </a:r>
            <a:r>
              <a:rPr lang="en-US" sz="28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To </a:t>
            </a:r>
            <a:r>
              <a:rPr lang="en-US" sz="2800" dirty="0"/>
              <a:t>compare two policies:</a:t>
            </a:r>
          </a:p>
          <a:p>
            <a:r>
              <a:rPr lang="en-US" sz="2800" dirty="0"/>
              <a:t>Check the value of start </a:t>
            </a:r>
            <a:r>
              <a:rPr lang="en-US" sz="2800" dirty="0" smtClean="0"/>
              <a:t>state </a:t>
            </a:r>
            <a:r>
              <a:rPr lang="en-US" sz="2800" dirty="0"/>
              <a:t>(1,3) given the two evaluations obtained above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800" i="1" dirty="0">
              <a:solidFill>
                <a:schemeClr val="folHlin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/>
              <a:t>Value Iteration: Modify</a:t>
            </a: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i="1" dirty="0"/>
              <a:t>Initialize: U</a:t>
            </a:r>
            <a:r>
              <a:rPr lang="en-US" sz="3600" i="1" baseline="-25000" dirty="0"/>
              <a:t>0 </a:t>
            </a:r>
            <a:r>
              <a:rPr lang="en-US" sz="2800" i="1" dirty="0"/>
              <a:t>(I) = 0</a:t>
            </a:r>
            <a:endParaRPr lang="en-US" sz="2800" i="1" baseline="-250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Iterate: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/>
              <a:t>U </a:t>
            </a:r>
            <a:r>
              <a:rPr lang="en-US" sz="3600" baseline="-25000" dirty="0"/>
              <a:t>t+1</a:t>
            </a:r>
            <a:r>
              <a:rPr lang="en-US" sz="2800" dirty="0"/>
              <a:t> (I) = max [ R(I,A) + </a:t>
            </a:r>
            <a:r>
              <a:rPr lang="en-US" sz="3600" b="1" dirty="0">
                <a:sym typeface="Symbol" pitchFamily="18" charset="2"/>
              </a:rPr>
              <a:t></a:t>
            </a:r>
            <a:r>
              <a:rPr lang="en-US" sz="2800" dirty="0"/>
              <a:t>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 </a:t>
            </a:r>
            <a:r>
              <a:rPr lang="en-US" sz="2800" dirty="0"/>
              <a:t>P(J|I,A)* U</a:t>
            </a:r>
            <a:r>
              <a:rPr lang="en-US" sz="3600" baseline="-25000" dirty="0"/>
              <a:t> t </a:t>
            </a:r>
            <a:r>
              <a:rPr lang="en-US" sz="2800" dirty="0"/>
              <a:t>(J) ]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                     A                      J</a:t>
            </a:r>
          </a:p>
          <a:p>
            <a:pPr lvl="2"/>
            <a:endParaRPr lang="en-US" sz="2800" dirty="0"/>
          </a:p>
          <a:p>
            <a:pPr lvl="1"/>
            <a:r>
              <a:rPr lang="en-US" dirty="0"/>
              <a:t>Until close-enough (U </a:t>
            </a:r>
            <a:r>
              <a:rPr lang="en-US" sz="3600" baseline="-25000" dirty="0"/>
              <a:t>t+1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sz="3600" baseline="-25000" dirty="0" err="1"/>
              <a:t>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sz="2800" dirty="0"/>
              <a:t>At the end of iteration, calculate optimal policy: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i="1" dirty="0"/>
              <a:t>    </a:t>
            </a:r>
            <a:r>
              <a:rPr lang="en-US" sz="2800" i="1" dirty="0"/>
              <a:t>Policy(I) = </a:t>
            </a:r>
            <a:r>
              <a:rPr lang="en-US" sz="2800" i="1" dirty="0" err="1"/>
              <a:t>argmax</a:t>
            </a:r>
            <a:r>
              <a:rPr lang="en-US" sz="2800" i="1" dirty="0"/>
              <a:t> [R(I,A) + </a:t>
            </a:r>
            <a:r>
              <a:rPr lang="en-US" b="1" dirty="0">
                <a:sym typeface="Symbol" pitchFamily="18" charset="2"/>
              </a:rPr>
              <a:t></a:t>
            </a:r>
            <a:r>
              <a:rPr lang="en-US" i="1" dirty="0"/>
              <a:t>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 </a:t>
            </a:r>
            <a:r>
              <a:rPr lang="en-US" sz="2800" dirty="0"/>
              <a:t>P(J|I,A)* U</a:t>
            </a:r>
            <a:r>
              <a:rPr lang="en-US" sz="3600" baseline="-25000" dirty="0"/>
              <a:t> t+1 </a:t>
            </a:r>
            <a:r>
              <a:rPr lang="en-US" sz="2800" dirty="0"/>
              <a:t>(J) ]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800" dirty="0"/>
              <a:t>                          A                           </a:t>
            </a:r>
            <a:r>
              <a:rPr lang="en-US" sz="2800" dirty="0" smtClean="0"/>
              <a:t>J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Revisiting Romania example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sz="2400" dirty="0" smtClean="0"/>
              <a:t>If plan1 </a:t>
            </a:r>
            <a:r>
              <a:rPr lang="en-US" sz="2400" dirty="0"/>
              <a:t>and plan2 are </a:t>
            </a:r>
            <a:r>
              <a:rPr lang="en-US" sz="2400" dirty="0" smtClean="0"/>
              <a:t>the two plans:</a:t>
            </a:r>
            <a:endParaRPr lang="en-US" sz="2400" dirty="0"/>
          </a:p>
          <a:p>
            <a:pPr lvl="1"/>
            <a:r>
              <a:rPr lang="en-US" sz="2400" dirty="0"/>
              <a:t>Plan 1 uses </a:t>
            </a:r>
            <a:r>
              <a:rPr lang="en-US" sz="2400" dirty="0" smtClean="0"/>
              <a:t>route 1</a:t>
            </a:r>
            <a:endParaRPr lang="en-US" sz="2400" dirty="0"/>
          </a:p>
          <a:p>
            <a:pPr lvl="2"/>
            <a:r>
              <a:rPr lang="en-US" dirty="0"/>
              <a:t>P(home-early|plan1) = .8, while </a:t>
            </a:r>
            <a:r>
              <a:rPr lang="en-US" dirty="0" smtClean="0"/>
              <a:t>P(stuck1|plan1</a:t>
            </a:r>
            <a:r>
              <a:rPr lang="en-US" dirty="0"/>
              <a:t>) = .2</a:t>
            </a:r>
          </a:p>
          <a:p>
            <a:pPr lvl="2"/>
            <a:r>
              <a:rPr lang="en-US" dirty="0" smtClean="0"/>
              <a:t>Route 1 </a:t>
            </a:r>
            <a:r>
              <a:rPr lang="en-US" dirty="0"/>
              <a:t>will be quick if flowing, but stuck for 1 hour if slow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 U(home-early) = 100, </a:t>
            </a:r>
            <a:r>
              <a:rPr lang="en-US" dirty="0" smtClean="0"/>
              <a:t>U(stuck1) </a:t>
            </a:r>
            <a:r>
              <a:rPr lang="en-US" dirty="0"/>
              <a:t>= -1000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Assigned </a:t>
            </a:r>
            <a:r>
              <a:rPr lang="en-US" dirty="0"/>
              <a:t>numerical values to outcomes!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sz="2400" dirty="0"/>
              <a:t>Plan 2 uses </a:t>
            </a:r>
            <a:r>
              <a:rPr lang="en-US" sz="2400" dirty="0" smtClean="0"/>
              <a:t>route 2</a:t>
            </a:r>
            <a:endParaRPr lang="en-US" sz="2400" dirty="0"/>
          </a:p>
          <a:p>
            <a:pPr lvl="2"/>
            <a:r>
              <a:rPr lang="en-US" dirty="0"/>
              <a:t>P(home-somewhat-early|plan2) = .7, </a:t>
            </a:r>
            <a:r>
              <a:rPr lang="en-US" dirty="0" smtClean="0"/>
              <a:t>P(stuck2|plan2</a:t>
            </a:r>
            <a:r>
              <a:rPr lang="en-US" dirty="0"/>
              <a:t>) = .3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Route 2 </a:t>
            </a:r>
            <a:r>
              <a:rPr lang="en-US" dirty="0"/>
              <a:t>will be somewhat quick if flowing, but not bad even if slow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U(home-somewhat-early) = 50, </a:t>
            </a:r>
            <a:r>
              <a:rPr lang="en-US" dirty="0" smtClean="0"/>
              <a:t>U(stuck2) </a:t>
            </a:r>
            <a:r>
              <a:rPr lang="en-US" dirty="0"/>
              <a:t>= -10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5410200"/>
          </a:xfrm>
        </p:spPr>
        <p:txBody>
          <a:bodyPr/>
          <a:lstStyle/>
          <a:p>
            <a:r>
              <a:rPr lang="en-US" sz="2800" dirty="0"/>
              <a:t>Start with some (random) policy</a:t>
            </a:r>
          </a:p>
          <a:p>
            <a:r>
              <a:rPr lang="en-US" sz="2800" dirty="0"/>
              <a:t>Repeat until policy stabilizes (no change)</a:t>
            </a:r>
          </a:p>
          <a:p>
            <a:pPr lvl="1"/>
            <a:r>
              <a:rPr lang="en-US" sz="2400" dirty="0"/>
              <a:t>Determine value of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 (see previous lecture)</a:t>
            </a:r>
          </a:p>
          <a:p>
            <a:pPr lvl="2"/>
            <a:r>
              <a:rPr lang="en-US" i="1" dirty="0"/>
              <a:t>Provides us a value of each state I given policy </a:t>
            </a:r>
            <a:r>
              <a:rPr lang="en-US" i="1" dirty="0">
                <a:sym typeface="Symbol" pitchFamily="18" charset="2"/>
              </a:rPr>
              <a:t></a:t>
            </a:r>
            <a:r>
              <a:rPr lang="en-US" i="1" dirty="0"/>
              <a:t> </a:t>
            </a:r>
          </a:p>
          <a:p>
            <a:pPr lvl="1"/>
            <a:r>
              <a:rPr lang="en-US" sz="2400" dirty="0"/>
              <a:t>At each state I do:</a:t>
            </a:r>
          </a:p>
          <a:p>
            <a:pPr lvl="2"/>
            <a:r>
              <a:rPr lang="en-US" dirty="0"/>
              <a:t>If   /* Check if policy can be improved at each state */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Then /* Improve policy */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533400" y="3733800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800" dirty="0"/>
              <a:t> max[ R(I, A) +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sz="2800" dirty="0"/>
              <a:t>P(J|I,A)* U</a:t>
            </a:r>
            <a:r>
              <a:rPr lang="en-US" sz="3600" baseline="-25000" dirty="0"/>
              <a:t> </a:t>
            </a:r>
            <a:r>
              <a:rPr lang="en-US" sz="3600" baseline="-25000" dirty="0">
                <a:solidFill>
                  <a:schemeClr val="folHlink"/>
                </a:solidFill>
              </a:rPr>
              <a:t>t</a:t>
            </a:r>
            <a:r>
              <a:rPr lang="en-US" sz="3600" baseline="-25000" dirty="0"/>
              <a:t> </a:t>
            </a:r>
            <a:r>
              <a:rPr lang="en-US" sz="2800" dirty="0"/>
              <a:t>(J)  &gt; 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800" dirty="0"/>
              <a:t>               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800" dirty="0"/>
              <a:t>              R(</a:t>
            </a:r>
            <a:r>
              <a:rPr lang="en-US" sz="2800" dirty="0" err="1"/>
              <a:t>I,Policy</a:t>
            </a:r>
            <a:r>
              <a:rPr lang="en-US" sz="2800" dirty="0"/>
              <a:t>(I))  + 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sz="2800" dirty="0"/>
              <a:t>P(J|I, Policy(I))* U</a:t>
            </a:r>
            <a:r>
              <a:rPr lang="en-US" sz="3600" baseline="-25000" dirty="0"/>
              <a:t> </a:t>
            </a:r>
            <a:r>
              <a:rPr lang="en-US" sz="3600" baseline="-25000" dirty="0">
                <a:solidFill>
                  <a:schemeClr val="folHlink"/>
                </a:solidFill>
              </a:rPr>
              <a:t>t</a:t>
            </a:r>
            <a:r>
              <a:rPr lang="en-US" sz="3600" baseline="-25000" dirty="0"/>
              <a:t> </a:t>
            </a:r>
            <a:r>
              <a:rPr lang="en-US" sz="2800" dirty="0"/>
              <a:t>(J) 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200400" y="4114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295400" y="4114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419600" y="49530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762000" y="5715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2800" dirty="0"/>
              <a:t>Policy(I)  =  </a:t>
            </a:r>
            <a:r>
              <a:rPr lang="en-US" sz="2800" dirty="0" err="1"/>
              <a:t>arg</a:t>
            </a:r>
            <a:r>
              <a:rPr lang="en-US" sz="2800" dirty="0"/>
              <a:t> max [R(I,A) + </a:t>
            </a:r>
            <a:r>
              <a:rPr lang="en-US" sz="3600" dirty="0">
                <a:solidFill>
                  <a:schemeClr val="folHlink"/>
                </a:solidFill>
                <a:latin typeface="Symbol" pitchFamily="18" charset="2"/>
              </a:rPr>
              <a:t>S </a:t>
            </a:r>
            <a:r>
              <a:rPr lang="en-US" sz="2800" dirty="0"/>
              <a:t>P(J|I,A)* U</a:t>
            </a:r>
            <a:r>
              <a:rPr lang="en-US" sz="3600" baseline="-25000" dirty="0"/>
              <a:t> </a:t>
            </a:r>
            <a:r>
              <a:rPr lang="en-US" sz="3600" baseline="-25000" dirty="0">
                <a:solidFill>
                  <a:schemeClr val="folHlink"/>
                </a:solidFill>
              </a:rPr>
              <a:t>t</a:t>
            </a:r>
            <a:r>
              <a:rPr lang="en-US" sz="3600" baseline="-25000" dirty="0"/>
              <a:t> </a:t>
            </a:r>
            <a:r>
              <a:rPr lang="en-US" sz="2800" dirty="0"/>
              <a:t>(J)]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410200" y="6248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3429000" y="6248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05" grpId="0"/>
      <p:bldP spid="179206" grpId="0"/>
      <p:bldP spid="179207" grpId="0"/>
      <p:bldP spid="179208" grpId="0"/>
      <p:bldP spid="179209" grpId="0"/>
      <p:bldP spid="1792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</a:t>
            </a:r>
            <a:r>
              <a:rPr lang="en-US" dirty="0" smtClean="0"/>
              <a:t>MEU Principle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EU(Plan1) = P(home-early | plan1) *U(home-early)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    + </a:t>
            </a:r>
            <a:r>
              <a:rPr lang="en-US" sz="2400" dirty="0" smtClean="0"/>
              <a:t>P(stuck1| </a:t>
            </a:r>
            <a:r>
              <a:rPr lang="en-US" sz="2400" dirty="0"/>
              <a:t>plan1) * </a:t>
            </a:r>
            <a:r>
              <a:rPr lang="en-US" sz="2400" dirty="0" smtClean="0"/>
              <a:t>U(stuck1)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   =  </a:t>
            </a:r>
            <a:r>
              <a:rPr lang="en-US" sz="2400" i="1" dirty="0"/>
              <a:t>0.8 * 100 + 0.2 * -1000 = -120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dirty="0"/>
              <a:t>EU(Plan2) = P(home-somewhat-early | plan2) *U(home-somewhat-early)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      + </a:t>
            </a:r>
            <a:r>
              <a:rPr lang="en-US" sz="2400" dirty="0" smtClean="0"/>
              <a:t>P(stuck2 </a:t>
            </a:r>
            <a:r>
              <a:rPr lang="en-US" sz="2400" dirty="0"/>
              <a:t>| plan2) * </a:t>
            </a:r>
            <a:r>
              <a:rPr lang="en-US" sz="2400" dirty="0" smtClean="0"/>
              <a:t>U(stuck2)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   </a:t>
            </a:r>
            <a:r>
              <a:rPr lang="en-US" sz="2400" i="1" dirty="0"/>
              <a:t>= 0.7 * 50 + 0.3 * -10 = 32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EU (plan2) is higher, so choose plan2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Summary: Logic vs. Decision Theory</a:t>
            </a:r>
            <a:endParaRPr lang="en-US" sz="3200" b="1" dirty="0"/>
          </a:p>
        </p:txBody>
      </p:sp>
      <p:graphicFrame>
        <p:nvGraphicFramePr>
          <p:cNvPr id="92183" name="Group 23"/>
          <p:cNvGraphicFramePr>
            <a:graphicFrameLocks noGrp="1"/>
          </p:cNvGraphicFramePr>
          <p:nvPr/>
        </p:nvGraphicFramePr>
        <p:xfrm>
          <a:off x="457200" y="2057400"/>
          <a:ext cx="8458200" cy="3271520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Logic-based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Decision-theory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Explicit achievement goal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Explicit numerical reward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Explicit commitments, intentions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Implicit commitments, intentions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Uncertainty, costs typically not first-class citizens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Uncertainty and costs are core parts of the theory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/>
          <a:lstStyle/>
          <a:p>
            <a:r>
              <a:rPr lang="en-US" dirty="0" smtClean="0"/>
              <a:t>Lottery Example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5638800"/>
          </a:xfrm>
        </p:spPr>
        <p:txBody>
          <a:bodyPr/>
          <a:lstStyle/>
          <a:p>
            <a:r>
              <a:rPr lang="en-US" sz="2400" dirty="0"/>
              <a:t>Suppose an agent  gives you a choice:</a:t>
            </a:r>
          </a:p>
          <a:p>
            <a:pPr lvl="1"/>
            <a:r>
              <a:rPr lang="en-US" sz="2400" b="1" dirty="0"/>
              <a:t>Choice 1:</a:t>
            </a:r>
            <a:r>
              <a:rPr lang="en-US" sz="2400" dirty="0"/>
              <a:t> You will get $1,000,000</a:t>
            </a:r>
          </a:p>
          <a:p>
            <a:pPr lvl="1"/>
            <a:r>
              <a:rPr lang="en-US" sz="2400" b="1" dirty="0"/>
              <a:t>Choice 2:</a:t>
            </a:r>
            <a:r>
              <a:rPr lang="en-US" sz="2400" dirty="0"/>
              <a:t> The agent will toss a coin</a:t>
            </a:r>
          </a:p>
          <a:p>
            <a:pPr lvl="2"/>
            <a:r>
              <a:rPr lang="en-US" dirty="0"/>
              <a:t>If heads, then you win $3,000,000</a:t>
            </a:r>
          </a:p>
          <a:p>
            <a:pPr lvl="2"/>
            <a:r>
              <a:rPr lang="en-US" dirty="0"/>
              <a:t>If tails, then you get nothing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sz="2400" dirty="0"/>
              <a:t>Simple expected utility calculations give:</a:t>
            </a:r>
          </a:p>
          <a:p>
            <a:pPr lvl="1"/>
            <a:r>
              <a:rPr lang="en-US" sz="2400" dirty="0"/>
              <a:t>EU(Choice1) = $1,000,000</a:t>
            </a:r>
          </a:p>
          <a:p>
            <a:pPr lvl="1"/>
            <a:r>
              <a:rPr lang="en-US" sz="2400" dirty="0"/>
              <a:t>EU(Choice2) = $1,500,000</a:t>
            </a:r>
          </a:p>
          <a:p>
            <a:pPr lvl="1">
              <a:buFontTx/>
              <a:buNone/>
            </a:pPr>
            <a:endParaRPr lang="en-US" sz="2400" dirty="0"/>
          </a:p>
          <a:p>
            <a:r>
              <a:rPr lang="en-US" sz="2400" dirty="0"/>
              <a:t>So why did we prefer the first choice?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Aversion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2400" dirty="0"/>
              <a:t>We are </a:t>
            </a:r>
            <a:r>
              <a:rPr lang="en-US" sz="2400" b="1" dirty="0" smtClean="0"/>
              <a:t>risk averse</a:t>
            </a:r>
            <a:endParaRPr lang="en-US" sz="2400" dirty="0"/>
          </a:p>
          <a:p>
            <a:r>
              <a:rPr lang="en-US" sz="2400" dirty="0"/>
              <a:t>Our utility functions for money are as follows (!!):</a:t>
            </a:r>
          </a:p>
          <a:p>
            <a:pPr lvl="1"/>
            <a:r>
              <a:rPr lang="en-US" sz="2400" dirty="0"/>
              <a:t>Our first million means a lot  U($1M) = 10</a:t>
            </a:r>
          </a:p>
          <a:p>
            <a:pPr lvl="1"/>
            <a:r>
              <a:rPr lang="en-US" sz="2400" dirty="0"/>
              <a:t>Second million not so much </a:t>
            </a:r>
            <a:r>
              <a:rPr lang="en-US" sz="2400" dirty="0">
                <a:sym typeface="Wingdings" pitchFamily="2" charset="2"/>
              </a:rPr>
              <a:t> U($2M) = 15  (NOT 20)</a:t>
            </a:r>
            <a:endParaRPr lang="en-US" sz="2400" dirty="0"/>
          </a:p>
          <a:p>
            <a:pPr lvl="1"/>
            <a:r>
              <a:rPr lang="en-US" sz="2400" dirty="0"/>
              <a:t>Third million even less so </a:t>
            </a:r>
            <a:r>
              <a:rPr lang="en-US" sz="2400" dirty="0">
                <a:sym typeface="Wingdings" pitchFamily="2" charset="2"/>
              </a:rPr>
              <a:t>U($3M) = 18  (NOT 30)</a:t>
            </a:r>
          </a:p>
          <a:p>
            <a:pPr lvl="1"/>
            <a:r>
              <a:rPr lang="en-US" sz="2400" dirty="0">
                <a:sym typeface="Wingdings" pitchFamily="2" charset="2"/>
              </a:rPr>
              <a:t>….</a:t>
            </a:r>
            <a:endParaRPr lang="en-US" sz="2400" dirty="0"/>
          </a:p>
          <a:p>
            <a:endParaRPr lang="en-US" sz="2800" i="1" dirty="0"/>
          </a:p>
          <a:p>
            <a:r>
              <a:rPr lang="en-US" sz="2400" dirty="0"/>
              <a:t>Additional money is not buying us as much utility</a:t>
            </a:r>
          </a:p>
          <a:p>
            <a:r>
              <a:rPr lang="en-US" sz="2400" dirty="0"/>
              <a:t>If we plot amount of money on the x-axis and utility on the y-axis, we get a concave curve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/>
              <a:t>Answer: Risk Aversion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EU(choice1) = U($1M) = 10</a:t>
            </a:r>
          </a:p>
          <a:p>
            <a:r>
              <a:rPr lang="en-US" sz="2400" dirty="0"/>
              <a:t>EU(choice2) = 0.5*U(0) + 0.5*U($3M =18)   = 9</a:t>
            </a:r>
          </a:p>
          <a:p>
            <a:r>
              <a:rPr lang="en-US" sz="2400" dirty="0"/>
              <a:t>That is why we prefer the sure $1M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143000" y="685800"/>
          <a:ext cx="6096000" cy="3657600"/>
        </p:xfrm>
        <a:graphic>
          <a:graphicData uri="http://schemas.openxmlformats.org/presentationml/2006/ole">
            <p:oleObj spid="_x0000_s1026" name="Chart" r:id="rId3" imgW="6096000" imgH="4061532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More Risk Aversion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791200"/>
          </a:xfrm>
        </p:spPr>
        <p:txBody>
          <a:bodyPr/>
          <a:lstStyle/>
          <a:p>
            <a:r>
              <a:rPr lang="en-US" sz="2400" dirty="0"/>
              <a:t>Key: Slope of utility function is </a:t>
            </a:r>
            <a:r>
              <a:rPr lang="en-US" sz="2400" b="1" dirty="0"/>
              <a:t>continuously decreasing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will refuse to play a monetarily fair bet</a:t>
            </a:r>
          </a:p>
          <a:p>
            <a:r>
              <a:rPr lang="en-US" sz="2200" dirty="0" smtClean="0"/>
              <a:t>Suppose we </a:t>
            </a:r>
            <a:r>
              <a:rPr lang="en-US" sz="2200" dirty="0"/>
              <a:t>start with x dollars</a:t>
            </a:r>
          </a:p>
          <a:p>
            <a:pPr lvl="1"/>
            <a:r>
              <a:rPr lang="en-US" sz="2200" dirty="0"/>
              <a:t>We are offered a game:</a:t>
            </a:r>
          </a:p>
          <a:p>
            <a:pPr lvl="2"/>
            <a:r>
              <a:rPr lang="en-US" sz="2200" dirty="0"/>
              <a:t>0.5 chance to win 1000 dollars (c = 1000)</a:t>
            </a:r>
          </a:p>
          <a:p>
            <a:pPr lvl="2"/>
            <a:r>
              <a:rPr lang="en-US" sz="2200" dirty="0"/>
              <a:t>0.5 chance to lose 1000 dollars (c = 1000)</a:t>
            </a:r>
          </a:p>
          <a:p>
            <a:pPr lvl="2"/>
            <a:r>
              <a:rPr lang="en-US" sz="2200" dirty="0"/>
              <a:t>Expected monetary gain or loss is zero (hence monetarily fair)</a:t>
            </a:r>
          </a:p>
          <a:p>
            <a:pPr lvl="2">
              <a:buFont typeface="Wingdings" pitchFamily="2" charset="2"/>
              <a:buNone/>
            </a:pPr>
            <a:endParaRPr lang="en-US" sz="1400" dirty="0">
              <a:solidFill>
                <a:schemeClr val="folHlink"/>
              </a:solidFill>
            </a:endParaRPr>
          </a:p>
          <a:p>
            <a:pPr lvl="1"/>
            <a:r>
              <a:rPr lang="en-US" sz="2200" dirty="0"/>
              <a:t>Should be neutral to it, but seems we are not! Why?</a:t>
            </a:r>
          </a:p>
          <a:p>
            <a:pPr lvl="2"/>
            <a:r>
              <a:rPr lang="en-US" sz="2200" dirty="0"/>
              <a:t>U(x + c) – U(x) &lt; U(x) – U(x – c)</a:t>
            </a:r>
          </a:p>
          <a:p>
            <a:pPr lvl="2"/>
            <a:r>
              <a:rPr lang="en-US" sz="2200" dirty="0"/>
              <a:t>U(x + c) + U(x – c) &lt; 2 U(x)</a:t>
            </a:r>
          </a:p>
          <a:p>
            <a:pPr lvl="2"/>
            <a:r>
              <a:rPr lang="en-US" sz="2200" dirty="0"/>
              <a:t>[U(x + c) + U(x – c) / 2]  &lt; U(x)</a:t>
            </a:r>
          </a:p>
          <a:p>
            <a:pPr lvl="2"/>
            <a:r>
              <a:rPr lang="en-US" sz="2200" dirty="0"/>
              <a:t>EU (playing the game) &lt; EU (not playing the game)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2360</Words>
  <Application>Microsoft Office PowerPoint</Application>
  <PresentationFormat>On-screen Show (4:3)</PresentationFormat>
  <Paragraphs>373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Chart</vt:lpstr>
      <vt:lpstr>AI Lecture 11: Utility Theory + Decision Theory</vt:lpstr>
      <vt:lpstr>Decision Theory (How to make decisions)</vt:lpstr>
      <vt:lpstr> Revisiting Romania example</vt:lpstr>
      <vt:lpstr>Application of MEU Principle</vt:lpstr>
      <vt:lpstr> Summary: Logic vs. Decision Theory</vt:lpstr>
      <vt:lpstr>Lottery Example</vt:lpstr>
      <vt:lpstr>Risk Aversion</vt:lpstr>
      <vt:lpstr>Answer: Risk Aversion</vt:lpstr>
      <vt:lpstr>More Risk Aversion</vt:lpstr>
      <vt:lpstr>Risk Averse, Risk Neutral Risk Seeking</vt:lpstr>
      <vt:lpstr>Multiattribute Utility Theory</vt:lpstr>
      <vt:lpstr>Multiattribute Utility Theory</vt:lpstr>
      <vt:lpstr>Markov Decision Process (MDP) Chapter 17: Making Complex Decisions</vt:lpstr>
      <vt:lpstr>Example:  What SEQUENCE of actions should our agent take?</vt:lpstr>
      <vt:lpstr>MDP Tuple: &lt;S, A, P, R&gt;</vt:lpstr>
      <vt:lpstr>How Would you Solve this Problem?</vt:lpstr>
      <vt:lpstr>How Would you Solve this Problem?</vt:lpstr>
      <vt:lpstr>MDP Basics and Terminology</vt:lpstr>
      <vt:lpstr>Reward Function</vt:lpstr>
      <vt:lpstr>MDP Policy</vt:lpstr>
      <vt:lpstr>Stationary and Deterministic Policies</vt:lpstr>
      <vt:lpstr>Stationary and Deterministic Policies</vt:lpstr>
      <vt:lpstr>Pure Policies: SD</vt:lpstr>
      <vt:lpstr>Policy</vt:lpstr>
      <vt:lpstr>Additional Material</vt:lpstr>
      <vt:lpstr>Value Iteration: Algorithm</vt:lpstr>
      <vt:lpstr>Markov Chain</vt:lpstr>
      <vt:lpstr>Evaluate Markov Chain</vt:lpstr>
      <vt:lpstr>Value Iteration: Modify</vt:lpstr>
      <vt:lpstr>Policy Iteration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Lecture 11: Decision Theory</dc:title>
  <dc:creator>Praveen</dc:creator>
  <cp:lastModifiedBy>Praveen</cp:lastModifiedBy>
  <cp:revision>105</cp:revision>
  <dcterms:created xsi:type="dcterms:W3CDTF">2014-12-28T12:45:33Z</dcterms:created>
  <dcterms:modified xsi:type="dcterms:W3CDTF">2015-03-04T10:53:18Z</dcterms:modified>
</cp:coreProperties>
</file>