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7" r:id="rId3"/>
    <p:sldId id="278" r:id="rId4"/>
    <p:sldId id="279" r:id="rId5"/>
    <p:sldId id="280" r:id="rId6"/>
    <p:sldId id="283" r:id="rId7"/>
    <p:sldId id="284" r:id="rId8"/>
    <p:sldId id="285" r:id="rId9"/>
    <p:sldId id="286" r:id="rId10"/>
    <p:sldId id="287" r:id="rId11"/>
    <p:sldId id="288" r:id="rId12"/>
    <p:sldId id="289" r:id="rId13"/>
    <p:sldId id="290" r:id="rId14"/>
    <p:sldId id="261" r:id="rId15"/>
    <p:sldId id="262" r:id="rId16"/>
    <p:sldId id="294" r:id="rId17"/>
    <p:sldId id="295" r:id="rId18"/>
    <p:sldId id="296" r:id="rId19"/>
    <p:sldId id="297" r:id="rId20"/>
    <p:sldId id="298" r:id="rId21"/>
    <p:sldId id="299" r:id="rId22"/>
    <p:sldId id="301" r:id="rId23"/>
    <p:sldId id="302" r:id="rId24"/>
    <p:sldId id="30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B48BC9-5E4E-4802-B210-6120A3D83E7D}" type="datetimeFigureOut">
              <a:rPr lang="en-US" smtClean="0"/>
              <a:pPr/>
              <a:t>3/4/2015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05160-FC09-4E44-928E-860CE78FB0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CA465-07D7-4002-A8D0-F3068254A9CC}" type="slidenum">
              <a:rPr lang="en-US"/>
              <a:pPr/>
              <a:t>14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5A540-F537-4D5D-B88B-F83E6E5F93F9}" type="slidenum">
              <a:rPr lang="en-US"/>
              <a:pPr/>
              <a:t>15</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10BDAA-38A5-4C2F-9CD9-E03A1FAB9DBE}"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0BDAA-38A5-4C2F-9CD9-E03A1FAB9DBE}"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0BDAA-38A5-4C2F-9CD9-E03A1FAB9DBE}"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10BDAA-38A5-4C2F-9CD9-E03A1FAB9DBE}"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0BDAA-38A5-4C2F-9CD9-E03A1FAB9DBE}"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10BDAA-38A5-4C2F-9CD9-E03A1FAB9DBE}"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10BDAA-38A5-4C2F-9CD9-E03A1FAB9DBE}" type="datetimeFigureOut">
              <a:rPr lang="en-US" smtClean="0"/>
              <a:pPr/>
              <a:t>3/4/2015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0BDAA-38A5-4C2F-9CD9-E03A1FAB9DBE}" type="datetimeFigureOut">
              <a:rPr lang="en-US" smtClean="0"/>
              <a:pPr/>
              <a:t>3/4/2015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0BDAA-38A5-4C2F-9CD9-E03A1FAB9DBE}" type="datetimeFigureOut">
              <a:rPr lang="en-US" smtClean="0"/>
              <a:pPr/>
              <a:t>3/4/2015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0BDAA-38A5-4C2F-9CD9-E03A1FAB9DBE}"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0BDAA-38A5-4C2F-9CD9-E03A1FAB9DBE}"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01709-665B-48A9-8DA8-AB5254688A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0BDAA-38A5-4C2F-9CD9-E03A1FAB9DBE}" type="datetimeFigureOut">
              <a:rPr lang="en-US" smtClean="0"/>
              <a:pPr/>
              <a:t>3/4/2015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01709-665B-48A9-8DA8-AB5254688A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AI</a:t>
            </a:r>
            <a:br>
              <a:rPr lang="en-US" dirty="0" smtClean="0"/>
            </a:br>
            <a:r>
              <a:rPr lang="en-US" dirty="0" smtClean="0"/>
              <a:t>Lecture 13: MDPs and Linear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274638"/>
            <a:ext cx="8229600" cy="868362"/>
          </a:xfrm>
          <a:noFill/>
          <a:ln/>
        </p:spPr>
        <p:txBody>
          <a:bodyPr/>
          <a:lstStyle/>
          <a:p>
            <a:r>
              <a:rPr lang="en-US" sz="3200" dirty="0"/>
              <a:t>Developing LP </a:t>
            </a:r>
            <a:r>
              <a:rPr lang="en-US" sz="3200" dirty="0" smtClean="0"/>
              <a:t>Model </a:t>
            </a:r>
            <a:endParaRPr lang="en-US" sz="3200" dirty="0"/>
          </a:p>
        </p:txBody>
      </p:sp>
      <p:sp>
        <p:nvSpPr>
          <p:cNvPr id="233476" name="Text Box 4"/>
          <p:cNvSpPr txBox="1">
            <a:spLocks noChangeArrowheads="1"/>
          </p:cNvSpPr>
          <p:nvPr/>
        </p:nvSpPr>
        <p:spPr bwMode="auto">
          <a:xfrm>
            <a:off x="457200" y="1219200"/>
            <a:ext cx="8534400" cy="1938992"/>
          </a:xfrm>
          <a:prstGeom prst="rect">
            <a:avLst/>
          </a:prstGeom>
          <a:noFill/>
          <a:ln w="9525">
            <a:noFill/>
            <a:miter lim="800000"/>
            <a:headEnd type="none" w="sm" len="sm"/>
            <a:tailEnd type="none" w="sm" len="sm"/>
          </a:ln>
          <a:effectLst/>
        </p:spPr>
        <p:txBody>
          <a:bodyPr>
            <a:spAutoFit/>
          </a:bodyPr>
          <a:lstStyle/>
          <a:p>
            <a:pPr>
              <a:spcBef>
                <a:spcPct val="50000"/>
              </a:spcBef>
            </a:pPr>
            <a:r>
              <a:rPr lang="en-US" sz="2400" i="0" dirty="0">
                <a:cs typeface="Times New Roman" charset="0"/>
              </a:rPr>
              <a:t>All products manufactured are shipped out of the storage area at the end of the day. Therefore, the two products must share the total raw material, storage space, and production time. </a:t>
            </a:r>
            <a:r>
              <a:rPr lang="en-US" sz="2400" b="1" i="0" dirty="0">
                <a:cs typeface="Times New Roman" charset="0"/>
              </a:rPr>
              <a:t>The company wants to determine how many units of each product to produce per day to maximize its total income.</a:t>
            </a:r>
            <a:r>
              <a:rPr lang="en-US" sz="2400" i="0" dirty="0">
                <a:cs typeface="Times New Roman" charset="0"/>
              </a:rPr>
              <a:t> </a:t>
            </a:r>
          </a:p>
        </p:txBody>
      </p:sp>
      <p:sp>
        <p:nvSpPr>
          <p:cNvPr id="233477" name="Text Box 5"/>
          <p:cNvSpPr txBox="1">
            <a:spLocks noChangeArrowheads="1"/>
          </p:cNvSpPr>
          <p:nvPr/>
        </p:nvSpPr>
        <p:spPr bwMode="auto">
          <a:xfrm>
            <a:off x="527050" y="3352800"/>
            <a:ext cx="5943600" cy="461665"/>
          </a:xfrm>
          <a:prstGeom prst="rect">
            <a:avLst/>
          </a:prstGeom>
          <a:noFill/>
          <a:ln w="9525">
            <a:noFill/>
            <a:miter lim="800000"/>
            <a:headEnd type="none" w="sm" len="sm"/>
            <a:tailEnd type="none" w="sm" len="sm"/>
          </a:ln>
          <a:effectLst/>
        </p:spPr>
        <p:txBody>
          <a:bodyPr>
            <a:spAutoFit/>
          </a:bodyPr>
          <a:lstStyle/>
          <a:p>
            <a:pPr>
              <a:spcBef>
                <a:spcPct val="50000"/>
              </a:spcBef>
            </a:pPr>
            <a:r>
              <a:rPr lang="en-US" sz="2400" b="1" i="0" dirty="0"/>
              <a:t>Solution</a:t>
            </a:r>
          </a:p>
        </p:txBody>
      </p:sp>
      <p:sp>
        <p:nvSpPr>
          <p:cNvPr id="233478" name="Text Box 6"/>
          <p:cNvSpPr txBox="1">
            <a:spLocks noChangeArrowheads="1"/>
          </p:cNvSpPr>
          <p:nvPr/>
        </p:nvSpPr>
        <p:spPr bwMode="auto">
          <a:xfrm>
            <a:off x="381000" y="3886200"/>
            <a:ext cx="8534400" cy="2123658"/>
          </a:xfrm>
          <a:prstGeom prst="rect">
            <a:avLst/>
          </a:prstGeom>
          <a:noFill/>
          <a:ln w="9525">
            <a:noFill/>
            <a:miter lim="800000"/>
            <a:headEnd type="none" w="sm" len="sm"/>
            <a:tailEnd type="none" w="sm" len="sm"/>
          </a:ln>
          <a:effectLst/>
        </p:spPr>
        <p:txBody>
          <a:bodyPr>
            <a:spAutoFit/>
          </a:bodyPr>
          <a:lstStyle/>
          <a:p>
            <a:pPr marL="338138" indent="-338138">
              <a:spcBef>
                <a:spcPct val="50000"/>
              </a:spcBef>
              <a:buFontTx/>
              <a:buChar char="•"/>
            </a:pPr>
            <a:r>
              <a:rPr lang="en-US" sz="2400" i="0" dirty="0">
                <a:cs typeface="Times New Roman" charset="0"/>
              </a:rPr>
              <a:t>The company has decided that it wants to maximize its sale income, which depends on the number of units of product I and II that it produces.</a:t>
            </a:r>
          </a:p>
          <a:p>
            <a:pPr marL="338138" indent="-338138">
              <a:spcBef>
                <a:spcPct val="50000"/>
              </a:spcBef>
              <a:buFontTx/>
              <a:buChar char="•"/>
            </a:pPr>
            <a:r>
              <a:rPr lang="en-US" sz="2400" i="0" dirty="0">
                <a:cs typeface="Times New Roman" charset="0"/>
              </a:rPr>
              <a:t>Therefore, the decision variables, x</a:t>
            </a:r>
            <a:r>
              <a:rPr lang="en-US" sz="2400" i="0" baseline="-25000" dirty="0">
                <a:cs typeface="Times New Roman" charset="0"/>
              </a:rPr>
              <a:t>1</a:t>
            </a:r>
            <a:r>
              <a:rPr lang="en-US" sz="2400" i="0" dirty="0">
                <a:cs typeface="Times New Roman" charset="0"/>
              </a:rPr>
              <a:t> and x</a:t>
            </a:r>
            <a:r>
              <a:rPr lang="en-US" sz="2400" i="0" baseline="-25000" dirty="0">
                <a:cs typeface="Times New Roman" charset="0"/>
              </a:rPr>
              <a:t>2</a:t>
            </a:r>
            <a:r>
              <a:rPr lang="en-US" sz="2400" dirty="0">
                <a:cs typeface="Times New Roman" charset="0"/>
              </a:rPr>
              <a:t> </a:t>
            </a:r>
            <a:r>
              <a:rPr lang="en-US" sz="2400" i="0" dirty="0">
                <a:cs typeface="Times New Roman" charset="0"/>
              </a:rPr>
              <a:t>can be the number of units of products I and II, respectively, produced per day.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3477">
                                            <p:txEl>
                                              <p:pRg st="0" end="0"/>
                                            </p:txEl>
                                          </p:spTgt>
                                        </p:tgtEl>
                                        <p:attrNameLst>
                                          <p:attrName>style.visibility</p:attrName>
                                        </p:attrNameLst>
                                      </p:cBhvr>
                                      <p:to>
                                        <p:strVal val="visible"/>
                                      </p:to>
                                    </p:set>
                                    <p:animEffect transition="in" filter="dissolve">
                                      <p:cBhvr>
                                        <p:cTn id="7" dur="500"/>
                                        <p:tgtEl>
                                          <p:spTgt spid="2334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478"/>
                                        </p:tgtEl>
                                        <p:attrNameLst>
                                          <p:attrName>style.visibility</p:attrName>
                                        </p:attrNameLst>
                                      </p:cBhvr>
                                      <p:to>
                                        <p:strVal val="visible"/>
                                      </p:to>
                                    </p:set>
                                    <p:animEffect transition="in" filter="dissolve">
                                      <p:cBhvr>
                                        <p:cTn id="12" dur="500"/>
                                        <p:tgtEl>
                                          <p:spTgt spid="23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52400"/>
            <a:ext cx="8229600" cy="609600"/>
          </a:xfrm>
          <a:noFill/>
          <a:ln/>
        </p:spPr>
        <p:txBody>
          <a:bodyPr/>
          <a:lstStyle/>
          <a:p>
            <a:r>
              <a:rPr lang="en-US" sz="3200" dirty="0"/>
              <a:t>Developing LP </a:t>
            </a:r>
            <a:r>
              <a:rPr lang="en-US" sz="3200" dirty="0" smtClean="0"/>
              <a:t>Model </a:t>
            </a:r>
            <a:endParaRPr lang="en-US" sz="3200" dirty="0"/>
          </a:p>
        </p:txBody>
      </p:sp>
      <p:sp>
        <p:nvSpPr>
          <p:cNvPr id="234499" name="Text Box 3"/>
          <p:cNvSpPr txBox="1">
            <a:spLocks noChangeArrowheads="1"/>
          </p:cNvSpPr>
          <p:nvPr/>
        </p:nvSpPr>
        <p:spPr bwMode="auto">
          <a:xfrm>
            <a:off x="228600" y="914400"/>
            <a:ext cx="8534400" cy="5816977"/>
          </a:xfrm>
          <a:prstGeom prst="rect">
            <a:avLst/>
          </a:prstGeom>
          <a:noFill/>
          <a:ln w="9525">
            <a:noFill/>
            <a:miter lim="800000"/>
            <a:headEnd type="none" w="sm" len="sm"/>
            <a:tailEnd type="none" w="sm" len="sm"/>
          </a:ln>
          <a:effectLst/>
        </p:spPr>
        <p:txBody>
          <a:bodyPr>
            <a:spAutoFit/>
          </a:bodyPr>
          <a:lstStyle/>
          <a:p>
            <a:pPr marL="338138" indent="-338138">
              <a:spcBef>
                <a:spcPct val="50000"/>
              </a:spcBef>
              <a:buFontTx/>
              <a:buChar char="•"/>
            </a:pPr>
            <a:r>
              <a:rPr lang="en-US" sz="2400" i="0" dirty="0">
                <a:cs typeface="Times New Roman" charset="0"/>
              </a:rPr>
              <a:t>The object is to maximize the equation:</a:t>
            </a:r>
          </a:p>
          <a:p>
            <a:pPr lvl="4">
              <a:spcBef>
                <a:spcPct val="50000"/>
              </a:spcBef>
            </a:pPr>
            <a:r>
              <a:rPr lang="en-US" sz="2400" i="0" dirty="0">
                <a:cs typeface="Times New Roman" charset="0"/>
              </a:rPr>
              <a:t>Z = 13x</a:t>
            </a:r>
            <a:r>
              <a:rPr lang="en-US" sz="2400" i="0" baseline="-25000" dirty="0">
                <a:cs typeface="Times New Roman" charset="0"/>
              </a:rPr>
              <a:t>1</a:t>
            </a:r>
            <a:r>
              <a:rPr lang="en-US" sz="2400" i="0" dirty="0">
                <a:cs typeface="Times New Roman" charset="0"/>
              </a:rPr>
              <a:t>  +  11x</a:t>
            </a:r>
            <a:r>
              <a:rPr lang="en-US" sz="2400" i="0" baseline="-25000" dirty="0">
                <a:cs typeface="Times New Roman" charset="0"/>
              </a:rPr>
              <a:t>2</a:t>
            </a:r>
            <a:endParaRPr lang="en-US" sz="2400" i="0" dirty="0">
              <a:cs typeface="Times New Roman" charset="0"/>
            </a:endParaRPr>
          </a:p>
          <a:p>
            <a:pPr lvl="1">
              <a:spcBef>
                <a:spcPct val="50000"/>
              </a:spcBef>
            </a:pPr>
            <a:r>
              <a:rPr lang="en-US" sz="2400" i="0" dirty="0">
                <a:cs typeface="Times New Roman" charset="0"/>
              </a:rPr>
              <a:t>subject to the constraints on storage space, raw materials, and production time</a:t>
            </a:r>
            <a:r>
              <a:rPr lang="en-US" sz="2400" i="0" dirty="0" smtClean="0">
                <a:cs typeface="Times New Roman" charset="0"/>
              </a:rPr>
              <a:t>.</a:t>
            </a:r>
            <a:endParaRPr lang="en-US" sz="2400" i="0" dirty="0">
              <a:cs typeface="Times New Roman" charset="0"/>
            </a:endParaRPr>
          </a:p>
          <a:p>
            <a:pPr marL="338138" indent="-338138">
              <a:spcBef>
                <a:spcPct val="50000"/>
              </a:spcBef>
              <a:buFontTx/>
              <a:buChar char="•"/>
            </a:pPr>
            <a:r>
              <a:rPr lang="en-US" sz="2400" i="0" dirty="0">
                <a:cs typeface="Times New Roman" charset="0"/>
              </a:rPr>
              <a:t>Each unit of product I requires 4 ft</a:t>
            </a:r>
            <a:r>
              <a:rPr lang="en-US" sz="2400" i="0" baseline="30000" dirty="0">
                <a:cs typeface="Times New Roman" charset="0"/>
              </a:rPr>
              <a:t>2</a:t>
            </a:r>
            <a:r>
              <a:rPr lang="en-US" sz="2400" i="0" dirty="0">
                <a:cs typeface="Times New Roman" charset="0"/>
              </a:rPr>
              <a:t> of storage space and each unit of product II requires 5 ft</a:t>
            </a:r>
            <a:r>
              <a:rPr lang="en-US" sz="2400" i="0" baseline="30000" dirty="0">
                <a:cs typeface="Times New Roman" charset="0"/>
              </a:rPr>
              <a:t>2</a:t>
            </a:r>
            <a:r>
              <a:rPr lang="en-US" sz="2400" i="0" dirty="0">
                <a:cs typeface="Times New Roman" charset="0"/>
              </a:rPr>
              <a:t>. Thus a total of 4x</a:t>
            </a:r>
            <a:r>
              <a:rPr lang="en-US" sz="2400" i="0" baseline="-25000" dirty="0">
                <a:cs typeface="Times New Roman" charset="0"/>
              </a:rPr>
              <a:t>1</a:t>
            </a:r>
            <a:r>
              <a:rPr lang="en-US" sz="2400" i="0" dirty="0">
                <a:cs typeface="Times New Roman" charset="0"/>
              </a:rPr>
              <a:t> + 5x</a:t>
            </a:r>
            <a:r>
              <a:rPr lang="en-US" sz="2400" i="0" baseline="-25000" dirty="0">
                <a:cs typeface="Times New Roman" charset="0"/>
              </a:rPr>
              <a:t>2</a:t>
            </a:r>
            <a:r>
              <a:rPr lang="en-US" sz="2400" i="0" dirty="0">
                <a:cs typeface="Times New Roman" charset="0"/>
              </a:rPr>
              <a:t> ft</a:t>
            </a:r>
            <a:r>
              <a:rPr lang="en-US" sz="2400" i="0" baseline="30000" dirty="0">
                <a:cs typeface="Times New Roman" charset="0"/>
              </a:rPr>
              <a:t>2</a:t>
            </a:r>
            <a:r>
              <a:rPr lang="en-US" sz="2400" i="0" dirty="0">
                <a:cs typeface="Times New Roman" charset="0"/>
              </a:rPr>
              <a:t> of storage space is needed each day. This space must be less than or equal to the available storage space, which is 1500 ft</a:t>
            </a:r>
            <a:r>
              <a:rPr lang="en-US" sz="2400" i="0" baseline="30000" dirty="0">
                <a:cs typeface="Times New Roman" charset="0"/>
              </a:rPr>
              <a:t>2</a:t>
            </a:r>
            <a:r>
              <a:rPr lang="en-US" sz="2400" i="0" dirty="0">
                <a:cs typeface="Times New Roman" charset="0"/>
              </a:rPr>
              <a:t>. Therefore,</a:t>
            </a:r>
          </a:p>
          <a:p>
            <a:pPr lvl="4">
              <a:spcBef>
                <a:spcPct val="50000"/>
              </a:spcBef>
            </a:pPr>
            <a:r>
              <a:rPr lang="en-US" sz="2400" i="0" dirty="0">
                <a:cs typeface="Times New Roman" charset="0"/>
              </a:rPr>
              <a:t>4X</a:t>
            </a:r>
            <a:r>
              <a:rPr lang="en-US" sz="2400" i="0" baseline="-25000" dirty="0">
                <a:cs typeface="Times New Roman" charset="0"/>
              </a:rPr>
              <a:t>1</a:t>
            </a:r>
            <a:r>
              <a:rPr lang="en-US" sz="2400" i="0" dirty="0">
                <a:cs typeface="Times New Roman" charset="0"/>
              </a:rPr>
              <a:t> + 5X</a:t>
            </a:r>
            <a:r>
              <a:rPr lang="en-US" sz="2400" i="0" baseline="-25000" dirty="0">
                <a:cs typeface="Times New Roman" charset="0"/>
              </a:rPr>
              <a:t>2</a:t>
            </a:r>
            <a:r>
              <a:rPr lang="en-US" sz="2400" i="0" dirty="0">
                <a:cs typeface="Times New Roman" charset="0"/>
              </a:rPr>
              <a:t>  </a:t>
            </a:r>
            <a:r>
              <a:rPr lang="en-US" sz="2400" i="0" dirty="0">
                <a:cs typeface="Times New Roman" charset="0"/>
                <a:sym typeface="Symbol" pitchFamily="18" charset="2"/>
              </a:rPr>
              <a:t> 1500</a:t>
            </a:r>
            <a:r>
              <a:rPr lang="en-US" sz="2400" i="0" dirty="0">
                <a:cs typeface="Times New Roman" charset="0"/>
              </a:rPr>
              <a:t> </a:t>
            </a:r>
          </a:p>
          <a:p>
            <a:pPr marL="338138" indent="-338138">
              <a:spcBef>
                <a:spcPct val="50000"/>
              </a:spcBef>
              <a:buFontTx/>
              <a:buChar char="•"/>
            </a:pPr>
            <a:r>
              <a:rPr lang="en-US" sz="2400" i="0" dirty="0">
                <a:cs typeface="Times New Roman" charset="0"/>
              </a:rPr>
              <a:t>Similarly, each unit of product I and II produced requires 5 and 3 </a:t>
            </a:r>
            <a:r>
              <a:rPr lang="en-US" sz="2400" i="0" dirty="0" smtClean="0">
                <a:cs typeface="Times New Roman" charset="0"/>
              </a:rPr>
              <a:t>lbs</a:t>
            </a:r>
            <a:r>
              <a:rPr lang="en-US" sz="2400" i="0" dirty="0">
                <a:cs typeface="Times New Roman" charset="0"/>
              </a:rPr>
              <a:t>, respectively, of raw material. Hence a total of 5x</a:t>
            </a:r>
            <a:r>
              <a:rPr lang="en-US" sz="2400" i="0" baseline="-25000" dirty="0">
                <a:cs typeface="Times New Roman" charset="0"/>
              </a:rPr>
              <a:t>l</a:t>
            </a:r>
            <a:r>
              <a:rPr lang="en-US" sz="2400" i="0" dirty="0">
                <a:cs typeface="Times New Roman" charset="0"/>
              </a:rPr>
              <a:t> + 3x</a:t>
            </a:r>
            <a:r>
              <a:rPr lang="en-US" sz="2400" i="0" baseline="-25000" dirty="0">
                <a:cs typeface="Times New Roman" charset="0"/>
              </a:rPr>
              <a:t>2</a:t>
            </a:r>
            <a:r>
              <a:rPr lang="en-US" sz="2400" dirty="0">
                <a:cs typeface="Times New Roman" charset="0"/>
              </a:rPr>
              <a:t> </a:t>
            </a:r>
            <a:r>
              <a:rPr lang="en-US" sz="2400" i="0" dirty="0" err="1">
                <a:cs typeface="Times New Roman" charset="0"/>
              </a:rPr>
              <a:t>Ib</a:t>
            </a:r>
            <a:r>
              <a:rPr lang="en-US" sz="2400" i="0" dirty="0">
                <a:cs typeface="Times New Roman" charset="0"/>
              </a:rPr>
              <a:t> of raw material is used.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4499">
                                            <p:txEl>
                                              <p:pRg st="3" end="3"/>
                                            </p:txEl>
                                          </p:spTgt>
                                        </p:tgtEl>
                                        <p:attrNameLst>
                                          <p:attrName>style.visibility</p:attrName>
                                        </p:attrNameLst>
                                      </p:cBhvr>
                                      <p:to>
                                        <p:strVal val="visible"/>
                                      </p:to>
                                    </p:set>
                                    <p:animEffect transition="in" filter="dissolve">
                                      <p:cBhvr>
                                        <p:cTn id="7" dur="500"/>
                                        <p:tgtEl>
                                          <p:spTgt spid="23449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4499">
                                            <p:txEl>
                                              <p:pRg st="4" end="4"/>
                                            </p:txEl>
                                          </p:spTgt>
                                        </p:tgtEl>
                                        <p:attrNameLst>
                                          <p:attrName>style.visibility</p:attrName>
                                        </p:attrNameLst>
                                      </p:cBhvr>
                                      <p:to>
                                        <p:strVal val="visible"/>
                                      </p:to>
                                    </p:set>
                                    <p:animEffect transition="in" filter="dissolve">
                                      <p:cBhvr>
                                        <p:cTn id="10" dur="500"/>
                                        <p:tgtEl>
                                          <p:spTgt spid="23449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4499">
                                            <p:txEl>
                                              <p:pRg st="5" end="5"/>
                                            </p:txEl>
                                          </p:spTgt>
                                        </p:tgtEl>
                                        <p:attrNameLst>
                                          <p:attrName>style.visibility</p:attrName>
                                        </p:attrNameLst>
                                      </p:cBhvr>
                                      <p:to>
                                        <p:strVal val="visible"/>
                                      </p:to>
                                    </p:set>
                                    <p:animEffect transition="in" filter="dissolve">
                                      <p:cBhvr>
                                        <p:cTn id="15" dur="500"/>
                                        <p:tgtEl>
                                          <p:spTgt spid="234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57200" y="274638"/>
            <a:ext cx="8229600" cy="868362"/>
          </a:xfrm>
          <a:noFill/>
          <a:ln/>
        </p:spPr>
        <p:txBody>
          <a:bodyPr/>
          <a:lstStyle/>
          <a:p>
            <a:r>
              <a:rPr lang="en-US" sz="3200" dirty="0"/>
              <a:t>Developing LP </a:t>
            </a:r>
            <a:r>
              <a:rPr lang="en-US" sz="3200" dirty="0" smtClean="0"/>
              <a:t>Model </a:t>
            </a:r>
            <a:endParaRPr lang="en-US" sz="3200" dirty="0"/>
          </a:p>
        </p:txBody>
      </p:sp>
      <p:sp>
        <p:nvSpPr>
          <p:cNvPr id="235523" name="Text Box 3"/>
          <p:cNvSpPr txBox="1">
            <a:spLocks noChangeArrowheads="1"/>
          </p:cNvSpPr>
          <p:nvPr/>
        </p:nvSpPr>
        <p:spPr bwMode="auto">
          <a:xfrm>
            <a:off x="228600" y="990600"/>
            <a:ext cx="8534400" cy="5632311"/>
          </a:xfrm>
          <a:prstGeom prst="rect">
            <a:avLst/>
          </a:prstGeom>
          <a:noFill/>
          <a:ln w="9525">
            <a:noFill/>
            <a:miter lim="800000"/>
            <a:headEnd type="none" w="sm" len="sm"/>
            <a:tailEnd type="none" w="sm" len="sm"/>
          </a:ln>
          <a:effectLst/>
        </p:spPr>
        <p:txBody>
          <a:bodyPr wrap="square">
            <a:spAutoFit/>
          </a:bodyPr>
          <a:lstStyle/>
          <a:p>
            <a:pPr marL="338138" indent="-338138">
              <a:spcBef>
                <a:spcPct val="50000"/>
              </a:spcBef>
              <a:buFontTx/>
              <a:buChar char="•"/>
            </a:pPr>
            <a:r>
              <a:rPr lang="en-US" sz="2400" i="0" dirty="0">
                <a:cs typeface="Times New Roman" charset="0"/>
              </a:rPr>
              <a:t>This must be less than or equal to the total amount of raw material available, which is 1575 Ib. Therefore, </a:t>
            </a:r>
          </a:p>
          <a:p>
            <a:pPr lvl="4">
              <a:spcBef>
                <a:spcPct val="50000"/>
              </a:spcBef>
            </a:pPr>
            <a:r>
              <a:rPr lang="en-US" sz="2400" i="0" dirty="0">
                <a:cs typeface="Times New Roman" charset="0"/>
              </a:rPr>
              <a:t>5x</a:t>
            </a:r>
            <a:r>
              <a:rPr lang="en-US" sz="2400" i="0" baseline="-25000" dirty="0">
                <a:cs typeface="Times New Roman" charset="0"/>
              </a:rPr>
              <a:t>1</a:t>
            </a:r>
            <a:r>
              <a:rPr lang="en-US" sz="2400" i="0" dirty="0">
                <a:cs typeface="Times New Roman" charset="0"/>
              </a:rPr>
              <a:t>  +  3x</a:t>
            </a:r>
            <a:r>
              <a:rPr lang="en-US" sz="2400" i="0" baseline="-25000" dirty="0">
                <a:cs typeface="Times New Roman" charset="0"/>
              </a:rPr>
              <a:t>2    </a:t>
            </a:r>
            <a:r>
              <a:rPr lang="en-US" sz="2400" i="0" dirty="0">
                <a:cs typeface="Times New Roman" charset="0"/>
                <a:sym typeface="Symbol" pitchFamily="18" charset="2"/>
              </a:rPr>
              <a:t>  1575</a:t>
            </a:r>
          </a:p>
          <a:p>
            <a:pPr marL="338138" indent="-338138">
              <a:spcBef>
                <a:spcPct val="50000"/>
              </a:spcBef>
              <a:buFontTx/>
              <a:buChar char="•"/>
            </a:pPr>
            <a:r>
              <a:rPr lang="en-US" sz="2400" i="0" dirty="0" smtClean="0">
                <a:cs typeface="Times New Roman" charset="0"/>
              </a:rPr>
              <a:t>Product </a:t>
            </a:r>
            <a:r>
              <a:rPr lang="en-US" sz="2400" i="0" dirty="0">
                <a:cs typeface="Times New Roman" charset="0"/>
              </a:rPr>
              <a:t>I can be produced at the rate of 60 units per hour. Therefore, it must take </a:t>
            </a:r>
            <a:r>
              <a:rPr lang="en-US" sz="2400" i="0" dirty="0" smtClean="0">
                <a:cs typeface="Times New Roman" charset="0"/>
              </a:rPr>
              <a:t>1/60 </a:t>
            </a:r>
            <a:r>
              <a:rPr lang="en-US" sz="2400" i="0" dirty="0">
                <a:cs typeface="Times New Roman" charset="0"/>
              </a:rPr>
              <a:t>of an hour to produce </a:t>
            </a:r>
            <a:r>
              <a:rPr lang="en-US" sz="2400" i="0" dirty="0" smtClean="0">
                <a:cs typeface="Times New Roman" charset="0"/>
              </a:rPr>
              <a:t>1 </a:t>
            </a:r>
            <a:r>
              <a:rPr lang="en-US" sz="2400" i="0" dirty="0">
                <a:cs typeface="Times New Roman" charset="0"/>
              </a:rPr>
              <a:t>unit. Similarly, it requires 1/30 of an hour to produce 1 unit of product II. Hence a total of x</a:t>
            </a:r>
            <a:r>
              <a:rPr lang="en-US" sz="2400" i="0" baseline="-25000" dirty="0">
                <a:cs typeface="Times New Roman" charset="0"/>
              </a:rPr>
              <a:t>1</a:t>
            </a:r>
            <a:r>
              <a:rPr lang="en-US" sz="2400" i="0" dirty="0">
                <a:cs typeface="Times New Roman" charset="0"/>
              </a:rPr>
              <a:t>/60 + x</a:t>
            </a:r>
            <a:r>
              <a:rPr lang="en-US" sz="2400" i="0" baseline="-25000" dirty="0">
                <a:cs typeface="Times New Roman" charset="0"/>
              </a:rPr>
              <a:t>2</a:t>
            </a:r>
            <a:r>
              <a:rPr lang="en-US" sz="2400" i="0" dirty="0">
                <a:cs typeface="Times New Roman" charset="0"/>
              </a:rPr>
              <a:t>/30 hours is required for the daily production. This quantity must be less than or equal to the total production time available each day. Therefore, </a:t>
            </a:r>
          </a:p>
          <a:p>
            <a:pPr lvl="4">
              <a:spcBef>
                <a:spcPct val="50000"/>
              </a:spcBef>
            </a:pPr>
            <a:r>
              <a:rPr lang="en-US" sz="2400" i="0" dirty="0">
                <a:cs typeface="Times New Roman" charset="0"/>
              </a:rPr>
              <a:t>x</a:t>
            </a:r>
            <a:r>
              <a:rPr lang="en-US" sz="2400" i="0" baseline="-25000" dirty="0">
                <a:cs typeface="Times New Roman" charset="0"/>
              </a:rPr>
              <a:t>1 </a:t>
            </a:r>
            <a:r>
              <a:rPr lang="en-US" sz="2400" i="0" dirty="0">
                <a:cs typeface="Times New Roman" charset="0"/>
              </a:rPr>
              <a:t>/ 60 + x</a:t>
            </a:r>
            <a:r>
              <a:rPr lang="en-US" sz="2400" i="0" baseline="-25000" dirty="0">
                <a:cs typeface="Times New Roman" charset="0"/>
              </a:rPr>
              <a:t>2 </a:t>
            </a:r>
            <a:r>
              <a:rPr lang="en-US" sz="2400" i="0" dirty="0">
                <a:cs typeface="Times New Roman" charset="0"/>
              </a:rPr>
              <a:t>/ 30   </a:t>
            </a:r>
            <a:r>
              <a:rPr lang="en-US" sz="2400" i="0" dirty="0">
                <a:cs typeface="Times New Roman" charset="0"/>
                <a:sym typeface="Symbol" pitchFamily="18" charset="2"/>
              </a:rPr>
              <a:t>   </a:t>
            </a:r>
            <a:r>
              <a:rPr lang="en-US" sz="2400" i="0" dirty="0" smtClean="0">
                <a:cs typeface="Times New Roman" charset="0"/>
                <a:sym typeface="Symbol" pitchFamily="18" charset="2"/>
              </a:rPr>
              <a:t>7 </a:t>
            </a:r>
            <a:r>
              <a:rPr lang="en-US" sz="2400" i="0" dirty="0" smtClean="0">
                <a:cs typeface="Times New Roman" charset="0"/>
              </a:rPr>
              <a:t>or   </a:t>
            </a:r>
            <a:r>
              <a:rPr lang="en-US" sz="2400" i="0" dirty="0">
                <a:cs typeface="Times New Roman" charset="0"/>
              </a:rPr>
              <a:t>x</a:t>
            </a:r>
            <a:r>
              <a:rPr lang="en-US" sz="2400" i="0" baseline="-25000" dirty="0">
                <a:cs typeface="Times New Roman" charset="0"/>
              </a:rPr>
              <a:t>1  </a:t>
            </a:r>
            <a:r>
              <a:rPr lang="en-US" sz="2400" i="0" dirty="0">
                <a:cs typeface="Times New Roman" charset="0"/>
              </a:rPr>
              <a:t>+  2x</a:t>
            </a:r>
            <a:r>
              <a:rPr lang="en-US" sz="2400" i="0" baseline="-25000" dirty="0">
                <a:cs typeface="Times New Roman" charset="0"/>
              </a:rPr>
              <a:t>2</a:t>
            </a:r>
            <a:r>
              <a:rPr lang="en-US" sz="2400" i="0" dirty="0">
                <a:cs typeface="Times New Roman" charset="0"/>
              </a:rPr>
              <a:t> </a:t>
            </a:r>
            <a:r>
              <a:rPr lang="en-US" sz="2400" i="0" dirty="0">
                <a:cs typeface="Times New Roman" charset="0"/>
                <a:sym typeface="Symbol" pitchFamily="18" charset="2"/>
              </a:rPr>
              <a:t>  420</a:t>
            </a:r>
          </a:p>
          <a:p>
            <a:pPr marL="338138" indent="-338138">
              <a:spcBef>
                <a:spcPct val="50000"/>
              </a:spcBef>
              <a:buFontTx/>
              <a:buChar char="•"/>
            </a:pPr>
            <a:r>
              <a:rPr lang="en-US" sz="2400" i="0" dirty="0">
                <a:cs typeface="Times New Roman" charset="0"/>
              </a:rPr>
              <a:t>Finally, the company cannot produce a negative quantity of any product, therefore x</a:t>
            </a:r>
            <a:r>
              <a:rPr lang="en-US" sz="2400" i="0" baseline="-25000" dirty="0">
                <a:cs typeface="Times New Roman" charset="0"/>
              </a:rPr>
              <a:t>1</a:t>
            </a:r>
            <a:r>
              <a:rPr lang="en-US" sz="2400" i="0" dirty="0">
                <a:cs typeface="Times New Roman" charset="0"/>
              </a:rPr>
              <a:t> and x</a:t>
            </a:r>
            <a:r>
              <a:rPr lang="en-US" sz="2400" i="0" baseline="-25000" dirty="0">
                <a:cs typeface="Times New Roman" charset="0"/>
              </a:rPr>
              <a:t>2</a:t>
            </a:r>
            <a:r>
              <a:rPr lang="en-US" sz="2400" dirty="0">
                <a:cs typeface="Times New Roman" charset="0"/>
              </a:rPr>
              <a:t> </a:t>
            </a:r>
            <a:r>
              <a:rPr lang="en-US" sz="2400" i="0" dirty="0">
                <a:cs typeface="Times New Roman" charset="0"/>
              </a:rPr>
              <a:t>must each be greater than or equal to zero.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23">
                                            <p:txEl>
                                              <p:pRg st="2" end="2"/>
                                            </p:txEl>
                                          </p:spTgt>
                                        </p:tgtEl>
                                        <p:attrNameLst>
                                          <p:attrName>style.visibility</p:attrName>
                                        </p:attrNameLst>
                                      </p:cBhvr>
                                      <p:to>
                                        <p:strVal val="visible"/>
                                      </p:to>
                                    </p:set>
                                    <p:animEffect transition="in" filter="dissolve">
                                      <p:cBhvr>
                                        <p:cTn id="7" dur="500"/>
                                        <p:tgtEl>
                                          <p:spTgt spid="23552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5523">
                                            <p:txEl>
                                              <p:pRg st="3" end="3"/>
                                            </p:txEl>
                                          </p:spTgt>
                                        </p:tgtEl>
                                        <p:attrNameLst>
                                          <p:attrName>style.visibility</p:attrName>
                                        </p:attrNameLst>
                                      </p:cBhvr>
                                      <p:to>
                                        <p:strVal val="visible"/>
                                      </p:to>
                                    </p:set>
                                    <p:animEffect transition="in" filter="dissolve">
                                      <p:cBhvr>
                                        <p:cTn id="10" dur="500"/>
                                        <p:tgtEl>
                                          <p:spTgt spid="2355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5523">
                                            <p:txEl>
                                              <p:pRg st="4" end="4"/>
                                            </p:txEl>
                                          </p:spTgt>
                                        </p:tgtEl>
                                        <p:attrNameLst>
                                          <p:attrName>style.visibility</p:attrName>
                                        </p:attrNameLst>
                                      </p:cBhvr>
                                      <p:to>
                                        <p:strVal val="visible"/>
                                      </p:to>
                                    </p:set>
                                    <p:animEffect transition="in" filter="dissolve">
                                      <p:cBhvr>
                                        <p:cTn id="15" dur="500"/>
                                        <p:tgtEl>
                                          <p:spTgt spid="235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noFill/>
          <a:ln/>
        </p:spPr>
        <p:txBody>
          <a:bodyPr/>
          <a:lstStyle/>
          <a:p>
            <a:r>
              <a:rPr lang="en-US" sz="3200" dirty="0"/>
              <a:t>Developing LP </a:t>
            </a:r>
            <a:r>
              <a:rPr lang="en-US" sz="3200" dirty="0" smtClean="0"/>
              <a:t>Model </a:t>
            </a:r>
            <a:endParaRPr lang="en-US" sz="3200" dirty="0"/>
          </a:p>
        </p:txBody>
      </p:sp>
      <p:sp>
        <p:nvSpPr>
          <p:cNvPr id="236547" name="Text Box 3"/>
          <p:cNvSpPr txBox="1">
            <a:spLocks noChangeArrowheads="1"/>
          </p:cNvSpPr>
          <p:nvPr/>
        </p:nvSpPr>
        <p:spPr bwMode="auto">
          <a:xfrm>
            <a:off x="457200" y="1371600"/>
            <a:ext cx="8534400" cy="396875"/>
          </a:xfrm>
          <a:prstGeom prst="rect">
            <a:avLst/>
          </a:prstGeom>
          <a:noFill/>
          <a:ln w="9525">
            <a:noFill/>
            <a:miter lim="800000"/>
            <a:headEnd type="none" w="sm" len="sm"/>
            <a:tailEnd type="none" w="sm" len="sm"/>
          </a:ln>
          <a:effectLst/>
        </p:spPr>
        <p:txBody>
          <a:bodyPr>
            <a:spAutoFit/>
          </a:bodyPr>
          <a:lstStyle/>
          <a:p>
            <a:pPr marL="338138" indent="-338138">
              <a:spcBef>
                <a:spcPct val="50000"/>
              </a:spcBef>
              <a:buFontTx/>
              <a:buChar char="•"/>
            </a:pPr>
            <a:r>
              <a:rPr lang="en-US" sz="2000" b="1" i="0" dirty="0">
                <a:cs typeface="Times New Roman" charset="0"/>
              </a:rPr>
              <a:t>The linear programming model for this example can be summarized as:</a:t>
            </a:r>
          </a:p>
        </p:txBody>
      </p:sp>
      <p:pic>
        <p:nvPicPr>
          <p:cNvPr id="236548" name="Picture 4" descr="C:\CGN5315\5.tif"/>
          <p:cNvPicPr>
            <a:picLocks noChangeAspect="1" noChangeArrowheads="1"/>
          </p:cNvPicPr>
          <p:nvPr/>
        </p:nvPicPr>
        <p:blipFill>
          <a:blip r:embed="rId2" cstate="print"/>
          <a:srcRect l="3255" t="4431" r="36520" b="74521"/>
          <a:stretch>
            <a:fillRect/>
          </a:stretch>
        </p:blipFill>
        <p:spPr bwMode="auto">
          <a:xfrm>
            <a:off x="1219200" y="2286000"/>
            <a:ext cx="5334000" cy="27400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0"/>
            <a:ext cx="7772400" cy="762000"/>
          </a:xfrm>
        </p:spPr>
        <p:txBody>
          <a:bodyPr/>
          <a:lstStyle/>
          <a:p>
            <a:r>
              <a:rPr lang="en-US" sz="3600" dirty="0"/>
              <a:t>Linear </a:t>
            </a:r>
            <a:r>
              <a:rPr lang="en-US" sz="3600" dirty="0" smtClean="0"/>
              <a:t>Programming for MDPs</a:t>
            </a:r>
            <a:endParaRPr lang="en-US" sz="3600" dirty="0"/>
          </a:p>
        </p:txBody>
      </p:sp>
      <p:sp>
        <p:nvSpPr>
          <p:cNvPr id="184323" name="Rectangle 3"/>
          <p:cNvSpPr>
            <a:spLocks noGrp="1" noChangeArrowheads="1"/>
          </p:cNvSpPr>
          <p:nvPr>
            <p:ph type="body" idx="1"/>
          </p:nvPr>
        </p:nvSpPr>
        <p:spPr>
          <a:xfrm>
            <a:off x="152400" y="990600"/>
            <a:ext cx="8686800" cy="5181600"/>
          </a:xfrm>
        </p:spPr>
        <p:txBody>
          <a:bodyPr/>
          <a:lstStyle/>
          <a:p>
            <a:pPr>
              <a:lnSpc>
                <a:spcPct val="90000"/>
              </a:lnSpc>
              <a:buNone/>
            </a:pPr>
            <a:endParaRPr lang="en-US" sz="2400" dirty="0"/>
          </a:p>
          <a:p>
            <a:pPr>
              <a:lnSpc>
                <a:spcPct val="90000"/>
              </a:lnSpc>
            </a:pPr>
            <a:r>
              <a:rPr lang="en-US" sz="2800" dirty="0"/>
              <a:t>Maximize</a:t>
            </a:r>
          </a:p>
          <a:p>
            <a:pPr>
              <a:lnSpc>
                <a:spcPct val="90000"/>
              </a:lnSpc>
              <a:buFont typeface="Wingdings" pitchFamily="2" charset="2"/>
              <a:buNone/>
            </a:pPr>
            <a:r>
              <a:rPr lang="en-US" sz="3600" dirty="0">
                <a:solidFill>
                  <a:schemeClr val="folHlink"/>
                </a:solidFill>
                <a:latin typeface="Symbol" pitchFamily="18" charset="2"/>
              </a:rPr>
              <a:t> S </a:t>
            </a:r>
            <a:r>
              <a:rPr lang="en-US" sz="2800" dirty="0" err="1">
                <a:solidFill>
                  <a:schemeClr val="folHlink"/>
                </a:solidFill>
              </a:rPr>
              <a:t>V</a:t>
            </a:r>
            <a:r>
              <a:rPr lang="en-US" sz="5400" baseline="-25000" dirty="0" err="1">
                <a:solidFill>
                  <a:schemeClr val="folHlink"/>
                </a:solidFill>
              </a:rPr>
              <a:t>j</a:t>
            </a:r>
            <a:r>
              <a:rPr lang="en-US" sz="5400" baseline="-25000" dirty="0">
                <a:solidFill>
                  <a:schemeClr val="folHlink"/>
                </a:solidFill>
              </a:rPr>
              <a:t>        </a:t>
            </a:r>
            <a:r>
              <a:rPr lang="en-US" dirty="0"/>
              <a:t>(S is the set of states, </a:t>
            </a:r>
            <a:r>
              <a:rPr lang="en-US" dirty="0" err="1"/>
              <a:t>Vj</a:t>
            </a:r>
            <a:r>
              <a:rPr lang="en-US" dirty="0"/>
              <a:t> is cost of state)</a:t>
            </a:r>
          </a:p>
          <a:p>
            <a:pPr>
              <a:lnSpc>
                <a:spcPct val="90000"/>
              </a:lnSpc>
              <a:buFont typeface="Wingdings" pitchFamily="2" charset="2"/>
              <a:buNone/>
            </a:pPr>
            <a:r>
              <a:rPr lang="en-US" sz="2800" dirty="0" err="1"/>
              <a:t>j</a:t>
            </a:r>
            <a:r>
              <a:rPr lang="en-US" sz="2800" dirty="0" err="1">
                <a:sym typeface="Symbol" pitchFamily="18" charset="2"/>
              </a:rPr>
              <a:t>S</a:t>
            </a:r>
            <a:endParaRPr lang="en-US" sz="2800" dirty="0"/>
          </a:p>
          <a:p>
            <a:pPr>
              <a:lnSpc>
                <a:spcPct val="90000"/>
              </a:lnSpc>
              <a:buFont typeface="Wingdings" pitchFamily="2" charset="2"/>
              <a:buNone/>
            </a:pPr>
            <a:endParaRPr lang="en-US" sz="2800" dirty="0"/>
          </a:p>
          <a:p>
            <a:pPr>
              <a:lnSpc>
                <a:spcPct val="90000"/>
              </a:lnSpc>
              <a:buFont typeface="Wingdings" pitchFamily="2" charset="2"/>
              <a:buNone/>
            </a:pPr>
            <a:r>
              <a:rPr lang="en-US" sz="2800" dirty="0"/>
              <a:t>Constraint:</a:t>
            </a:r>
          </a:p>
          <a:p>
            <a:pPr lvl="2">
              <a:lnSpc>
                <a:spcPct val="80000"/>
              </a:lnSpc>
              <a:spcBef>
                <a:spcPct val="0"/>
              </a:spcBef>
              <a:buClrTx/>
              <a:buSzTx/>
              <a:buFontTx/>
              <a:buNone/>
            </a:pPr>
            <a:r>
              <a:rPr lang="en-US" sz="2800" dirty="0"/>
              <a:t> </a:t>
            </a:r>
            <a:r>
              <a:rPr lang="en-US" sz="2800" dirty="0">
                <a:solidFill>
                  <a:schemeClr val="folHlink"/>
                </a:solidFill>
              </a:rPr>
              <a:t>V</a:t>
            </a:r>
            <a:r>
              <a:rPr lang="en-US" sz="4400" baseline="-25000" dirty="0">
                <a:solidFill>
                  <a:schemeClr val="folHlink"/>
                </a:solidFill>
              </a:rPr>
              <a:t>i</a:t>
            </a:r>
            <a:r>
              <a:rPr lang="en-US" sz="3600" dirty="0"/>
              <a:t> </a:t>
            </a:r>
            <a:r>
              <a:rPr lang="en-US" sz="2800" dirty="0"/>
              <a:t>&lt;= [ R(I,A) + </a:t>
            </a:r>
            <a:r>
              <a:rPr lang="en-US" sz="3600" dirty="0">
                <a:sym typeface="Symbol" pitchFamily="18" charset="2"/>
              </a:rPr>
              <a:t></a:t>
            </a:r>
            <a:r>
              <a:rPr lang="en-US" sz="2800" dirty="0"/>
              <a:t> </a:t>
            </a:r>
            <a:r>
              <a:rPr lang="en-US" sz="3600" dirty="0">
                <a:solidFill>
                  <a:schemeClr val="folHlink"/>
                </a:solidFill>
                <a:latin typeface="Symbol" pitchFamily="18" charset="2"/>
              </a:rPr>
              <a:t>S  </a:t>
            </a:r>
            <a:r>
              <a:rPr lang="en-US" sz="2800" dirty="0"/>
              <a:t>P(J|I,A)* </a:t>
            </a:r>
            <a:r>
              <a:rPr lang="en-US" sz="2800" dirty="0" err="1">
                <a:solidFill>
                  <a:schemeClr val="folHlink"/>
                </a:solidFill>
              </a:rPr>
              <a:t>V</a:t>
            </a:r>
            <a:r>
              <a:rPr lang="en-US" sz="5400" baseline="-25000" dirty="0" err="1">
                <a:solidFill>
                  <a:schemeClr val="folHlink"/>
                </a:solidFill>
              </a:rPr>
              <a:t>j</a:t>
            </a:r>
            <a:r>
              <a:rPr lang="en-US" sz="2800" dirty="0"/>
              <a:t>]</a:t>
            </a:r>
          </a:p>
          <a:p>
            <a:pPr>
              <a:lnSpc>
                <a:spcPct val="90000"/>
              </a:lnSpc>
              <a:buFont typeface="Wingdings" pitchFamily="2" charset="2"/>
              <a:buNone/>
            </a:pPr>
            <a:endParaRPr lang="en-US" sz="2800" dirty="0"/>
          </a:p>
          <a:p>
            <a:pPr>
              <a:lnSpc>
                <a:spcPct val="90000"/>
              </a:lnSpc>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0"/>
            <a:ext cx="7772400" cy="762000"/>
          </a:xfrm>
        </p:spPr>
        <p:txBody>
          <a:bodyPr/>
          <a:lstStyle/>
          <a:p>
            <a:r>
              <a:rPr lang="en-US"/>
              <a:t>Linear Programming</a:t>
            </a:r>
          </a:p>
        </p:txBody>
      </p:sp>
      <p:sp>
        <p:nvSpPr>
          <p:cNvPr id="185347" name="Rectangle 3"/>
          <p:cNvSpPr>
            <a:spLocks noGrp="1" noChangeArrowheads="1"/>
          </p:cNvSpPr>
          <p:nvPr>
            <p:ph type="body" idx="1"/>
          </p:nvPr>
        </p:nvSpPr>
        <p:spPr>
          <a:xfrm>
            <a:off x="152400" y="838200"/>
            <a:ext cx="8839200" cy="5867400"/>
          </a:xfrm>
        </p:spPr>
        <p:txBody>
          <a:bodyPr/>
          <a:lstStyle/>
          <a:p>
            <a:r>
              <a:rPr lang="en-US" sz="2800" dirty="0"/>
              <a:t>Linear programming polynomial time (</a:t>
            </a:r>
            <a:r>
              <a:rPr lang="en-US" sz="2800" dirty="0" err="1"/>
              <a:t>Karmarkar</a:t>
            </a:r>
            <a:r>
              <a:rPr lang="en-US" sz="2800" dirty="0"/>
              <a:t>, 84)</a:t>
            </a:r>
          </a:p>
          <a:p>
            <a:pPr lvl="1"/>
            <a:r>
              <a:rPr lang="en-US" sz="2400" dirty="0"/>
              <a:t>Popular method </a:t>
            </a:r>
            <a:r>
              <a:rPr lang="en-US" sz="2400" dirty="0" err="1"/>
              <a:t>Dantzig’s</a:t>
            </a:r>
            <a:r>
              <a:rPr lang="en-US" sz="2400" dirty="0"/>
              <a:t> simplex (1963)</a:t>
            </a:r>
          </a:p>
          <a:p>
            <a:pPr lvl="1"/>
            <a:r>
              <a:rPr lang="en-US" sz="2400" dirty="0"/>
              <a:t>Simplex performs well in practice, but could be exponential</a:t>
            </a:r>
          </a:p>
          <a:p>
            <a:pPr lvl="1"/>
            <a:endParaRPr lang="en-US" sz="2400" dirty="0"/>
          </a:p>
          <a:p>
            <a:r>
              <a:rPr lang="en-US" sz="2400" dirty="0" smtClean="0"/>
              <a:t>Although polynomial time typically slower than MDP specific algorithms such as value iteration</a:t>
            </a:r>
          </a:p>
          <a:p>
            <a:endParaRPr lang="en-US" sz="2400" dirty="0"/>
          </a:p>
          <a:p>
            <a:r>
              <a:rPr lang="en-US" sz="2400" dirty="0"/>
              <a:t>Determine policy from </a:t>
            </a:r>
            <a:r>
              <a:rPr lang="en-US" sz="3600" dirty="0">
                <a:solidFill>
                  <a:schemeClr val="folHlink"/>
                </a:solidFill>
              </a:rPr>
              <a:t>V</a:t>
            </a:r>
            <a:r>
              <a:rPr lang="en-US" sz="5400" baseline="-25000" dirty="0">
                <a:solidFill>
                  <a:schemeClr val="folHlink"/>
                </a:solidFill>
              </a:rPr>
              <a:t>i </a:t>
            </a:r>
            <a:r>
              <a:rPr lang="en-US" sz="2400" dirty="0">
                <a:solidFill>
                  <a:schemeClr val="folHlink"/>
                </a:solidFill>
              </a:rPr>
              <a:t>using method from previous slides</a:t>
            </a:r>
            <a:endParaRPr lang="en-US" sz="2400" dirty="0"/>
          </a:p>
          <a:p>
            <a:pPr lvl="1"/>
            <a:r>
              <a:rPr lang="en-US" sz="2400" dirty="0"/>
              <a:t>Yields a deterministic policy for MDPs: why</a:t>
            </a:r>
            <a:r>
              <a:rPr lang="en-US" sz="2400" dirty="0" smtClean="0"/>
              <a:t>?</a:t>
            </a:r>
          </a:p>
          <a:p>
            <a:pPr lvl="1"/>
            <a:endParaRPr lang="en-US" sz="2400" dirty="0" smtClean="0"/>
          </a:p>
          <a:p>
            <a:r>
              <a:rPr lang="en-US" sz="2800" dirty="0" smtClean="0"/>
              <a:t>Key advantage: Many times it is amenable to modeling specific constraints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5347">
                                            <p:txEl>
                                              <p:pRg st="4" end="4"/>
                                            </p:txEl>
                                          </p:spTgt>
                                        </p:tgtEl>
                                        <p:attrNameLst>
                                          <p:attrName>style.visibility</p:attrName>
                                        </p:attrNameLst>
                                      </p:cBhvr>
                                      <p:to>
                                        <p:strVal val="visible"/>
                                      </p:to>
                                    </p:set>
                                    <p:animEffect transition="in" filter="dissolve">
                                      <p:cBhvr>
                                        <p:cTn id="7" dur="500"/>
                                        <p:tgtEl>
                                          <p:spTgt spid="1853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5347">
                                            <p:txEl>
                                              <p:pRg st="6" end="6"/>
                                            </p:txEl>
                                          </p:spTgt>
                                        </p:tgtEl>
                                        <p:attrNameLst>
                                          <p:attrName>style.visibility</p:attrName>
                                        </p:attrNameLst>
                                      </p:cBhvr>
                                      <p:to>
                                        <p:strVal val="visible"/>
                                      </p:to>
                                    </p:set>
                                    <p:animEffect transition="in" filter="dissolve">
                                      <p:cBhvr>
                                        <p:cTn id="12" dur="500"/>
                                        <p:tgtEl>
                                          <p:spTgt spid="185347">
                                            <p:txEl>
                                              <p:pRg st="6" end="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85347">
                                            <p:txEl>
                                              <p:pRg st="7" end="7"/>
                                            </p:txEl>
                                          </p:spTgt>
                                        </p:tgtEl>
                                        <p:attrNameLst>
                                          <p:attrName>style.visibility</p:attrName>
                                        </p:attrNameLst>
                                      </p:cBhvr>
                                      <p:to>
                                        <p:strVal val="visible"/>
                                      </p:to>
                                    </p:set>
                                    <p:animEffect transition="in" filter="dissolve">
                                      <p:cBhvr>
                                        <p:cTn id="15" dur="500"/>
                                        <p:tgtEl>
                                          <p:spTgt spid="18534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5347">
                                            <p:txEl>
                                              <p:pRg st="9" end="9"/>
                                            </p:txEl>
                                          </p:spTgt>
                                        </p:tgtEl>
                                        <p:attrNameLst>
                                          <p:attrName>style.visibility</p:attrName>
                                        </p:attrNameLst>
                                      </p:cBhvr>
                                      <p:to>
                                        <p:strVal val="visible"/>
                                      </p:to>
                                    </p:set>
                                    <p:animEffect transition="in" filter="dissolve">
                                      <p:cBhvr>
                                        <p:cTn id="20" dur="500"/>
                                        <p:tgtEl>
                                          <p:spTgt spid="185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A more popular formulation</a:t>
            </a: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1981200" y="1066800"/>
            <a:ext cx="5181600" cy="2819400"/>
          </a:xfrm>
          <a:prstGeom prst="rect">
            <a:avLst/>
          </a:prstGeom>
          <a:noFill/>
          <a:ln w="9525">
            <a:noFill/>
            <a:miter lim="800000"/>
            <a:headEnd/>
            <a:tailEnd/>
          </a:ln>
        </p:spPr>
      </p:pic>
      <p:sp>
        <p:nvSpPr>
          <p:cNvPr id="10" name="TextBox 9"/>
          <p:cNvSpPr txBox="1"/>
          <p:nvPr/>
        </p:nvSpPr>
        <p:spPr>
          <a:xfrm>
            <a:off x="152400" y="4114800"/>
            <a:ext cx="8839200" cy="2246769"/>
          </a:xfrm>
          <a:prstGeom prst="rect">
            <a:avLst/>
          </a:prstGeom>
          <a:noFill/>
        </p:spPr>
        <p:txBody>
          <a:bodyPr wrap="square" rtlCol="0">
            <a:spAutoFit/>
          </a:bodyPr>
          <a:lstStyle/>
          <a:p>
            <a:r>
              <a:rPr lang="en-US" sz="2800" b="1" dirty="0" smtClean="0"/>
              <a:t>x_{</a:t>
            </a:r>
            <a:r>
              <a:rPr lang="en-US" sz="2800" b="1" dirty="0" err="1" smtClean="0"/>
              <a:t>ia</a:t>
            </a:r>
            <a:r>
              <a:rPr lang="en-US" sz="2800" b="1" dirty="0" smtClean="0"/>
              <a:t>}</a:t>
            </a:r>
            <a:r>
              <a:rPr lang="en-US" sz="2800" dirty="0" smtClean="0"/>
              <a:t>: Expected number of times action a is taken in state </a:t>
            </a:r>
            <a:r>
              <a:rPr lang="en-US" sz="2800" dirty="0" err="1" smtClean="0"/>
              <a:t>i</a:t>
            </a:r>
            <a:endParaRPr lang="en-US" sz="2800" dirty="0" smtClean="0"/>
          </a:p>
          <a:p>
            <a:r>
              <a:rPr lang="en-US" sz="2800" b="1" dirty="0" smtClean="0"/>
              <a:t>r_{</a:t>
            </a:r>
            <a:r>
              <a:rPr lang="en-US" sz="2800" b="1" dirty="0" err="1" smtClean="0"/>
              <a:t>ia</a:t>
            </a:r>
            <a:r>
              <a:rPr lang="en-US" sz="2800" b="1" dirty="0" smtClean="0"/>
              <a:t>}</a:t>
            </a:r>
            <a:r>
              <a:rPr lang="en-US" sz="2800" dirty="0" smtClean="0"/>
              <a:t>: Reward for taking action a in state </a:t>
            </a:r>
            <a:r>
              <a:rPr lang="en-US" sz="2800" dirty="0" err="1" smtClean="0"/>
              <a:t>i</a:t>
            </a:r>
            <a:endParaRPr lang="en-US" sz="2800" dirty="0" smtClean="0"/>
          </a:p>
          <a:p>
            <a:r>
              <a:rPr lang="en-US" sz="2800" b="1" dirty="0" err="1" smtClean="0"/>
              <a:t>p^a</a:t>
            </a:r>
            <a:r>
              <a:rPr lang="en-US" sz="2800" b="1" dirty="0" smtClean="0"/>
              <a:t>_{</a:t>
            </a:r>
            <a:r>
              <a:rPr lang="en-US" sz="2800" b="1" dirty="0" err="1" smtClean="0"/>
              <a:t>ij</a:t>
            </a:r>
            <a:r>
              <a:rPr lang="en-US" sz="2800" b="1" dirty="0" smtClean="0"/>
              <a:t>}:</a:t>
            </a:r>
            <a:r>
              <a:rPr lang="en-US" sz="2800" dirty="0" smtClean="0"/>
              <a:t> Probability of reaching state j when action a is taken in state I</a:t>
            </a:r>
          </a:p>
          <a:p>
            <a:r>
              <a:rPr lang="el-GR" sz="2800" b="1" dirty="0" smtClean="0"/>
              <a:t>α</a:t>
            </a:r>
            <a:r>
              <a:rPr lang="en-US" sz="2800" b="1" dirty="0" smtClean="0"/>
              <a:t>_{j}:</a:t>
            </a:r>
            <a:r>
              <a:rPr lang="en-US" sz="2800" dirty="0" smtClean="0"/>
              <a:t> Initial probability of being in state j</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Refactoring</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81000" y="1066799"/>
            <a:ext cx="8077200" cy="190553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2400" y="2971800"/>
            <a:ext cx="88392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MDP Example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81000" y="838200"/>
            <a:ext cx="8001000" cy="410680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914400" y="5181600"/>
            <a:ext cx="762000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MDP Example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1143000"/>
            <a:ext cx="6287589" cy="1219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0" y="2133600"/>
            <a:ext cx="9144000"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noFill/>
          <a:ln/>
        </p:spPr>
        <p:txBody>
          <a:bodyPr/>
          <a:lstStyle/>
          <a:p>
            <a:r>
              <a:rPr lang="en-US" sz="3200" dirty="0" smtClean="0"/>
              <a:t>Linear Programming </a:t>
            </a:r>
            <a:endParaRPr lang="en-US" sz="3200" dirty="0"/>
          </a:p>
        </p:txBody>
      </p:sp>
      <p:sp>
        <p:nvSpPr>
          <p:cNvPr id="168963" name="Rectangle 3"/>
          <p:cNvSpPr>
            <a:spLocks noGrp="1" noChangeArrowheads="1"/>
          </p:cNvSpPr>
          <p:nvPr>
            <p:ph type="body" idx="1"/>
          </p:nvPr>
        </p:nvSpPr>
        <p:spPr>
          <a:noFill/>
          <a:ln/>
        </p:spPr>
        <p:txBody>
          <a:bodyPr>
            <a:normAutofit fontScale="70000" lnSpcReduction="20000"/>
          </a:bodyPr>
          <a:lstStyle/>
          <a:p>
            <a:pPr algn="just">
              <a:spcBef>
                <a:spcPct val="70000"/>
              </a:spcBef>
            </a:pPr>
            <a:r>
              <a:rPr lang="en-US" dirty="0">
                <a:cs typeface="Times New Roman" pitchFamily="18" charset="0"/>
              </a:rPr>
              <a:t>Mathematical programming is used to find the </a:t>
            </a:r>
            <a:r>
              <a:rPr lang="en-US" b="1" dirty="0">
                <a:cs typeface="Times New Roman" pitchFamily="18" charset="0"/>
              </a:rPr>
              <a:t>best or optimal solution</a:t>
            </a:r>
            <a:r>
              <a:rPr lang="en-US" dirty="0">
                <a:cs typeface="Times New Roman" pitchFamily="18" charset="0"/>
              </a:rPr>
              <a:t> to a problem that requires a decision or set of decisions about how best to use a set of limited resources to achieve a state goal of objectives.</a:t>
            </a:r>
          </a:p>
          <a:p>
            <a:pPr algn="just">
              <a:spcBef>
                <a:spcPct val="70000"/>
              </a:spcBef>
            </a:pPr>
            <a:r>
              <a:rPr lang="en-US" b="1" dirty="0">
                <a:cs typeface="Times New Roman" pitchFamily="18" charset="0"/>
              </a:rPr>
              <a:t>Steps involved in mathematical programming</a:t>
            </a:r>
          </a:p>
          <a:p>
            <a:pPr lvl="1" algn="just">
              <a:spcBef>
                <a:spcPct val="70000"/>
              </a:spcBef>
            </a:pPr>
            <a:r>
              <a:rPr lang="en-US" dirty="0"/>
              <a:t>Conversion of stated problem into a mathematical model that abstracts all the essential elements of the problem.</a:t>
            </a:r>
          </a:p>
          <a:p>
            <a:pPr lvl="1" algn="just">
              <a:spcBef>
                <a:spcPct val="70000"/>
              </a:spcBef>
            </a:pPr>
            <a:r>
              <a:rPr lang="en-US" dirty="0"/>
              <a:t>Exploration of different solutions of the problem.</a:t>
            </a:r>
          </a:p>
          <a:p>
            <a:pPr lvl="1" algn="just">
              <a:spcBef>
                <a:spcPct val="70000"/>
              </a:spcBef>
            </a:pPr>
            <a:r>
              <a:rPr lang="en-US" dirty="0"/>
              <a:t>Finding out the most suitable or optimum solution.</a:t>
            </a:r>
          </a:p>
          <a:p>
            <a:pPr algn="just">
              <a:spcBef>
                <a:spcPct val="70000"/>
              </a:spcBef>
            </a:pPr>
            <a:r>
              <a:rPr lang="en-US" b="1" dirty="0"/>
              <a:t>Linear programming</a:t>
            </a:r>
            <a:r>
              <a:rPr lang="en-US" dirty="0"/>
              <a:t> requires that all the mathematical functions in the model be </a:t>
            </a:r>
            <a:r>
              <a:rPr lang="en-US" b="1" dirty="0"/>
              <a:t>linear functions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dissolve">
                                      <p:cBhvr>
                                        <p:cTn id="7" dur="500"/>
                                        <p:tgtEl>
                                          <p:spTgt spid="16896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68963">
                                            <p:txEl>
                                              <p:pRg st="2" end="2"/>
                                            </p:txEl>
                                          </p:spTgt>
                                        </p:tgtEl>
                                        <p:attrNameLst>
                                          <p:attrName>style.visibility</p:attrName>
                                        </p:attrNameLst>
                                      </p:cBhvr>
                                      <p:to>
                                        <p:strVal val="visible"/>
                                      </p:to>
                                    </p:set>
                                    <p:animEffect transition="in" filter="dissolve">
                                      <p:cBhvr>
                                        <p:cTn id="10" dur="500"/>
                                        <p:tgtEl>
                                          <p:spTgt spid="16896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8963">
                                            <p:txEl>
                                              <p:pRg st="3" end="3"/>
                                            </p:txEl>
                                          </p:spTgt>
                                        </p:tgtEl>
                                        <p:attrNameLst>
                                          <p:attrName>style.visibility</p:attrName>
                                        </p:attrNameLst>
                                      </p:cBhvr>
                                      <p:to>
                                        <p:strVal val="visible"/>
                                      </p:to>
                                    </p:set>
                                    <p:animEffect transition="in" filter="dissolve">
                                      <p:cBhvr>
                                        <p:cTn id="13" dur="500"/>
                                        <p:tgtEl>
                                          <p:spTgt spid="16896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68963">
                                            <p:txEl>
                                              <p:pRg st="4" end="4"/>
                                            </p:txEl>
                                          </p:spTgt>
                                        </p:tgtEl>
                                        <p:attrNameLst>
                                          <p:attrName>style.visibility</p:attrName>
                                        </p:attrNameLst>
                                      </p:cBhvr>
                                      <p:to>
                                        <p:strVal val="visible"/>
                                      </p:to>
                                    </p:set>
                                    <p:animEffect transition="in" filter="dissolve">
                                      <p:cBhvr>
                                        <p:cTn id="16" dur="500"/>
                                        <p:tgtEl>
                                          <p:spTgt spid="16896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8963">
                                            <p:txEl>
                                              <p:pRg st="5" end="5"/>
                                            </p:txEl>
                                          </p:spTgt>
                                        </p:tgtEl>
                                        <p:attrNameLst>
                                          <p:attrName>style.visibility</p:attrName>
                                        </p:attrNameLst>
                                      </p:cBhvr>
                                      <p:to>
                                        <p:strVal val="visible"/>
                                      </p:to>
                                    </p:set>
                                    <p:animEffect transition="in" filter="dissolve">
                                      <p:cBhvr>
                                        <p:cTn id="21" dur="500"/>
                                        <p:tgtEl>
                                          <p:spTgt spid="168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Solution to the LP</a:t>
            </a:r>
            <a:endParaRPr lang="en-US" dirty="0"/>
          </a:p>
        </p:txBody>
      </p:sp>
      <p:sp>
        <p:nvSpPr>
          <p:cNvPr id="3" name="Content Placeholder 2"/>
          <p:cNvSpPr>
            <a:spLocks noGrp="1"/>
          </p:cNvSpPr>
          <p:nvPr>
            <p:ph idx="1"/>
          </p:nvPr>
        </p:nvSpPr>
        <p:spPr>
          <a:xfrm>
            <a:off x="152400" y="2133600"/>
            <a:ext cx="8534400" cy="1828800"/>
          </a:xfrm>
        </p:spPr>
        <p:txBody>
          <a:bodyPr>
            <a:normAutofit fontScale="92500" lnSpcReduction="10000"/>
          </a:bodyPr>
          <a:lstStyle/>
          <a:p>
            <a:pPr>
              <a:buNone/>
            </a:pPr>
            <a:r>
              <a:rPr lang="en-US" dirty="0" smtClean="0"/>
              <a:t>Solving the LP we get x, which maps to a deterministic uniformly-optimal policy</a:t>
            </a:r>
          </a:p>
          <a:p>
            <a:pPr>
              <a:buNone/>
            </a:pPr>
            <a:r>
              <a:rPr lang="en-US" dirty="0" smtClean="0"/>
              <a:t>We get the following output if we change alpha to the following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8600" y="914400"/>
            <a:ext cx="7150894" cy="5334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52400" y="1447800"/>
            <a:ext cx="5867400" cy="668711"/>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838200" y="4038600"/>
            <a:ext cx="3352799" cy="476540"/>
          </a:xfrm>
          <a:prstGeom prst="rect">
            <a:avLst/>
          </a:prstGeom>
          <a:noFill/>
          <a:ln w="9525">
            <a:noFill/>
            <a:miter lim="800000"/>
            <a:headEnd/>
            <a:tailEnd/>
          </a:ln>
        </p:spPr>
      </p:pic>
      <p:pic>
        <p:nvPicPr>
          <p:cNvPr id="5126" name="Picture 6"/>
          <p:cNvPicPr>
            <a:picLocks noChangeAspect="1" noChangeArrowheads="1"/>
          </p:cNvPicPr>
          <p:nvPr/>
        </p:nvPicPr>
        <p:blipFill>
          <a:blip r:embed="rId5" cstate="print"/>
          <a:srcRect/>
          <a:stretch>
            <a:fillRect/>
          </a:stretch>
        </p:blipFill>
        <p:spPr bwMode="auto">
          <a:xfrm>
            <a:off x="838200" y="4572000"/>
            <a:ext cx="4678680" cy="457200"/>
          </a:xfrm>
          <a:prstGeom prst="rect">
            <a:avLst/>
          </a:prstGeom>
          <a:noFill/>
          <a:ln w="9525">
            <a:noFill/>
            <a:miter lim="800000"/>
            <a:headEnd/>
            <a:tailEnd/>
          </a:ln>
        </p:spPr>
      </p:pic>
      <p:pic>
        <p:nvPicPr>
          <p:cNvPr id="5128" name="Picture 8"/>
          <p:cNvPicPr>
            <a:picLocks noChangeAspect="1" noChangeArrowheads="1"/>
          </p:cNvPicPr>
          <p:nvPr/>
        </p:nvPicPr>
        <p:blipFill>
          <a:blip r:embed="rId6" cstate="print"/>
          <a:srcRect/>
          <a:stretch>
            <a:fillRect/>
          </a:stretch>
        </p:blipFill>
        <p:spPr bwMode="auto">
          <a:xfrm>
            <a:off x="762000" y="5105400"/>
            <a:ext cx="5257800" cy="582297"/>
          </a:xfrm>
          <a:prstGeom prst="rect">
            <a:avLst/>
          </a:prstGeom>
          <a:noFill/>
          <a:ln w="9525">
            <a:noFill/>
            <a:miter lim="800000"/>
            <a:headEnd/>
            <a:tailEnd/>
          </a:ln>
        </p:spPr>
      </p:pic>
      <p:pic>
        <p:nvPicPr>
          <p:cNvPr id="5130" name="Picture 10"/>
          <p:cNvPicPr>
            <a:picLocks noChangeAspect="1" noChangeArrowheads="1"/>
          </p:cNvPicPr>
          <p:nvPr/>
        </p:nvPicPr>
        <p:blipFill>
          <a:blip r:embed="rId7" cstate="print"/>
          <a:srcRect/>
          <a:stretch>
            <a:fillRect/>
          </a:stretch>
        </p:blipFill>
        <p:spPr bwMode="auto">
          <a:xfrm>
            <a:off x="761999" y="5943600"/>
            <a:ext cx="5910943"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CMDP</a:t>
            </a:r>
            <a:endParaRPr lang="en-US" dirty="0"/>
          </a:p>
        </p:txBody>
      </p:sp>
      <p:sp>
        <p:nvSpPr>
          <p:cNvPr id="3" name="Content Placeholder 2"/>
          <p:cNvSpPr>
            <a:spLocks noGrp="1"/>
          </p:cNvSpPr>
          <p:nvPr>
            <p:ph idx="1"/>
          </p:nvPr>
        </p:nvSpPr>
        <p:spPr>
          <a:xfrm>
            <a:off x="228600" y="990600"/>
            <a:ext cx="8610600" cy="5638800"/>
          </a:xfrm>
        </p:spPr>
        <p:txBody>
          <a:bodyPr>
            <a:normAutofit lnSpcReduction="10000"/>
          </a:bodyPr>
          <a:lstStyle/>
          <a:p>
            <a:r>
              <a:rPr lang="en-US" dirty="0" smtClean="0"/>
              <a:t>A key advantage of the formulation is the ability to model constraints</a:t>
            </a:r>
          </a:p>
          <a:p>
            <a:r>
              <a:rPr lang="en-US" dirty="0" smtClean="0"/>
              <a:t>If we want to say state 1 must have all actions take with equal probability</a:t>
            </a:r>
          </a:p>
          <a:p>
            <a:pPr lvl="1"/>
            <a:r>
              <a:rPr lang="en-US" dirty="0" smtClean="0"/>
              <a:t>x11 = x12</a:t>
            </a:r>
          </a:p>
          <a:p>
            <a:r>
              <a:rPr lang="en-US" dirty="0" smtClean="0"/>
              <a:t>Addition of such constraints results in a CMDP (Constrained MDP)</a:t>
            </a:r>
          </a:p>
          <a:p>
            <a:r>
              <a:rPr lang="en-US" dirty="0" smtClean="0"/>
              <a:t>How do you model action 1 in state 1 must be taken 30% of time ?</a:t>
            </a:r>
          </a:p>
          <a:p>
            <a:pPr lvl="1"/>
            <a:r>
              <a:rPr lang="en-US" dirty="0" smtClean="0"/>
              <a:t>X11/(x11+x12) = 1/3</a:t>
            </a:r>
          </a:p>
          <a:p>
            <a:pPr lvl="1"/>
            <a:r>
              <a:rPr lang="en-US" dirty="0" smtClean="0"/>
              <a:t>How can you do this with value or policy iteration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a:xfrm>
            <a:off x="457200" y="274638"/>
            <a:ext cx="8229600" cy="792162"/>
          </a:xfrm>
        </p:spPr>
        <p:txBody>
          <a:bodyPr>
            <a:normAutofit/>
          </a:bodyPr>
          <a:lstStyle/>
          <a:p>
            <a:r>
              <a:rPr lang="en-US" sz="3600" dirty="0"/>
              <a:t>Multi-Agent MDP (MMDP</a:t>
            </a:r>
            <a:r>
              <a:rPr lang="en-US" sz="3600" dirty="0" smtClean="0"/>
              <a:t>) </a:t>
            </a:r>
            <a:endParaRPr lang="en-US" sz="3600" dirty="0"/>
          </a:p>
        </p:txBody>
      </p:sp>
      <p:sp>
        <p:nvSpPr>
          <p:cNvPr id="13315" name="Rectangle 3"/>
          <p:cNvSpPr>
            <a:spLocks noGrp="1" noChangeArrowheads="1"/>
          </p:cNvSpPr>
          <p:nvPr>
            <p:ph type="body" idx="1"/>
          </p:nvPr>
        </p:nvSpPr>
        <p:spPr>
          <a:xfrm>
            <a:off x="228600" y="1219200"/>
            <a:ext cx="8686800" cy="5410200"/>
          </a:xfrm>
        </p:spPr>
        <p:txBody>
          <a:bodyPr>
            <a:normAutofit fontScale="92500"/>
          </a:bodyPr>
          <a:lstStyle/>
          <a:p>
            <a:r>
              <a:rPr lang="en-US" sz="2800" b="1" dirty="0" smtClean="0"/>
              <a:t>MMDP:</a:t>
            </a:r>
            <a:r>
              <a:rPr lang="en-US" sz="2800" dirty="0" smtClean="0"/>
              <a:t> A direct extension over MDPs for multiple agents</a:t>
            </a:r>
            <a:endParaRPr lang="en-US" sz="2800" dirty="0"/>
          </a:p>
          <a:p>
            <a:r>
              <a:rPr lang="en-US" sz="2800" dirty="0"/>
              <a:t>M = &lt;</a:t>
            </a:r>
            <a:r>
              <a:rPr lang="en-US" sz="2800" dirty="0">
                <a:sym typeface="Symbol" pitchFamily="18" charset="2"/>
              </a:rPr>
              <a:t>S, </a:t>
            </a:r>
            <a:r>
              <a:rPr lang="en-US" sz="2800" dirty="0"/>
              <a:t>{A</a:t>
            </a:r>
            <a:r>
              <a:rPr lang="en-US" sz="2800" baseline="-25000" dirty="0"/>
              <a:t>i</a:t>
            </a:r>
            <a:r>
              <a:rPr lang="en-US" sz="2800" dirty="0"/>
              <a:t>}</a:t>
            </a:r>
            <a:r>
              <a:rPr lang="en-US" sz="2800" baseline="-25000" dirty="0" err="1"/>
              <a:t>i</a:t>
            </a:r>
            <a:r>
              <a:rPr lang="en-US" sz="2800" baseline="-25000" dirty="0" err="1">
                <a:sym typeface="Symbol" pitchFamily="18" charset="2"/>
              </a:rPr>
              <a:t>m</a:t>
            </a:r>
            <a:r>
              <a:rPr lang="en-US" sz="2800" dirty="0">
                <a:sym typeface="Symbol" pitchFamily="18" charset="2"/>
              </a:rPr>
              <a:t>, T, R&gt;</a:t>
            </a:r>
          </a:p>
          <a:p>
            <a:pPr lvl="1"/>
            <a:r>
              <a:rPr lang="en-US" sz="2400" b="1" dirty="0">
                <a:sym typeface="Symbol" pitchFamily="18" charset="2"/>
              </a:rPr>
              <a:t>S</a:t>
            </a:r>
            <a:r>
              <a:rPr lang="en-US" sz="2400" dirty="0">
                <a:sym typeface="Symbol" pitchFamily="18" charset="2"/>
              </a:rPr>
              <a:t> is set of possible world states</a:t>
            </a:r>
          </a:p>
          <a:p>
            <a:pPr lvl="1"/>
            <a:r>
              <a:rPr lang="en-US" sz="2400" b="1" dirty="0"/>
              <a:t>{A</a:t>
            </a:r>
            <a:r>
              <a:rPr lang="en-US" sz="2400" b="1" baseline="-25000" dirty="0"/>
              <a:t>i</a:t>
            </a:r>
            <a:r>
              <a:rPr lang="en-US" sz="2400" b="1" dirty="0"/>
              <a:t>}</a:t>
            </a:r>
            <a:r>
              <a:rPr lang="en-US" sz="2400" b="1" baseline="-25000" dirty="0" err="1"/>
              <a:t>i</a:t>
            </a:r>
            <a:r>
              <a:rPr lang="en-US" sz="2400" b="1" baseline="-25000" dirty="0" err="1">
                <a:sym typeface="Symbol" pitchFamily="18" charset="2"/>
              </a:rPr>
              <a:t>m</a:t>
            </a:r>
            <a:r>
              <a:rPr lang="en-US" sz="2400" dirty="0">
                <a:sym typeface="Symbol" pitchFamily="18" charset="2"/>
              </a:rPr>
              <a:t>  is set of joint actions,  &lt;a</a:t>
            </a:r>
            <a:r>
              <a:rPr lang="en-US" sz="2400" baseline="-25000" dirty="0">
                <a:sym typeface="Symbol" pitchFamily="18" charset="2"/>
              </a:rPr>
              <a:t>1</a:t>
            </a:r>
            <a:r>
              <a:rPr lang="en-US" sz="2400" dirty="0">
                <a:sym typeface="Symbol" pitchFamily="18" charset="2"/>
              </a:rPr>
              <a:t>, …, a</a:t>
            </a:r>
            <a:r>
              <a:rPr lang="en-US" sz="2400" baseline="-25000" dirty="0">
                <a:sym typeface="Symbol" pitchFamily="18" charset="2"/>
              </a:rPr>
              <a:t>m</a:t>
            </a:r>
            <a:r>
              <a:rPr lang="en-US" sz="2400" dirty="0">
                <a:sym typeface="Symbol" pitchFamily="18" charset="2"/>
              </a:rPr>
              <a:t>&gt; where </a:t>
            </a:r>
            <a:r>
              <a:rPr lang="en-US" sz="2400" dirty="0" err="1">
                <a:sym typeface="Symbol" pitchFamily="18" charset="2"/>
              </a:rPr>
              <a:t>a</a:t>
            </a:r>
            <a:r>
              <a:rPr lang="en-US" sz="2400" baseline="-25000" dirty="0" err="1">
                <a:sym typeface="Symbol" pitchFamily="18" charset="2"/>
              </a:rPr>
              <a:t>i</a:t>
            </a:r>
            <a:r>
              <a:rPr lang="en-US" sz="2400" dirty="0">
                <a:sym typeface="Symbol" pitchFamily="18" charset="2"/>
              </a:rPr>
              <a:t>  A</a:t>
            </a:r>
            <a:r>
              <a:rPr lang="en-US" sz="2400" baseline="-25000" dirty="0">
                <a:sym typeface="Symbol" pitchFamily="18" charset="2"/>
              </a:rPr>
              <a:t>i</a:t>
            </a:r>
          </a:p>
          <a:p>
            <a:pPr lvl="1"/>
            <a:r>
              <a:rPr lang="en-US" sz="2400" b="1" dirty="0">
                <a:sym typeface="Symbol" pitchFamily="18" charset="2"/>
              </a:rPr>
              <a:t>T</a:t>
            </a:r>
            <a:r>
              <a:rPr lang="en-US" sz="2400" dirty="0">
                <a:sym typeface="Symbol" pitchFamily="18" charset="2"/>
              </a:rPr>
              <a:t> defines transition probabilities over joint actions</a:t>
            </a:r>
          </a:p>
          <a:p>
            <a:pPr lvl="1"/>
            <a:r>
              <a:rPr lang="en-US" sz="2400" b="1" dirty="0">
                <a:sym typeface="Symbol" pitchFamily="18" charset="2"/>
              </a:rPr>
              <a:t>R </a:t>
            </a:r>
            <a:r>
              <a:rPr lang="en-US" sz="2400" dirty="0">
                <a:sym typeface="Symbol" pitchFamily="18" charset="2"/>
              </a:rPr>
              <a:t>is team reward function</a:t>
            </a:r>
          </a:p>
          <a:p>
            <a:r>
              <a:rPr lang="en-US" sz="2800" dirty="0"/>
              <a:t>State is fully observable by each </a:t>
            </a:r>
            <a:r>
              <a:rPr lang="en-US" sz="2800" dirty="0" smtClean="0"/>
              <a:t>agent</a:t>
            </a:r>
            <a:endParaRPr lang="en-US" sz="2800" dirty="0" smtClean="0">
              <a:sym typeface="Symbol" pitchFamily="18" charset="2"/>
            </a:endParaRPr>
          </a:p>
          <a:p>
            <a:r>
              <a:rPr lang="en-US" sz="2800" dirty="0" smtClean="0">
                <a:sym typeface="Symbol" pitchFamily="18" charset="2"/>
              </a:rPr>
              <a:t>In absence of communication, random policies can lead to </a:t>
            </a:r>
            <a:r>
              <a:rPr lang="en-US" sz="2800" dirty="0" err="1" smtClean="0">
                <a:sym typeface="Symbol" pitchFamily="18" charset="2"/>
              </a:rPr>
              <a:t>mis</a:t>
            </a:r>
            <a:r>
              <a:rPr lang="en-US" sz="2800" dirty="0" smtClean="0">
                <a:sym typeface="Symbol" pitchFamily="18" charset="2"/>
              </a:rPr>
              <a:t>-coordination</a:t>
            </a:r>
          </a:p>
          <a:p>
            <a:r>
              <a:rPr lang="en-US" sz="2800" dirty="0" smtClean="0">
                <a:sym typeface="Symbol" pitchFamily="18" charset="2"/>
              </a:rPr>
              <a:t>Ex: In state s, policy a1b2 = .7 and a2b1 = .3 would lead to a1b1 with .21, a1b2 with .49, a2b1 with .09 and a2b2 with .21</a:t>
            </a:r>
          </a:p>
          <a:p>
            <a:endParaRPr lang="en-US" sz="2800" dirty="0" smtClean="0">
              <a:sym typeface="Symbol" pitchFamily="18" charset="2"/>
            </a:endParaRPr>
          </a:p>
          <a:p>
            <a:endParaRPr lang="en-US" sz="2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dissolve">
                                      <p:cBhvr>
                                        <p:cTn id="7" dur="500"/>
                                        <p:tgtEl>
                                          <p:spTgt spid="1331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dissolve">
                                      <p:cBhvr>
                                        <p:cTn id="10" dur="500"/>
                                        <p:tgtEl>
                                          <p:spTgt spid="1331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Effect transition="in" filter="dissolve">
                                      <p:cBhvr>
                                        <p:cTn id="13" dur="500"/>
                                        <p:tgtEl>
                                          <p:spTgt spid="1331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3315">
                                            <p:txEl>
                                              <p:pRg st="4" end="4"/>
                                            </p:txEl>
                                          </p:spTgt>
                                        </p:tgtEl>
                                        <p:attrNameLst>
                                          <p:attrName>style.visibility</p:attrName>
                                        </p:attrNameLst>
                                      </p:cBhvr>
                                      <p:to>
                                        <p:strVal val="visible"/>
                                      </p:to>
                                    </p:set>
                                    <p:animEffect transition="in" filter="dissolve">
                                      <p:cBhvr>
                                        <p:cTn id="16" dur="500"/>
                                        <p:tgtEl>
                                          <p:spTgt spid="1331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Effect transition="in" filter="dissolve">
                                      <p:cBhvr>
                                        <p:cTn id="19" dur="500"/>
                                        <p:tgtEl>
                                          <p:spTgt spid="1331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Effect transition="in" filter="dissolve">
                                      <p:cBhvr>
                                        <p:cTn id="24" dur="500"/>
                                        <p:tgtEl>
                                          <p:spTgt spid="133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315">
                                            <p:txEl>
                                              <p:pRg st="7" end="7"/>
                                            </p:txEl>
                                          </p:spTgt>
                                        </p:tgtEl>
                                        <p:attrNameLst>
                                          <p:attrName>style.visibility</p:attrName>
                                        </p:attrNameLst>
                                      </p:cBhvr>
                                      <p:to>
                                        <p:strVal val="visible"/>
                                      </p:to>
                                    </p:set>
                                    <p:animEffect transition="in" filter="dissolve">
                                      <p:cBhvr>
                                        <p:cTn id="29" dur="500"/>
                                        <p:tgtEl>
                                          <p:spTgt spid="1331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3315">
                                            <p:txEl>
                                              <p:pRg st="8" end="8"/>
                                            </p:txEl>
                                          </p:spTgt>
                                        </p:tgtEl>
                                        <p:attrNameLst>
                                          <p:attrName>style.visibility</p:attrName>
                                        </p:attrNameLst>
                                      </p:cBhvr>
                                      <p:to>
                                        <p:strVal val="visible"/>
                                      </p:to>
                                    </p:set>
                                    <p:animEffect transition="in" filter="dissolve">
                                      <p:cBhvr>
                                        <p:cTn id="34"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Dec-MDP</a:t>
            </a:r>
            <a:endParaRPr lang="en-US" dirty="0"/>
          </a:p>
        </p:txBody>
      </p:sp>
      <p:sp>
        <p:nvSpPr>
          <p:cNvPr id="3" name="Content Placeholder 2"/>
          <p:cNvSpPr>
            <a:spLocks noGrp="1"/>
          </p:cNvSpPr>
          <p:nvPr>
            <p:ph idx="1"/>
          </p:nvPr>
        </p:nvSpPr>
        <p:spPr/>
        <p:txBody>
          <a:bodyPr/>
          <a:lstStyle/>
          <a:p>
            <a:r>
              <a:rPr lang="en-US" dirty="0" smtClean="0"/>
              <a:t>In MMDP model agent observes the joint state</a:t>
            </a:r>
          </a:p>
          <a:p>
            <a:r>
              <a:rPr lang="en-US" dirty="0" smtClean="0"/>
              <a:t>Many times in a joint problem, an agent may observe only his/her local state</a:t>
            </a:r>
          </a:p>
          <a:p>
            <a:r>
              <a:rPr lang="en-US" dirty="0" smtClean="0"/>
              <a:t>Separating out the policy computation for each agent is not an option since they have joint transitions and rewards</a:t>
            </a:r>
          </a:p>
          <a:p>
            <a:r>
              <a:rPr lang="en-US" dirty="0" smtClean="0"/>
              <a:t>Dec-MDP – A formal framework to address these issues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dirty="0" smtClean="0"/>
              <a:t>Robots coordinating in a hallway with a narrow passage</a:t>
            </a:r>
            <a:br>
              <a:rPr lang="en-US" dirty="0" smtClean="0"/>
            </a:b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752600"/>
            <a:ext cx="4800600" cy="4536831"/>
          </a:xfrm>
          <a:prstGeom prst="rect">
            <a:avLst/>
          </a:prstGeom>
          <a:noFill/>
          <a:ln w="9525">
            <a:noFill/>
            <a:miter lim="800000"/>
            <a:headEnd/>
            <a:tailEnd/>
          </a:ln>
        </p:spPr>
      </p:pic>
      <p:sp>
        <p:nvSpPr>
          <p:cNvPr id="5" name="TextBox 4"/>
          <p:cNvSpPr txBox="1"/>
          <p:nvPr/>
        </p:nvSpPr>
        <p:spPr>
          <a:xfrm>
            <a:off x="5257800" y="2209800"/>
            <a:ext cx="3505200" cy="1569660"/>
          </a:xfrm>
          <a:prstGeom prst="rect">
            <a:avLst/>
          </a:prstGeom>
          <a:noFill/>
        </p:spPr>
        <p:txBody>
          <a:bodyPr wrap="square" rtlCol="0">
            <a:spAutoFit/>
          </a:bodyPr>
          <a:lstStyle/>
          <a:p>
            <a:r>
              <a:rPr lang="en-US" sz="3200" dirty="0" smtClean="0"/>
              <a:t>Can be modeled using Dec-MDP framework</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152400"/>
            <a:ext cx="8229600" cy="792162"/>
          </a:xfrm>
          <a:noFill/>
          <a:ln/>
        </p:spPr>
        <p:txBody>
          <a:bodyPr/>
          <a:lstStyle/>
          <a:p>
            <a:r>
              <a:rPr lang="en-US" sz="3200" dirty="0"/>
              <a:t>The Linear Programming Model (1) </a:t>
            </a:r>
          </a:p>
        </p:txBody>
      </p:sp>
      <p:sp>
        <p:nvSpPr>
          <p:cNvPr id="219139" name="Rectangle 3"/>
          <p:cNvSpPr>
            <a:spLocks noGrp="1" noChangeArrowheads="1"/>
          </p:cNvSpPr>
          <p:nvPr>
            <p:ph type="body" idx="1"/>
          </p:nvPr>
        </p:nvSpPr>
        <p:spPr>
          <a:xfrm>
            <a:off x="228600" y="1066800"/>
            <a:ext cx="8763000" cy="5562600"/>
          </a:xfrm>
          <a:noFill/>
          <a:ln/>
        </p:spPr>
        <p:txBody>
          <a:bodyPr/>
          <a:lstStyle/>
          <a:p>
            <a:pPr algn="just">
              <a:spcBef>
                <a:spcPct val="45000"/>
              </a:spcBef>
              <a:buFont typeface="Wingdings" pitchFamily="2" charset="2"/>
              <a:buNone/>
            </a:pPr>
            <a:r>
              <a:rPr lang="en-US" dirty="0"/>
              <a:t>Let</a:t>
            </a:r>
            <a:r>
              <a:rPr lang="en-US" sz="1800" dirty="0"/>
              <a:t>:	</a:t>
            </a:r>
            <a:r>
              <a:rPr lang="en-US" sz="2000" dirty="0"/>
              <a:t>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 </a:t>
            </a:r>
            <a:r>
              <a:rPr lang="en-US" sz="2000" dirty="0" err="1"/>
              <a:t>X</a:t>
            </a:r>
            <a:r>
              <a:rPr lang="en-US" sz="2000" baseline="-25000" dirty="0" err="1"/>
              <a:t>n</a:t>
            </a:r>
            <a:r>
              <a:rPr lang="en-US" sz="2000" dirty="0"/>
              <a:t> = decision variables</a:t>
            </a:r>
          </a:p>
          <a:p>
            <a:pPr lvl="2" algn="just">
              <a:spcBef>
                <a:spcPct val="45000"/>
              </a:spcBef>
              <a:buFontTx/>
              <a:buNone/>
            </a:pPr>
            <a:r>
              <a:rPr lang="en-US" sz="2000" dirty="0"/>
              <a:t>Z = Objective function or linear function</a:t>
            </a:r>
          </a:p>
          <a:p>
            <a:pPr algn="just">
              <a:spcBef>
                <a:spcPct val="45000"/>
              </a:spcBef>
              <a:buFont typeface="Wingdings" pitchFamily="2" charset="2"/>
              <a:buNone/>
            </a:pPr>
            <a:r>
              <a:rPr lang="en-US" u="sng" dirty="0"/>
              <a:t>Requirement:</a:t>
            </a:r>
            <a:r>
              <a:rPr lang="en-US" dirty="0"/>
              <a:t> Maximization of the linear function Z.</a:t>
            </a:r>
          </a:p>
          <a:p>
            <a:pPr lvl="1" algn="just">
              <a:spcBef>
                <a:spcPct val="45000"/>
              </a:spcBef>
              <a:buFont typeface="Wingdings" pitchFamily="2" charset="2"/>
              <a:buNone/>
            </a:pPr>
            <a:r>
              <a:rPr lang="en-US" sz="2400" dirty="0"/>
              <a:t>		</a:t>
            </a:r>
            <a:r>
              <a:rPr lang="en-US" sz="2400" dirty="0">
                <a:solidFill>
                  <a:srgbClr val="0000CC"/>
                </a:solidFill>
              </a:rPr>
              <a:t>Z = c</a:t>
            </a:r>
            <a:r>
              <a:rPr lang="en-US" sz="2400" baseline="-25000" dirty="0">
                <a:solidFill>
                  <a:srgbClr val="0000CC"/>
                </a:solidFill>
              </a:rPr>
              <a:t>1</a:t>
            </a:r>
            <a:r>
              <a:rPr lang="en-US" sz="2400" dirty="0">
                <a:solidFill>
                  <a:srgbClr val="0000CC"/>
                </a:solidFill>
              </a:rPr>
              <a:t>X</a:t>
            </a:r>
            <a:r>
              <a:rPr lang="en-US" sz="2400" baseline="-25000" dirty="0">
                <a:solidFill>
                  <a:srgbClr val="0000CC"/>
                </a:solidFill>
              </a:rPr>
              <a:t>1</a:t>
            </a:r>
            <a:r>
              <a:rPr lang="en-US" sz="2400" dirty="0">
                <a:solidFill>
                  <a:srgbClr val="0000CC"/>
                </a:solidFill>
              </a:rPr>
              <a:t> + c</a:t>
            </a:r>
            <a:r>
              <a:rPr lang="en-US" sz="2400" baseline="-25000" dirty="0">
                <a:solidFill>
                  <a:srgbClr val="0000CC"/>
                </a:solidFill>
              </a:rPr>
              <a:t>2</a:t>
            </a:r>
            <a:r>
              <a:rPr lang="en-US" sz="2400" dirty="0">
                <a:solidFill>
                  <a:srgbClr val="0000CC"/>
                </a:solidFill>
              </a:rPr>
              <a:t>X</a:t>
            </a:r>
            <a:r>
              <a:rPr lang="en-US" sz="2400" baseline="-25000" dirty="0">
                <a:solidFill>
                  <a:srgbClr val="0000CC"/>
                </a:solidFill>
              </a:rPr>
              <a:t>2</a:t>
            </a:r>
            <a:r>
              <a:rPr lang="en-US" sz="2400" dirty="0">
                <a:solidFill>
                  <a:srgbClr val="0000CC"/>
                </a:solidFill>
              </a:rPr>
              <a:t> + c</a:t>
            </a:r>
            <a:r>
              <a:rPr lang="en-US" sz="2400" baseline="-25000" dirty="0">
                <a:solidFill>
                  <a:srgbClr val="0000CC"/>
                </a:solidFill>
              </a:rPr>
              <a:t>3</a:t>
            </a:r>
            <a:r>
              <a:rPr lang="en-US" sz="2400" dirty="0">
                <a:solidFill>
                  <a:srgbClr val="0000CC"/>
                </a:solidFill>
              </a:rPr>
              <a:t>X</a:t>
            </a:r>
            <a:r>
              <a:rPr lang="en-US" sz="2400" baseline="-25000" dirty="0">
                <a:solidFill>
                  <a:srgbClr val="0000CC"/>
                </a:solidFill>
              </a:rPr>
              <a:t>3</a:t>
            </a:r>
            <a:r>
              <a:rPr lang="en-US" sz="2400" dirty="0">
                <a:solidFill>
                  <a:srgbClr val="0000CC"/>
                </a:solidFill>
              </a:rPr>
              <a:t> + ………+ </a:t>
            </a:r>
            <a:r>
              <a:rPr lang="en-US" sz="2400" dirty="0" err="1">
                <a:solidFill>
                  <a:srgbClr val="0000CC"/>
                </a:solidFill>
              </a:rPr>
              <a:t>c</a:t>
            </a:r>
            <a:r>
              <a:rPr lang="en-US" sz="2400" baseline="-25000" dirty="0" err="1">
                <a:solidFill>
                  <a:srgbClr val="0000CC"/>
                </a:solidFill>
              </a:rPr>
              <a:t>n</a:t>
            </a:r>
            <a:r>
              <a:rPr lang="en-US" sz="2400" dirty="0" err="1">
                <a:solidFill>
                  <a:srgbClr val="0000CC"/>
                </a:solidFill>
              </a:rPr>
              <a:t>X</a:t>
            </a:r>
            <a:r>
              <a:rPr lang="en-US" sz="2400" baseline="-25000" dirty="0" err="1">
                <a:solidFill>
                  <a:srgbClr val="0000CC"/>
                </a:solidFill>
              </a:rPr>
              <a:t>n</a:t>
            </a:r>
            <a:r>
              <a:rPr lang="en-US" sz="2400" dirty="0">
                <a:solidFill>
                  <a:srgbClr val="0000CC"/>
                </a:solidFill>
              </a:rPr>
              <a:t>	</a:t>
            </a:r>
            <a:r>
              <a:rPr lang="en-US" sz="2400" dirty="0"/>
              <a:t>…..</a:t>
            </a:r>
            <a:r>
              <a:rPr lang="en-US" sz="2400" dirty="0" err="1"/>
              <a:t>Eq</a:t>
            </a:r>
            <a:r>
              <a:rPr lang="en-US" sz="2400" dirty="0"/>
              <a:t> (1)</a:t>
            </a:r>
          </a:p>
          <a:p>
            <a:pPr lvl="1" algn="just">
              <a:spcBef>
                <a:spcPct val="45000"/>
              </a:spcBef>
              <a:buFont typeface="Wingdings" pitchFamily="2" charset="2"/>
              <a:buNone/>
            </a:pPr>
            <a:r>
              <a:rPr lang="en-US" sz="2400" dirty="0"/>
              <a:t>subject to the following </a:t>
            </a:r>
            <a:r>
              <a:rPr lang="en-US" sz="2400" u="sng" dirty="0"/>
              <a:t>constraints</a:t>
            </a:r>
            <a:r>
              <a:rPr lang="en-US" sz="2400" dirty="0"/>
              <a:t>:</a:t>
            </a:r>
          </a:p>
          <a:p>
            <a:pPr lvl="1" algn="just">
              <a:spcBef>
                <a:spcPct val="70000"/>
              </a:spcBef>
              <a:buFont typeface="Wingdings" pitchFamily="2" charset="2"/>
              <a:buNone/>
            </a:pPr>
            <a:endParaRPr lang="en-US" sz="2400" dirty="0"/>
          </a:p>
        </p:txBody>
      </p:sp>
      <p:pic>
        <p:nvPicPr>
          <p:cNvPr id="219140" name="Picture 4" descr="C:\CGN5315\2.tif"/>
          <p:cNvPicPr>
            <a:picLocks noChangeAspect="1" noChangeArrowheads="1"/>
          </p:cNvPicPr>
          <p:nvPr/>
        </p:nvPicPr>
        <p:blipFill>
          <a:blip r:embed="rId2" cstate="print"/>
          <a:srcRect l="28041" t="12091" r="29073" b="58060"/>
          <a:stretch>
            <a:fillRect/>
          </a:stretch>
        </p:blipFill>
        <p:spPr bwMode="auto">
          <a:xfrm>
            <a:off x="1905000" y="3993451"/>
            <a:ext cx="5029200" cy="2864549"/>
          </a:xfrm>
          <a:prstGeom prst="rect">
            <a:avLst/>
          </a:prstGeom>
          <a:noFill/>
        </p:spPr>
      </p:pic>
      <p:sp>
        <p:nvSpPr>
          <p:cNvPr id="219141" name="Text Box 5"/>
          <p:cNvSpPr txBox="1">
            <a:spLocks noChangeArrowheads="1"/>
          </p:cNvSpPr>
          <p:nvPr/>
        </p:nvSpPr>
        <p:spPr bwMode="auto">
          <a:xfrm>
            <a:off x="6927850" y="4114800"/>
            <a:ext cx="1600200" cy="457200"/>
          </a:xfrm>
          <a:prstGeom prst="rect">
            <a:avLst/>
          </a:prstGeom>
          <a:noFill/>
          <a:ln w="9525">
            <a:noFill/>
            <a:miter lim="800000"/>
            <a:headEnd type="none" w="sm" len="sm"/>
            <a:tailEnd type="none" w="sm" len="sm"/>
          </a:ln>
          <a:effectLst/>
        </p:spPr>
        <p:txBody>
          <a:bodyPr>
            <a:spAutoFit/>
          </a:bodyPr>
          <a:lstStyle/>
          <a:p>
            <a:pPr>
              <a:spcBef>
                <a:spcPct val="50000"/>
              </a:spcBef>
            </a:pPr>
            <a:r>
              <a:rPr lang="en-US" i="0">
                <a:solidFill>
                  <a:schemeClr val="bg1"/>
                </a:solidFill>
              </a:rPr>
              <a:t>…..Eq (2)</a:t>
            </a:r>
          </a:p>
        </p:txBody>
      </p:sp>
      <p:sp>
        <p:nvSpPr>
          <p:cNvPr id="219142" name="Text Box 6"/>
          <p:cNvSpPr txBox="1">
            <a:spLocks noChangeArrowheads="1"/>
          </p:cNvSpPr>
          <p:nvPr/>
        </p:nvSpPr>
        <p:spPr bwMode="auto">
          <a:xfrm>
            <a:off x="609600" y="5611813"/>
            <a:ext cx="8534400" cy="396875"/>
          </a:xfrm>
          <a:prstGeom prst="rect">
            <a:avLst/>
          </a:prstGeom>
          <a:noFill/>
          <a:ln w="9525">
            <a:noFill/>
            <a:miter lim="800000"/>
            <a:headEnd type="none" w="sm" len="sm"/>
            <a:tailEnd type="none" w="sm" len="sm"/>
          </a:ln>
          <a:effectLst/>
        </p:spPr>
        <p:txBody>
          <a:bodyPr>
            <a:spAutoFit/>
          </a:bodyPr>
          <a:lstStyle/>
          <a:p>
            <a:pPr>
              <a:spcBef>
                <a:spcPct val="50000"/>
              </a:spcBef>
            </a:pPr>
            <a:r>
              <a:rPr lang="en-US" sz="2000" i="0">
                <a:solidFill>
                  <a:schemeClr val="bg1"/>
                </a:solidFill>
              </a:rPr>
              <a:t>where a</a:t>
            </a:r>
            <a:r>
              <a:rPr lang="en-US" sz="2000" i="0" baseline="-25000">
                <a:solidFill>
                  <a:schemeClr val="bg1"/>
                </a:solidFill>
              </a:rPr>
              <a:t>ij</a:t>
            </a:r>
            <a:r>
              <a:rPr lang="en-US" sz="2000" i="0">
                <a:solidFill>
                  <a:schemeClr val="bg1"/>
                </a:solidFill>
              </a:rPr>
              <a:t>, b</a:t>
            </a:r>
            <a:r>
              <a:rPr lang="en-US" sz="2000" i="0" baseline="-25000">
                <a:solidFill>
                  <a:schemeClr val="bg1"/>
                </a:solidFill>
              </a:rPr>
              <a:t>i</a:t>
            </a:r>
            <a:r>
              <a:rPr lang="en-US" sz="2000" i="0">
                <a:solidFill>
                  <a:schemeClr val="bg1"/>
                </a:solidFill>
              </a:rPr>
              <a:t>, and c</a:t>
            </a:r>
            <a:r>
              <a:rPr lang="en-US" sz="2000" i="0" baseline="-25000">
                <a:solidFill>
                  <a:schemeClr val="bg1"/>
                </a:solidFill>
              </a:rPr>
              <a:t>j</a:t>
            </a:r>
            <a:r>
              <a:rPr lang="en-US" sz="2000" i="0">
                <a:solidFill>
                  <a:schemeClr val="bg1"/>
                </a:solidFill>
              </a:rPr>
              <a:t> are given constants.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ssolve">
                                      <p:cBhvr>
                                        <p:cTn id="7" dur="500"/>
                                        <p:tgtEl>
                                          <p:spTgt spid="21913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9139">
                                            <p:txEl>
                                              <p:pRg st="1" end="1"/>
                                            </p:txEl>
                                          </p:spTgt>
                                        </p:tgtEl>
                                        <p:attrNameLst>
                                          <p:attrName>style.visibility</p:attrName>
                                        </p:attrNameLst>
                                      </p:cBhvr>
                                      <p:to>
                                        <p:strVal val="visible"/>
                                      </p:to>
                                    </p:set>
                                    <p:animEffect transition="in" filter="dissolve">
                                      <p:cBhvr>
                                        <p:cTn id="10" dur="500"/>
                                        <p:tgtEl>
                                          <p:spTgt spid="2191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dissolve">
                                      <p:cBhvr>
                                        <p:cTn id="15" dur="500"/>
                                        <p:tgtEl>
                                          <p:spTgt spid="219139">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19139">
                                            <p:txEl>
                                              <p:pRg st="3" end="3"/>
                                            </p:txEl>
                                          </p:spTgt>
                                        </p:tgtEl>
                                        <p:attrNameLst>
                                          <p:attrName>style.visibility</p:attrName>
                                        </p:attrNameLst>
                                      </p:cBhvr>
                                      <p:to>
                                        <p:strVal val="visible"/>
                                      </p:to>
                                    </p:set>
                                    <p:animEffect transition="in" filter="dissolve">
                                      <p:cBhvr>
                                        <p:cTn id="18" dur="500"/>
                                        <p:tgtEl>
                                          <p:spTgt spid="219139">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19139">
                                            <p:txEl>
                                              <p:pRg st="4" end="4"/>
                                            </p:txEl>
                                          </p:spTgt>
                                        </p:tgtEl>
                                        <p:attrNameLst>
                                          <p:attrName>style.visibility</p:attrName>
                                        </p:attrNameLst>
                                      </p:cBhvr>
                                      <p:to>
                                        <p:strVal val="visible"/>
                                      </p:to>
                                    </p:set>
                                    <p:animEffect transition="in" filter="dissolve">
                                      <p:cBhvr>
                                        <p:cTn id="21" dur="500"/>
                                        <p:tgtEl>
                                          <p:spTgt spid="2191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9140"/>
                                        </p:tgtEl>
                                        <p:attrNameLst>
                                          <p:attrName>style.visibility</p:attrName>
                                        </p:attrNameLst>
                                      </p:cBhvr>
                                      <p:to>
                                        <p:strVal val="visible"/>
                                      </p:to>
                                    </p:set>
                                    <p:animEffect transition="in" filter="dissolve">
                                      <p:cBhvr>
                                        <p:cTn id="26"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81000" y="152400"/>
            <a:ext cx="8229600" cy="792162"/>
          </a:xfrm>
          <a:noFill/>
          <a:ln/>
        </p:spPr>
        <p:txBody>
          <a:bodyPr/>
          <a:lstStyle/>
          <a:p>
            <a:r>
              <a:rPr lang="en-US" sz="3200" dirty="0"/>
              <a:t>The Linear Programming Model (2) </a:t>
            </a:r>
          </a:p>
        </p:txBody>
      </p:sp>
      <p:sp>
        <p:nvSpPr>
          <p:cNvPr id="220163" name="Rectangle 3"/>
          <p:cNvSpPr>
            <a:spLocks noGrp="1" noChangeArrowheads="1"/>
          </p:cNvSpPr>
          <p:nvPr>
            <p:ph type="body" idx="1"/>
          </p:nvPr>
        </p:nvSpPr>
        <p:spPr>
          <a:xfrm>
            <a:off x="152400" y="914400"/>
            <a:ext cx="8610600" cy="5486400"/>
          </a:xfrm>
          <a:noFill/>
          <a:ln/>
        </p:spPr>
        <p:txBody>
          <a:bodyPr/>
          <a:lstStyle/>
          <a:p>
            <a:pPr marL="469900" indent="-469900" algn="just">
              <a:spcBef>
                <a:spcPct val="45000"/>
              </a:spcBef>
            </a:pPr>
            <a:r>
              <a:rPr lang="en-US" dirty="0"/>
              <a:t>The linear programming model can be written in more efficient notation as:</a:t>
            </a:r>
          </a:p>
        </p:txBody>
      </p:sp>
      <p:pic>
        <p:nvPicPr>
          <p:cNvPr id="220167" name="Picture 7" descr="C:\CGN5315\2.tif"/>
          <p:cNvPicPr>
            <a:picLocks noChangeAspect="1" noChangeArrowheads="1"/>
          </p:cNvPicPr>
          <p:nvPr/>
        </p:nvPicPr>
        <p:blipFill>
          <a:blip r:embed="rId2" cstate="print"/>
          <a:srcRect l="2309" t="52966" r="39366" b="916"/>
          <a:stretch>
            <a:fillRect/>
          </a:stretch>
        </p:blipFill>
        <p:spPr bwMode="auto">
          <a:xfrm>
            <a:off x="914400" y="2133600"/>
            <a:ext cx="5181600" cy="3352800"/>
          </a:xfrm>
          <a:prstGeom prst="rect">
            <a:avLst/>
          </a:prstGeom>
          <a:noFill/>
        </p:spPr>
      </p:pic>
      <p:sp>
        <p:nvSpPr>
          <p:cNvPr id="220168" name="Text Box 8"/>
          <p:cNvSpPr txBox="1">
            <a:spLocks noChangeArrowheads="1"/>
          </p:cNvSpPr>
          <p:nvPr/>
        </p:nvSpPr>
        <p:spPr bwMode="auto">
          <a:xfrm>
            <a:off x="7162800" y="3429000"/>
            <a:ext cx="1600200" cy="457200"/>
          </a:xfrm>
          <a:prstGeom prst="rect">
            <a:avLst/>
          </a:prstGeom>
          <a:noFill/>
          <a:ln w="9525">
            <a:noFill/>
            <a:miter lim="800000"/>
            <a:headEnd type="none" w="sm" len="sm"/>
            <a:tailEnd type="none" w="sm" len="sm"/>
          </a:ln>
          <a:effectLst/>
        </p:spPr>
        <p:txBody>
          <a:bodyPr>
            <a:spAutoFit/>
          </a:bodyPr>
          <a:lstStyle/>
          <a:p>
            <a:pPr>
              <a:spcBef>
                <a:spcPct val="50000"/>
              </a:spcBef>
            </a:pPr>
            <a:r>
              <a:rPr lang="en-US" i="0">
                <a:solidFill>
                  <a:schemeClr val="bg1"/>
                </a:solidFill>
              </a:rPr>
              <a:t>…..Eq (3)</a:t>
            </a:r>
          </a:p>
        </p:txBody>
      </p:sp>
      <p:sp>
        <p:nvSpPr>
          <p:cNvPr id="220169" name="Text Box 9"/>
          <p:cNvSpPr txBox="1">
            <a:spLocks noChangeArrowheads="1"/>
          </p:cNvSpPr>
          <p:nvPr/>
        </p:nvSpPr>
        <p:spPr bwMode="auto">
          <a:xfrm>
            <a:off x="381000" y="5791200"/>
            <a:ext cx="8534400" cy="762000"/>
          </a:xfrm>
          <a:prstGeom prst="rect">
            <a:avLst/>
          </a:prstGeom>
          <a:noFill/>
          <a:ln w="9525">
            <a:noFill/>
            <a:miter lim="800000"/>
            <a:headEnd type="none" w="sm" len="sm"/>
            <a:tailEnd type="none" w="sm" len="sm"/>
          </a:ln>
          <a:effectLst/>
        </p:spPr>
        <p:txBody>
          <a:bodyPr>
            <a:spAutoFit/>
          </a:bodyPr>
          <a:lstStyle/>
          <a:p>
            <a:pPr>
              <a:spcBef>
                <a:spcPct val="50000"/>
              </a:spcBef>
            </a:pPr>
            <a:r>
              <a:rPr lang="en-US" sz="2200" i="0" dirty="0">
                <a:cs typeface="Times New Roman" pitchFamily="18" charset="0"/>
              </a:rPr>
              <a:t>The decision variables, </a:t>
            </a:r>
            <a:r>
              <a:rPr lang="en-US" sz="2200" i="0" dirty="0" err="1">
                <a:cs typeface="Times New Roman" pitchFamily="18" charset="0"/>
              </a:rPr>
              <a:t>x</a:t>
            </a:r>
            <a:r>
              <a:rPr lang="en-US" sz="2200" i="0" baseline="-25000" dirty="0" err="1">
                <a:cs typeface="Times New Roman" pitchFamily="18" charset="0"/>
              </a:rPr>
              <a:t>I</a:t>
            </a:r>
            <a:r>
              <a:rPr lang="en-US" sz="2200" i="0" dirty="0">
                <a:cs typeface="Times New Roman" pitchFamily="18" charset="0"/>
              </a:rPr>
              <a:t>, x</a:t>
            </a:r>
            <a:r>
              <a:rPr lang="en-US" sz="2200" i="0" baseline="-25000" dirty="0">
                <a:cs typeface="Times New Roman" pitchFamily="18" charset="0"/>
              </a:rPr>
              <a:t>2</a:t>
            </a:r>
            <a:r>
              <a:rPr lang="en-US" sz="2200" i="0" dirty="0">
                <a:cs typeface="Times New Roman" pitchFamily="18" charset="0"/>
              </a:rPr>
              <a:t>, ..., </a:t>
            </a:r>
            <a:r>
              <a:rPr lang="en-US" sz="2200" i="0" dirty="0" err="1">
                <a:cs typeface="Times New Roman" pitchFamily="18" charset="0"/>
              </a:rPr>
              <a:t>x</a:t>
            </a:r>
            <a:r>
              <a:rPr lang="en-US" sz="2200" i="0" baseline="-25000" dirty="0" err="1">
                <a:cs typeface="Times New Roman" pitchFamily="18" charset="0"/>
              </a:rPr>
              <a:t>n</a:t>
            </a:r>
            <a:r>
              <a:rPr lang="en-US" sz="2200" dirty="0">
                <a:cs typeface="Times New Roman" pitchFamily="18" charset="0"/>
              </a:rPr>
              <a:t>, </a:t>
            </a:r>
            <a:r>
              <a:rPr lang="en-US" sz="2200" i="0" dirty="0">
                <a:cs typeface="Times New Roman" pitchFamily="18" charset="0"/>
              </a:rPr>
              <a:t>represent levels of </a:t>
            </a:r>
            <a:r>
              <a:rPr lang="en-US" sz="2200" dirty="0" smtClean="0">
                <a:cs typeface="Times New Roman" pitchFamily="18" charset="0"/>
              </a:rPr>
              <a:t>n </a:t>
            </a:r>
            <a:r>
              <a:rPr lang="en-US" sz="2200" i="0" dirty="0">
                <a:cs typeface="Times New Roman" pitchFamily="18" charset="0"/>
              </a:rPr>
              <a:t>competing activities</a:t>
            </a:r>
            <a:r>
              <a:rPr lang="en-US" sz="2200" i="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0167"/>
                                        </p:tgtEl>
                                        <p:attrNameLst>
                                          <p:attrName>style.visibility</p:attrName>
                                        </p:attrNameLst>
                                      </p:cBhvr>
                                      <p:to>
                                        <p:strVal val="visible"/>
                                      </p:to>
                                    </p:set>
                                    <p:animEffect transition="in" filter="dissolve">
                                      <p:cBhvr>
                                        <p:cTn id="7" dur="500"/>
                                        <p:tgtEl>
                                          <p:spTgt spid="2201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0169">
                                            <p:txEl>
                                              <p:pRg st="0" end="0"/>
                                            </p:txEl>
                                          </p:spTgt>
                                        </p:tgtEl>
                                        <p:attrNameLst>
                                          <p:attrName>style.visibility</p:attrName>
                                        </p:attrNameLst>
                                      </p:cBhvr>
                                      <p:to>
                                        <p:strVal val="visible"/>
                                      </p:to>
                                    </p:set>
                                    <p:animEffect transition="in" filter="dissolve">
                                      <p:cBhvr>
                                        <p:cTn id="12" dur="500"/>
                                        <p:tgtEl>
                                          <p:spTgt spid="220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274638"/>
            <a:ext cx="8229600" cy="792162"/>
          </a:xfrm>
          <a:noFill/>
          <a:ln/>
        </p:spPr>
        <p:txBody>
          <a:bodyPr/>
          <a:lstStyle/>
          <a:p>
            <a:r>
              <a:rPr lang="en-US" sz="3200" dirty="0"/>
              <a:t>Examples of LP Problems (1) </a:t>
            </a:r>
          </a:p>
        </p:txBody>
      </p:sp>
      <p:sp>
        <p:nvSpPr>
          <p:cNvPr id="222212" name="Text Box 4"/>
          <p:cNvSpPr txBox="1">
            <a:spLocks noChangeArrowheads="1"/>
          </p:cNvSpPr>
          <p:nvPr/>
        </p:nvSpPr>
        <p:spPr bwMode="auto">
          <a:xfrm>
            <a:off x="1143000" y="1066800"/>
            <a:ext cx="5943600" cy="457200"/>
          </a:xfrm>
          <a:prstGeom prst="rect">
            <a:avLst/>
          </a:prstGeom>
          <a:noFill/>
          <a:ln w="9525">
            <a:noFill/>
            <a:miter lim="800000"/>
            <a:headEnd type="none" w="sm" len="sm"/>
            <a:tailEnd type="none" w="sm" len="sm"/>
          </a:ln>
          <a:effectLst/>
        </p:spPr>
        <p:txBody>
          <a:bodyPr>
            <a:spAutoFit/>
          </a:bodyPr>
          <a:lstStyle/>
          <a:p>
            <a:pPr>
              <a:spcBef>
                <a:spcPct val="50000"/>
              </a:spcBef>
            </a:pPr>
            <a:r>
              <a:rPr lang="en-US" sz="2400" b="1" i="0" dirty="0"/>
              <a:t>1. A Product Mix Problem</a:t>
            </a:r>
          </a:p>
        </p:txBody>
      </p:sp>
      <p:sp>
        <p:nvSpPr>
          <p:cNvPr id="222213" name="Rectangle 5"/>
          <p:cNvSpPr>
            <a:spLocks noGrp="1" noChangeArrowheads="1"/>
          </p:cNvSpPr>
          <p:nvPr>
            <p:ph type="body" idx="1"/>
          </p:nvPr>
        </p:nvSpPr>
        <p:spPr>
          <a:xfrm>
            <a:off x="228600" y="1524000"/>
            <a:ext cx="8534400" cy="4800600"/>
          </a:xfrm>
        </p:spPr>
        <p:txBody>
          <a:bodyPr>
            <a:normAutofit fontScale="92500" lnSpcReduction="20000"/>
          </a:bodyPr>
          <a:lstStyle/>
          <a:p>
            <a:pPr>
              <a:spcBef>
                <a:spcPct val="70000"/>
              </a:spcBef>
            </a:pPr>
            <a:r>
              <a:rPr lang="en-US" dirty="0">
                <a:cs typeface="Times New Roman" pitchFamily="18" charset="0"/>
              </a:rPr>
              <a:t>A manufacturer has fixed amounts of different resources such as raw material, labor, and equipment.</a:t>
            </a:r>
          </a:p>
          <a:p>
            <a:pPr>
              <a:spcBef>
                <a:spcPct val="70000"/>
              </a:spcBef>
            </a:pPr>
            <a:r>
              <a:rPr lang="en-US" dirty="0">
                <a:cs typeface="Times New Roman" pitchFamily="18" charset="0"/>
              </a:rPr>
              <a:t>These resources can be combined to produce any one of several different products.</a:t>
            </a:r>
          </a:p>
          <a:p>
            <a:pPr>
              <a:spcBef>
                <a:spcPct val="70000"/>
              </a:spcBef>
            </a:pPr>
            <a:r>
              <a:rPr lang="en-US" dirty="0">
                <a:cs typeface="Times New Roman" pitchFamily="18" charset="0"/>
              </a:rPr>
              <a:t>The quantity of the </a:t>
            </a:r>
            <a:r>
              <a:rPr lang="en-US" i="1" dirty="0" err="1">
                <a:cs typeface="Times New Roman" pitchFamily="18" charset="0"/>
              </a:rPr>
              <a:t>i</a:t>
            </a:r>
            <a:r>
              <a:rPr lang="en-US" i="1" baseline="30000" dirty="0" err="1">
                <a:cs typeface="Times New Roman" pitchFamily="18" charset="0"/>
              </a:rPr>
              <a:t>th</a:t>
            </a:r>
            <a:r>
              <a:rPr lang="en-US" dirty="0">
                <a:cs typeface="Times New Roman" pitchFamily="18" charset="0"/>
              </a:rPr>
              <a:t> resource required to produce one unit of the </a:t>
            </a:r>
            <a:r>
              <a:rPr lang="en-US" i="1" dirty="0" err="1">
                <a:cs typeface="Times New Roman" pitchFamily="18" charset="0"/>
              </a:rPr>
              <a:t>j</a:t>
            </a:r>
            <a:r>
              <a:rPr lang="en-US" i="1" baseline="30000" dirty="0" err="1">
                <a:cs typeface="Times New Roman" pitchFamily="18" charset="0"/>
              </a:rPr>
              <a:t>th</a:t>
            </a:r>
            <a:r>
              <a:rPr lang="en-US" i="1" dirty="0">
                <a:cs typeface="Times New Roman" pitchFamily="18" charset="0"/>
              </a:rPr>
              <a:t> </a:t>
            </a:r>
            <a:r>
              <a:rPr lang="en-US" dirty="0">
                <a:cs typeface="Times New Roman" pitchFamily="18" charset="0"/>
              </a:rPr>
              <a:t>product is known.</a:t>
            </a:r>
          </a:p>
          <a:p>
            <a:pPr>
              <a:spcBef>
                <a:spcPct val="70000"/>
              </a:spcBef>
            </a:pPr>
            <a:r>
              <a:rPr lang="en-US" dirty="0">
                <a:cs typeface="Times New Roman" pitchFamily="18" charset="0"/>
              </a:rPr>
              <a:t>The decision maker wishes to produce the combination of products that will </a:t>
            </a:r>
            <a:r>
              <a:rPr lang="en-US" b="1" dirty="0">
                <a:cs typeface="Times New Roman" pitchFamily="18" charset="0"/>
              </a:rPr>
              <a:t>maximize total income. </a:t>
            </a:r>
          </a:p>
          <a:p>
            <a:pPr>
              <a:spcBef>
                <a:spcPct val="70000"/>
              </a:spcBef>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2213">
                                            <p:txEl>
                                              <p:pRg st="1" end="1"/>
                                            </p:txEl>
                                          </p:spTgt>
                                        </p:tgtEl>
                                        <p:attrNameLst>
                                          <p:attrName>style.visibility</p:attrName>
                                        </p:attrNameLst>
                                      </p:cBhvr>
                                      <p:to>
                                        <p:strVal val="visible"/>
                                      </p:to>
                                    </p:set>
                                    <p:animEffect transition="in" filter="dissolve">
                                      <p:cBhvr>
                                        <p:cTn id="7" dur="500"/>
                                        <p:tgtEl>
                                          <p:spTgt spid="2222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2213">
                                            <p:txEl>
                                              <p:pRg st="2" end="2"/>
                                            </p:txEl>
                                          </p:spTgt>
                                        </p:tgtEl>
                                        <p:attrNameLst>
                                          <p:attrName>style.visibility</p:attrName>
                                        </p:attrNameLst>
                                      </p:cBhvr>
                                      <p:to>
                                        <p:strVal val="visible"/>
                                      </p:to>
                                    </p:set>
                                    <p:animEffect transition="in" filter="dissolve">
                                      <p:cBhvr>
                                        <p:cTn id="12" dur="500"/>
                                        <p:tgtEl>
                                          <p:spTgt spid="2222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2213">
                                            <p:txEl>
                                              <p:pRg st="3" end="3"/>
                                            </p:txEl>
                                          </p:spTgt>
                                        </p:tgtEl>
                                        <p:attrNameLst>
                                          <p:attrName>style.visibility</p:attrName>
                                        </p:attrNameLst>
                                      </p:cBhvr>
                                      <p:to>
                                        <p:strVal val="visible"/>
                                      </p:to>
                                    </p:set>
                                    <p:animEffect transition="in" filter="dissolve">
                                      <p:cBhvr>
                                        <p:cTn id="17" dur="500"/>
                                        <p:tgtEl>
                                          <p:spTgt spid="2222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74638"/>
            <a:ext cx="8229600" cy="868362"/>
          </a:xfrm>
          <a:noFill/>
          <a:ln/>
        </p:spPr>
        <p:txBody>
          <a:bodyPr/>
          <a:lstStyle/>
          <a:p>
            <a:r>
              <a:rPr lang="en-US" sz="3200" dirty="0"/>
              <a:t>Examples of LP Problems </a:t>
            </a:r>
            <a:r>
              <a:rPr lang="en-US" sz="3200" dirty="0" smtClean="0"/>
              <a:t>(2)</a:t>
            </a:r>
            <a:endParaRPr lang="en-US" sz="3200" dirty="0"/>
          </a:p>
        </p:txBody>
      </p:sp>
      <p:sp>
        <p:nvSpPr>
          <p:cNvPr id="230403" name="Text Box 3"/>
          <p:cNvSpPr txBox="1">
            <a:spLocks noChangeArrowheads="1"/>
          </p:cNvSpPr>
          <p:nvPr/>
        </p:nvSpPr>
        <p:spPr bwMode="auto">
          <a:xfrm>
            <a:off x="533400" y="1066800"/>
            <a:ext cx="5943600" cy="461665"/>
          </a:xfrm>
          <a:prstGeom prst="rect">
            <a:avLst/>
          </a:prstGeom>
          <a:noFill/>
          <a:ln w="9525">
            <a:noFill/>
            <a:miter lim="800000"/>
            <a:headEnd type="none" w="sm" len="sm"/>
            <a:tailEnd type="none" w="sm" len="sm"/>
          </a:ln>
          <a:effectLst/>
        </p:spPr>
        <p:txBody>
          <a:bodyPr>
            <a:spAutoFit/>
          </a:bodyPr>
          <a:lstStyle/>
          <a:p>
            <a:pPr>
              <a:spcBef>
                <a:spcPct val="50000"/>
              </a:spcBef>
            </a:pPr>
            <a:r>
              <a:rPr lang="en-US" sz="2400" b="1" dirty="0"/>
              <a:t>2</a:t>
            </a:r>
            <a:r>
              <a:rPr lang="en-US" sz="2400" b="1" i="0" dirty="0" smtClean="0"/>
              <a:t>. </a:t>
            </a:r>
            <a:r>
              <a:rPr lang="en-US" sz="2400" b="1" i="0" dirty="0"/>
              <a:t>A Transportation Problem</a:t>
            </a:r>
          </a:p>
        </p:txBody>
      </p:sp>
      <p:sp>
        <p:nvSpPr>
          <p:cNvPr id="230404" name="Rectangle 4"/>
          <p:cNvSpPr>
            <a:spLocks noGrp="1" noChangeArrowheads="1"/>
          </p:cNvSpPr>
          <p:nvPr>
            <p:ph type="body" idx="1"/>
          </p:nvPr>
        </p:nvSpPr>
        <p:spPr>
          <a:xfrm>
            <a:off x="533400" y="1600200"/>
            <a:ext cx="8610600" cy="4191000"/>
          </a:xfrm>
        </p:spPr>
        <p:txBody>
          <a:bodyPr>
            <a:normAutofit fontScale="92500" lnSpcReduction="20000"/>
          </a:bodyPr>
          <a:lstStyle/>
          <a:p>
            <a:pPr>
              <a:spcBef>
                <a:spcPct val="70000"/>
              </a:spcBef>
            </a:pPr>
            <a:r>
              <a:rPr lang="en-US" dirty="0">
                <a:cs typeface="Times New Roman" pitchFamily="18" charset="0"/>
              </a:rPr>
              <a:t>A product is to be shipped in the amounts </a:t>
            </a:r>
            <a:r>
              <a:rPr lang="en-US" i="1" dirty="0">
                <a:cs typeface="Times New Roman" pitchFamily="18" charset="0"/>
              </a:rPr>
              <a:t>a</a:t>
            </a:r>
            <a:r>
              <a:rPr lang="en-US" i="1" baseline="-25000" dirty="0">
                <a:cs typeface="Times New Roman" pitchFamily="18" charset="0"/>
              </a:rPr>
              <a:t>l</a:t>
            </a:r>
            <a:r>
              <a:rPr lang="en-US" i="1" dirty="0">
                <a:cs typeface="Times New Roman" pitchFamily="18" charset="0"/>
              </a:rPr>
              <a:t>, a</a:t>
            </a:r>
            <a:r>
              <a:rPr lang="en-US" i="1" baseline="-25000" dirty="0">
                <a:cs typeface="Times New Roman" pitchFamily="18" charset="0"/>
              </a:rPr>
              <a:t>2</a:t>
            </a:r>
            <a:r>
              <a:rPr lang="en-US" i="1" dirty="0">
                <a:cs typeface="Times New Roman" pitchFamily="18" charset="0"/>
              </a:rPr>
              <a:t>, </a:t>
            </a:r>
            <a:r>
              <a:rPr lang="en-US" dirty="0">
                <a:cs typeface="Times New Roman" pitchFamily="18" charset="0"/>
              </a:rPr>
              <a:t>..., </a:t>
            </a:r>
            <a:r>
              <a:rPr lang="en-US" i="1" dirty="0">
                <a:cs typeface="Times New Roman" pitchFamily="18" charset="0"/>
              </a:rPr>
              <a:t>a</a:t>
            </a:r>
            <a:r>
              <a:rPr lang="en-US" i="1" baseline="-25000" dirty="0">
                <a:cs typeface="Times New Roman" pitchFamily="18" charset="0"/>
              </a:rPr>
              <a:t>m</a:t>
            </a:r>
            <a:r>
              <a:rPr lang="en-US" i="1" dirty="0">
                <a:cs typeface="Times New Roman" pitchFamily="18" charset="0"/>
              </a:rPr>
              <a:t> </a:t>
            </a:r>
            <a:r>
              <a:rPr lang="en-US" dirty="0">
                <a:cs typeface="Times New Roman" pitchFamily="18" charset="0"/>
              </a:rPr>
              <a:t>from </a:t>
            </a:r>
            <a:r>
              <a:rPr lang="en-US" i="1" dirty="0">
                <a:cs typeface="Times New Roman" pitchFamily="18" charset="0"/>
              </a:rPr>
              <a:t>m </a:t>
            </a:r>
            <a:r>
              <a:rPr lang="en-US" dirty="0">
                <a:cs typeface="Times New Roman" pitchFamily="18" charset="0"/>
              </a:rPr>
              <a:t>shipping origins and received in amounts </a:t>
            </a:r>
            <a:r>
              <a:rPr lang="en-US" i="1" dirty="0" err="1">
                <a:cs typeface="Times New Roman" pitchFamily="18" charset="0"/>
              </a:rPr>
              <a:t>b</a:t>
            </a:r>
            <a:r>
              <a:rPr lang="en-US" i="1" baseline="-25000" dirty="0" err="1">
                <a:cs typeface="Times New Roman" pitchFamily="18" charset="0"/>
              </a:rPr>
              <a:t>l</a:t>
            </a:r>
            <a:r>
              <a:rPr lang="en-US" i="1" dirty="0">
                <a:cs typeface="Times New Roman" pitchFamily="18" charset="0"/>
              </a:rPr>
              <a:t>, b</a:t>
            </a:r>
            <a:r>
              <a:rPr lang="en-US" i="1" baseline="-25000" dirty="0">
                <a:cs typeface="Times New Roman" pitchFamily="18" charset="0"/>
              </a:rPr>
              <a:t>2</a:t>
            </a:r>
            <a:r>
              <a:rPr lang="en-US" i="1" dirty="0">
                <a:cs typeface="Times New Roman" pitchFamily="18" charset="0"/>
              </a:rPr>
              <a:t>, ..., </a:t>
            </a:r>
            <a:r>
              <a:rPr lang="en-US" i="1" dirty="0" err="1">
                <a:cs typeface="Times New Roman" pitchFamily="18" charset="0"/>
              </a:rPr>
              <a:t>b</a:t>
            </a:r>
            <a:r>
              <a:rPr lang="en-US" i="1" baseline="-25000" dirty="0" err="1">
                <a:cs typeface="Times New Roman" pitchFamily="18" charset="0"/>
              </a:rPr>
              <a:t>n</a:t>
            </a:r>
            <a:r>
              <a:rPr lang="en-US" i="1" dirty="0">
                <a:cs typeface="Times New Roman" pitchFamily="18" charset="0"/>
              </a:rPr>
              <a:t> </a:t>
            </a:r>
            <a:r>
              <a:rPr lang="en-US" dirty="0">
                <a:cs typeface="Times New Roman" pitchFamily="18" charset="0"/>
              </a:rPr>
              <a:t>at each of </a:t>
            </a:r>
            <a:r>
              <a:rPr lang="en-US" i="1" dirty="0">
                <a:cs typeface="Times New Roman" pitchFamily="18" charset="0"/>
              </a:rPr>
              <a:t>n </a:t>
            </a:r>
            <a:r>
              <a:rPr lang="en-US" dirty="0">
                <a:cs typeface="Times New Roman" pitchFamily="18" charset="0"/>
              </a:rPr>
              <a:t>shipping destinations.</a:t>
            </a:r>
          </a:p>
          <a:p>
            <a:pPr>
              <a:spcBef>
                <a:spcPct val="70000"/>
              </a:spcBef>
            </a:pPr>
            <a:r>
              <a:rPr lang="en-US" dirty="0">
                <a:cs typeface="Times New Roman" pitchFamily="18" charset="0"/>
              </a:rPr>
              <a:t>The cost of shipping a unit from the </a:t>
            </a:r>
            <a:r>
              <a:rPr lang="en-US" dirty="0" err="1">
                <a:cs typeface="Times New Roman" pitchFamily="18" charset="0"/>
              </a:rPr>
              <a:t>i</a:t>
            </a:r>
            <a:r>
              <a:rPr lang="en-US" baseline="30000" dirty="0" err="1">
                <a:cs typeface="Times New Roman" pitchFamily="18" charset="0"/>
              </a:rPr>
              <a:t>th</a:t>
            </a:r>
            <a:r>
              <a:rPr lang="en-US" dirty="0">
                <a:cs typeface="Times New Roman" pitchFamily="18" charset="0"/>
              </a:rPr>
              <a:t> origin to the </a:t>
            </a:r>
            <a:r>
              <a:rPr lang="en-US" dirty="0" err="1">
                <a:cs typeface="Times New Roman" pitchFamily="18" charset="0"/>
              </a:rPr>
              <a:t>j</a:t>
            </a:r>
            <a:r>
              <a:rPr lang="en-US" baseline="30000" dirty="0" err="1">
                <a:cs typeface="Times New Roman" pitchFamily="18" charset="0"/>
              </a:rPr>
              <a:t>th</a:t>
            </a:r>
            <a:r>
              <a:rPr lang="en-US" i="1" dirty="0">
                <a:cs typeface="Times New Roman" pitchFamily="18" charset="0"/>
              </a:rPr>
              <a:t> </a:t>
            </a:r>
            <a:r>
              <a:rPr lang="en-US" dirty="0">
                <a:cs typeface="Times New Roman" pitchFamily="18" charset="0"/>
              </a:rPr>
              <a:t>destination is known for all combinations of origins and destinations. </a:t>
            </a:r>
          </a:p>
          <a:p>
            <a:pPr>
              <a:spcBef>
                <a:spcPct val="70000"/>
              </a:spcBef>
            </a:pPr>
            <a:r>
              <a:rPr lang="en-US" dirty="0">
                <a:cs typeface="Times New Roman" pitchFamily="18" charset="0"/>
              </a:rPr>
              <a:t>The problem is to determine the amount to be shipped from each origin to each destination such that the total </a:t>
            </a:r>
            <a:r>
              <a:rPr lang="en-US" b="1" dirty="0">
                <a:cs typeface="Times New Roman" pitchFamily="18" charset="0"/>
              </a:rPr>
              <a:t>cost of transportation is a minimum.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0404">
                                            <p:txEl>
                                              <p:pRg st="1" end="1"/>
                                            </p:txEl>
                                          </p:spTgt>
                                        </p:tgtEl>
                                        <p:attrNameLst>
                                          <p:attrName>style.visibility</p:attrName>
                                        </p:attrNameLst>
                                      </p:cBhvr>
                                      <p:to>
                                        <p:strVal val="visible"/>
                                      </p:to>
                                    </p:set>
                                    <p:animEffect transition="in" filter="dissolve">
                                      <p:cBhvr>
                                        <p:cTn id="7" dur="500"/>
                                        <p:tgtEl>
                                          <p:spTgt spid="2304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0404">
                                            <p:txEl>
                                              <p:pRg st="2" end="2"/>
                                            </p:txEl>
                                          </p:spTgt>
                                        </p:tgtEl>
                                        <p:attrNameLst>
                                          <p:attrName>style.visibility</p:attrName>
                                        </p:attrNameLst>
                                      </p:cBhvr>
                                      <p:to>
                                        <p:strVal val="visible"/>
                                      </p:to>
                                    </p:set>
                                    <p:animEffect transition="in" filter="dissolve">
                                      <p:cBhvr>
                                        <p:cTn id="12" dur="500"/>
                                        <p:tgtEl>
                                          <p:spTgt spid="2304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152400"/>
            <a:ext cx="8229600" cy="868362"/>
          </a:xfrm>
          <a:noFill/>
          <a:ln/>
        </p:spPr>
        <p:txBody>
          <a:bodyPr/>
          <a:lstStyle/>
          <a:p>
            <a:r>
              <a:rPr lang="en-US" sz="3200" dirty="0"/>
              <a:t>Examples of LP Problems </a:t>
            </a:r>
            <a:r>
              <a:rPr lang="en-US" sz="3200" dirty="0" smtClean="0"/>
              <a:t>(3)</a:t>
            </a:r>
            <a:endParaRPr lang="en-US" sz="3200" dirty="0"/>
          </a:p>
        </p:txBody>
      </p:sp>
      <p:sp>
        <p:nvSpPr>
          <p:cNvPr id="231427" name="Text Box 3"/>
          <p:cNvSpPr txBox="1">
            <a:spLocks noChangeArrowheads="1"/>
          </p:cNvSpPr>
          <p:nvPr/>
        </p:nvSpPr>
        <p:spPr bwMode="auto">
          <a:xfrm>
            <a:off x="533400" y="1143000"/>
            <a:ext cx="5943600" cy="461665"/>
          </a:xfrm>
          <a:prstGeom prst="rect">
            <a:avLst/>
          </a:prstGeom>
          <a:noFill/>
          <a:ln w="9525">
            <a:noFill/>
            <a:miter lim="800000"/>
            <a:headEnd type="none" w="sm" len="sm"/>
            <a:tailEnd type="none" w="sm" len="sm"/>
          </a:ln>
          <a:effectLst/>
        </p:spPr>
        <p:txBody>
          <a:bodyPr>
            <a:spAutoFit/>
          </a:bodyPr>
          <a:lstStyle/>
          <a:p>
            <a:pPr>
              <a:spcBef>
                <a:spcPct val="50000"/>
              </a:spcBef>
            </a:pPr>
            <a:r>
              <a:rPr lang="en-US" sz="2400" b="1" dirty="0"/>
              <a:t>3</a:t>
            </a:r>
            <a:r>
              <a:rPr lang="en-US" sz="2400" b="1" i="0" dirty="0" smtClean="0"/>
              <a:t>. </a:t>
            </a:r>
            <a:r>
              <a:rPr lang="en-US" sz="2400" b="1" i="0" dirty="0"/>
              <a:t>A Flow Capacity Problem</a:t>
            </a:r>
          </a:p>
        </p:txBody>
      </p:sp>
      <p:sp>
        <p:nvSpPr>
          <p:cNvPr id="231428" name="Rectangle 4"/>
          <p:cNvSpPr>
            <a:spLocks noGrp="1" noChangeArrowheads="1"/>
          </p:cNvSpPr>
          <p:nvPr>
            <p:ph type="body" idx="1"/>
          </p:nvPr>
        </p:nvSpPr>
        <p:spPr>
          <a:xfrm>
            <a:off x="152400" y="1676400"/>
            <a:ext cx="8610600" cy="4191000"/>
          </a:xfrm>
        </p:spPr>
        <p:txBody>
          <a:bodyPr>
            <a:normAutofit fontScale="92500" lnSpcReduction="10000"/>
          </a:bodyPr>
          <a:lstStyle/>
          <a:p>
            <a:pPr>
              <a:spcBef>
                <a:spcPct val="70000"/>
              </a:spcBef>
            </a:pPr>
            <a:r>
              <a:rPr lang="en-US" dirty="0">
                <a:cs typeface="Times New Roman" pitchFamily="18" charset="0"/>
              </a:rPr>
              <a:t>One or more commodities (e.g., traffic, water, information, cash, etc.) are flowing from one point to another through a network whose branches have various constraints and flow capacities.</a:t>
            </a:r>
          </a:p>
          <a:p>
            <a:pPr>
              <a:spcBef>
                <a:spcPct val="70000"/>
              </a:spcBef>
            </a:pPr>
            <a:r>
              <a:rPr lang="en-US" dirty="0">
                <a:cs typeface="Times New Roman" pitchFamily="18" charset="0"/>
              </a:rPr>
              <a:t>The direction of flow in each branch and the capacity of each branch are known.</a:t>
            </a:r>
          </a:p>
          <a:p>
            <a:pPr>
              <a:spcBef>
                <a:spcPct val="70000"/>
              </a:spcBef>
            </a:pPr>
            <a:r>
              <a:rPr lang="en-US" dirty="0">
                <a:cs typeface="Times New Roman" pitchFamily="18" charset="0"/>
              </a:rPr>
              <a:t>The problem is to determine the </a:t>
            </a:r>
            <a:r>
              <a:rPr lang="en-US" b="1" dirty="0">
                <a:cs typeface="Times New Roman" pitchFamily="18" charset="0"/>
              </a:rPr>
              <a:t>maximum flow</a:t>
            </a:r>
            <a:r>
              <a:rPr lang="en-US" dirty="0">
                <a:cs typeface="Times New Roman" pitchFamily="18" charset="0"/>
              </a:rPr>
              <a:t>, or capacity of the network.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1428">
                                            <p:txEl>
                                              <p:pRg st="1" end="1"/>
                                            </p:txEl>
                                          </p:spTgt>
                                        </p:tgtEl>
                                        <p:attrNameLst>
                                          <p:attrName>style.visibility</p:attrName>
                                        </p:attrNameLst>
                                      </p:cBhvr>
                                      <p:to>
                                        <p:strVal val="visible"/>
                                      </p:to>
                                    </p:set>
                                    <p:animEffect transition="in" filter="dissolve">
                                      <p:cBhvr>
                                        <p:cTn id="7" dur="500"/>
                                        <p:tgtEl>
                                          <p:spTgt spid="2314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1428">
                                            <p:txEl>
                                              <p:pRg st="2" end="2"/>
                                            </p:txEl>
                                          </p:spTgt>
                                        </p:tgtEl>
                                        <p:attrNameLst>
                                          <p:attrName>style.visibility</p:attrName>
                                        </p:attrNameLst>
                                      </p:cBhvr>
                                      <p:to>
                                        <p:strVal val="visible"/>
                                      </p:to>
                                    </p:set>
                                    <p:animEffect transition="in" filter="dissolve">
                                      <p:cBhvr>
                                        <p:cTn id="12" dur="500"/>
                                        <p:tgtEl>
                                          <p:spTgt spid="2314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274638"/>
            <a:ext cx="8229600" cy="868362"/>
          </a:xfrm>
          <a:noFill/>
          <a:ln/>
        </p:spPr>
        <p:txBody>
          <a:bodyPr/>
          <a:lstStyle/>
          <a:p>
            <a:r>
              <a:rPr lang="en-US" sz="3200" dirty="0"/>
              <a:t>Developing LP </a:t>
            </a:r>
            <a:r>
              <a:rPr lang="en-US" sz="3200" dirty="0" smtClean="0"/>
              <a:t>Model </a:t>
            </a:r>
            <a:endParaRPr lang="en-US" sz="3200" dirty="0"/>
          </a:p>
        </p:txBody>
      </p:sp>
      <p:sp>
        <p:nvSpPr>
          <p:cNvPr id="237571" name="Rectangle 3"/>
          <p:cNvSpPr>
            <a:spLocks noGrp="1" noChangeArrowheads="1"/>
          </p:cNvSpPr>
          <p:nvPr>
            <p:ph type="body" idx="1"/>
          </p:nvPr>
        </p:nvSpPr>
        <p:spPr>
          <a:xfrm>
            <a:off x="381000" y="1143000"/>
            <a:ext cx="8458200" cy="4876800"/>
          </a:xfrm>
        </p:spPr>
        <p:txBody>
          <a:bodyPr>
            <a:normAutofit/>
          </a:bodyPr>
          <a:lstStyle/>
          <a:p>
            <a:r>
              <a:rPr lang="en-US" sz="2400" dirty="0" smtClean="0">
                <a:cs typeface="Times New Roman" charset="0"/>
              </a:rPr>
              <a:t>Consider the product mix problem</a:t>
            </a:r>
          </a:p>
          <a:p>
            <a:endParaRPr lang="en-US" sz="2400" dirty="0">
              <a:cs typeface="Times New Roman" charset="0"/>
            </a:endParaRPr>
          </a:p>
          <a:p>
            <a:r>
              <a:rPr lang="en-US" sz="2400" b="1" dirty="0">
                <a:cs typeface="Times New Roman" charset="0"/>
              </a:rPr>
              <a:t>Steps Involved</a:t>
            </a:r>
            <a:r>
              <a:rPr lang="en-US" sz="2400" b="1" dirty="0" smtClean="0">
                <a:cs typeface="Times New Roman" charset="0"/>
              </a:rPr>
              <a:t>:</a:t>
            </a:r>
            <a:endParaRPr lang="en-US" sz="2400" b="1" dirty="0">
              <a:cs typeface="Times New Roman" charset="0"/>
            </a:endParaRPr>
          </a:p>
          <a:p>
            <a:pPr lvl="1"/>
            <a:r>
              <a:rPr lang="en-US" sz="2400" dirty="0">
                <a:cs typeface="Times New Roman" charset="0"/>
              </a:rPr>
              <a:t>Determine the objective of the problem and describe it by a criterion function in terms of the decision variables.</a:t>
            </a:r>
          </a:p>
          <a:p>
            <a:pPr lvl="1">
              <a:spcBef>
                <a:spcPct val="50000"/>
              </a:spcBef>
            </a:pPr>
            <a:r>
              <a:rPr lang="en-US" sz="2400" dirty="0">
                <a:cs typeface="Times New Roman" charset="0"/>
              </a:rPr>
              <a:t>Find out the constraints.</a:t>
            </a:r>
          </a:p>
          <a:p>
            <a:pPr lvl="1">
              <a:spcBef>
                <a:spcPct val="50000"/>
              </a:spcBef>
            </a:pPr>
            <a:r>
              <a:rPr lang="en-US" sz="2400" dirty="0">
                <a:cs typeface="Times New Roman" charset="0"/>
              </a:rPr>
              <a:t>Do the analysis which should lead to the selection of values for the decision variables that optimize the criterion function while satisfying all the constraints imposed on the problem.</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7571">
                                            <p:txEl>
                                              <p:pRg st="4" end="4"/>
                                            </p:txEl>
                                          </p:spTgt>
                                        </p:tgtEl>
                                        <p:attrNameLst>
                                          <p:attrName>style.visibility</p:attrName>
                                        </p:attrNameLst>
                                      </p:cBhvr>
                                      <p:to>
                                        <p:strVal val="visible"/>
                                      </p:to>
                                    </p:set>
                                    <p:animEffect transition="in" filter="dissolve">
                                      <p:cBhvr>
                                        <p:cTn id="7" dur="500"/>
                                        <p:tgtEl>
                                          <p:spTgt spid="237571">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7571">
                                            <p:txEl>
                                              <p:pRg st="5" end="5"/>
                                            </p:txEl>
                                          </p:spTgt>
                                        </p:tgtEl>
                                        <p:attrNameLst>
                                          <p:attrName>style.visibility</p:attrName>
                                        </p:attrNameLst>
                                      </p:cBhvr>
                                      <p:to>
                                        <p:strVal val="visible"/>
                                      </p:to>
                                    </p:set>
                                    <p:animEffect transition="in" filter="dissolve">
                                      <p:cBhvr>
                                        <p:cTn id="10" dur="500"/>
                                        <p:tgtEl>
                                          <p:spTgt spid="237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152400"/>
            <a:ext cx="8229600" cy="792162"/>
          </a:xfrm>
          <a:noFill/>
          <a:ln/>
        </p:spPr>
        <p:txBody>
          <a:bodyPr/>
          <a:lstStyle/>
          <a:p>
            <a:r>
              <a:rPr lang="en-US" sz="3200" dirty="0"/>
              <a:t>Developing LP </a:t>
            </a:r>
            <a:r>
              <a:rPr lang="en-US" sz="3200" dirty="0" smtClean="0"/>
              <a:t>Model </a:t>
            </a:r>
            <a:endParaRPr lang="en-US" sz="3200" dirty="0"/>
          </a:p>
        </p:txBody>
      </p:sp>
      <p:sp>
        <p:nvSpPr>
          <p:cNvPr id="232452" name="Text Box 4"/>
          <p:cNvSpPr txBox="1">
            <a:spLocks noChangeArrowheads="1"/>
          </p:cNvSpPr>
          <p:nvPr/>
        </p:nvSpPr>
        <p:spPr bwMode="auto">
          <a:xfrm>
            <a:off x="381000" y="1143000"/>
            <a:ext cx="8534400" cy="1200329"/>
          </a:xfrm>
          <a:prstGeom prst="rect">
            <a:avLst/>
          </a:prstGeom>
          <a:noFill/>
          <a:ln w="9525">
            <a:noFill/>
            <a:miter lim="800000"/>
            <a:headEnd type="none" w="sm" len="sm"/>
            <a:tailEnd type="none" w="sm" len="sm"/>
          </a:ln>
          <a:effectLst/>
        </p:spPr>
        <p:txBody>
          <a:bodyPr>
            <a:spAutoFit/>
          </a:bodyPr>
          <a:lstStyle/>
          <a:p>
            <a:pPr>
              <a:spcBef>
                <a:spcPct val="50000"/>
              </a:spcBef>
            </a:pPr>
            <a:r>
              <a:rPr lang="en-US" sz="2400" dirty="0" smtClean="0">
                <a:cs typeface="Times New Roman" charset="0"/>
              </a:rPr>
              <a:t>XYZ</a:t>
            </a:r>
            <a:r>
              <a:rPr lang="en-US" sz="2400" i="0" dirty="0" smtClean="0">
                <a:cs typeface="Times New Roman" charset="0"/>
              </a:rPr>
              <a:t> </a:t>
            </a:r>
            <a:r>
              <a:rPr lang="en-US" sz="2400" i="0" dirty="0">
                <a:cs typeface="Times New Roman" charset="0"/>
              </a:rPr>
              <a:t>Company produces two products: I and II. The raw material requirements, space needed for storage, production rates, and selling prices for these products are given in Table 1</a:t>
            </a:r>
            <a:r>
              <a:rPr lang="en-US" sz="2400" i="0" dirty="0"/>
              <a:t>.</a:t>
            </a:r>
          </a:p>
        </p:txBody>
      </p:sp>
      <p:grpSp>
        <p:nvGrpSpPr>
          <p:cNvPr id="2" name="Group 5"/>
          <p:cNvGrpSpPr>
            <a:grpSpLocks/>
          </p:cNvGrpSpPr>
          <p:nvPr/>
        </p:nvGrpSpPr>
        <p:grpSpPr bwMode="auto">
          <a:xfrm>
            <a:off x="2133600" y="2411413"/>
            <a:ext cx="4735513" cy="2282825"/>
            <a:chOff x="1344" y="1680"/>
            <a:chExt cx="2983" cy="1438"/>
          </a:xfrm>
        </p:grpSpPr>
        <p:pic>
          <p:nvPicPr>
            <p:cNvPr id="232454" name="Picture 6" descr="C:\CGN5315\3.tif"/>
            <p:cNvPicPr>
              <a:picLocks noChangeAspect="1" noChangeArrowheads="1"/>
            </p:cNvPicPr>
            <p:nvPr/>
          </p:nvPicPr>
          <p:blipFill>
            <a:blip r:embed="rId2" cstate="print"/>
            <a:srcRect b="1807"/>
            <a:stretch>
              <a:fillRect/>
            </a:stretch>
          </p:blipFill>
          <p:spPr bwMode="auto">
            <a:xfrm>
              <a:off x="1344" y="1680"/>
              <a:ext cx="2983" cy="1438"/>
            </a:xfrm>
            <a:prstGeom prst="rect">
              <a:avLst/>
            </a:prstGeom>
            <a:noFill/>
          </p:spPr>
        </p:pic>
        <p:sp>
          <p:nvSpPr>
            <p:cNvPr id="232455" name="Rectangle 7"/>
            <p:cNvSpPr>
              <a:spLocks noChangeArrowheads="1"/>
            </p:cNvSpPr>
            <p:nvPr/>
          </p:nvSpPr>
          <p:spPr bwMode="white">
            <a:xfrm>
              <a:off x="1933" y="1776"/>
              <a:ext cx="96" cy="144"/>
            </a:xfrm>
            <a:prstGeom prst="rect">
              <a:avLst/>
            </a:prstGeom>
            <a:solidFill>
              <a:srgbClr val="FFFFFF"/>
            </a:solidFill>
            <a:ln w="9525">
              <a:noFill/>
              <a:miter lim="800000"/>
              <a:headEnd type="none" w="sm" len="sm"/>
              <a:tailEnd type="none" w="sm" len="sm"/>
            </a:ln>
            <a:effectLst/>
          </p:spPr>
          <p:txBody>
            <a:bodyPr wrap="none" anchor="ctr"/>
            <a:lstStyle/>
            <a:p>
              <a:endParaRPr lang="en-US"/>
            </a:p>
          </p:txBody>
        </p:sp>
      </p:grpSp>
      <p:sp>
        <p:nvSpPr>
          <p:cNvPr id="232456" name="Text Box 8"/>
          <p:cNvSpPr txBox="1">
            <a:spLocks noChangeArrowheads="1"/>
          </p:cNvSpPr>
          <p:nvPr/>
        </p:nvSpPr>
        <p:spPr bwMode="auto">
          <a:xfrm>
            <a:off x="457200" y="5105400"/>
            <a:ext cx="8534400" cy="1200329"/>
          </a:xfrm>
          <a:prstGeom prst="rect">
            <a:avLst/>
          </a:prstGeom>
          <a:noFill/>
          <a:ln w="9525">
            <a:noFill/>
            <a:miter lim="800000"/>
            <a:headEnd type="none" w="sm" len="sm"/>
            <a:tailEnd type="none" w="sm" len="sm"/>
          </a:ln>
          <a:effectLst/>
        </p:spPr>
        <p:txBody>
          <a:bodyPr>
            <a:spAutoFit/>
          </a:bodyPr>
          <a:lstStyle/>
          <a:p>
            <a:pPr>
              <a:spcBef>
                <a:spcPct val="50000"/>
              </a:spcBef>
            </a:pPr>
            <a:r>
              <a:rPr lang="en-US" sz="2400" i="0" dirty="0">
                <a:cs typeface="Times New Roman" charset="0"/>
              </a:rPr>
              <a:t>The total amount of raw material available per day for both products is 15751b. The total storage space for all products is 1500 ft</a:t>
            </a:r>
            <a:r>
              <a:rPr lang="en-US" sz="2400" i="0" baseline="30000" dirty="0">
                <a:cs typeface="Times New Roman" charset="0"/>
              </a:rPr>
              <a:t>2</a:t>
            </a:r>
            <a:r>
              <a:rPr lang="en-US" sz="2400" i="0" dirty="0">
                <a:cs typeface="Times New Roman" charset="0"/>
              </a:rPr>
              <a:t>, and a maximum of 7 hours per day can be used for production. </a:t>
            </a:r>
            <a:r>
              <a:rPr lang="en-US" sz="2400" i="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2456">
                                            <p:txEl>
                                              <p:pRg st="0" end="0"/>
                                            </p:txEl>
                                          </p:spTgt>
                                        </p:tgtEl>
                                        <p:attrNameLst>
                                          <p:attrName>style.visibility</p:attrName>
                                        </p:attrNameLst>
                                      </p:cBhvr>
                                      <p:to>
                                        <p:strVal val="visible"/>
                                      </p:to>
                                    </p:set>
                                    <p:animEffect transition="in" filter="dissolve">
                                      <p:cBhvr>
                                        <p:cTn id="12" dur="500"/>
                                        <p:tgtEl>
                                          <p:spTgt spid="232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1664</TotalTime>
  <Words>1456</Words>
  <Application>Microsoft Office PowerPoint</Application>
  <PresentationFormat>On-screen Show (4:3)</PresentationFormat>
  <Paragraphs>123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AI Lecture 13: MDPs and Linear Programming</vt:lpstr>
      <vt:lpstr>Linear Programming </vt:lpstr>
      <vt:lpstr>The Linear Programming Model (1) </vt:lpstr>
      <vt:lpstr>The Linear Programming Model (2) </vt:lpstr>
      <vt:lpstr>Examples of LP Problems (1) </vt:lpstr>
      <vt:lpstr>Examples of LP Problems (2)</vt:lpstr>
      <vt:lpstr>Examples of LP Problems (3)</vt:lpstr>
      <vt:lpstr>Developing LP Model </vt:lpstr>
      <vt:lpstr>Developing LP Model </vt:lpstr>
      <vt:lpstr>Developing LP Model </vt:lpstr>
      <vt:lpstr>Developing LP Model </vt:lpstr>
      <vt:lpstr>Developing LP Model </vt:lpstr>
      <vt:lpstr>Developing LP Model </vt:lpstr>
      <vt:lpstr>Linear Programming for MDPs</vt:lpstr>
      <vt:lpstr>Linear Programming</vt:lpstr>
      <vt:lpstr>A more popular formulation</vt:lpstr>
      <vt:lpstr>Refactoring</vt:lpstr>
      <vt:lpstr>MDP Example</vt:lpstr>
      <vt:lpstr>MDP Example</vt:lpstr>
      <vt:lpstr>Solution to the LP</vt:lpstr>
      <vt:lpstr>CMDP</vt:lpstr>
      <vt:lpstr>Multi-Agent MDP (MMDP) </vt:lpstr>
      <vt:lpstr>Dec-MDP</vt:lpstr>
      <vt:lpstr>Robots coordinating in a hallway with a narrow passage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Lecture 13: MDPs</dc:title>
  <dc:creator>Praveen</dc:creator>
  <cp:lastModifiedBy>Praveen</cp:lastModifiedBy>
  <cp:revision>130</cp:revision>
  <dcterms:created xsi:type="dcterms:W3CDTF">2014-12-28T17:57:34Z</dcterms:created>
  <dcterms:modified xsi:type="dcterms:W3CDTF">2015-03-04T10:56:03Z</dcterms:modified>
</cp:coreProperties>
</file>