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7ab2309c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7ab2309c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7ab2309c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7ab2309c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7ab2309c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7ab2309c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7ab2309c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7ab2309c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7ab2309c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7ab2309c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7ab2309c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7ab2309c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7ab2309c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77ab2309c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7ab2309c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7ab2309c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7ab2309c5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7ab2309c5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7ab2309c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77ab2309c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7ab2309c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7ab2309c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77ab2309c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77ab2309c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77ab2309c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77ab2309c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7ab2309c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7ab2309c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7ab2309c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77ab2309c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7ab2309c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7ab2309c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7ab2309c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7ab2309c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7ab2309c5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7ab2309c5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7ab2309c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7ab2309c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7ab2309c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7ab2309c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7ab2309c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7ab2309c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7ab2309c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7ab2309c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7ab2309c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7ab2309c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7ab2309c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7ab2309c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7ab2309c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7ab2309c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Bluetooth Networks : A comprehensive study</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a:t>-  by Yash Kumar , Rashi Kumari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Segmentation and Reassembly</a:t>
            </a:r>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maximum size of the payload field in the baseband layer is 2774 bits, or 343 bytes.</a:t>
            </a:r>
            <a:endParaRPr/>
          </a:p>
          <a:p>
            <a:pPr indent="-311150" lvl="0" marL="457200" rtl="0" algn="l">
              <a:spcBef>
                <a:spcPts val="0"/>
              </a:spcBef>
              <a:spcAft>
                <a:spcPts val="0"/>
              </a:spcAft>
              <a:buSzPts val="1300"/>
              <a:buChar char="●"/>
            </a:pPr>
            <a:r>
              <a:rPr lang="en"/>
              <a:t>This includes 4 bytes to define the packet and packet length.</a:t>
            </a:r>
            <a:endParaRPr/>
          </a:p>
          <a:p>
            <a:pPr indent="-311150" lvl="0" marL="457200" rtl="0" algn="l">
              <a:spcBef>
                <a:spcPts val="0"/>
              </a:spcBef>
              <a:spcAft>
                <a:spcPts val="0"/>
              </a:spcAft>
              <a:buSzPts val="1300"/>
              <a:buChar char="●"/>
            </a:pPr>
            <a:r>
              <a:rPr lang="en"/>
              <a:t>the size of the packet that can arrive from an upper layer can only be 339 bytes.</a:t>
            </a:r>
            <a:endParaRPr/>
          </a:p>
          <a:p>
            <a:pPr indent="-311150" lvl="0" marL="457200" rtl="0" algn="l">
              <a:spcBef>
                <a:spcPts val="0"/>
              </a:spcBef>
              <a:spcAft>
                <a:spcPts val="0"/>
              </a:spcAft>
              <a:buSzPts val="1300"/>
              <a:buChar char="●"/>
            </a:pPr>
            <a:r>
              <a:rPr lang="en"/>
              <a:t>However, application layers sometimes need to send a data packet that can be up to 65,535 bytes (an Internet packet, for example).The L2CAP divides these large packets into segments and adds extra information to define the location of the segments in the original packet.</a:t>
            </a:r>
            <a:endParaRPr/>
          </a:p>
          <a:p>
            <a:pPr indent="-311150" lvl="0" marL="457200" rtl="0" algn="l">
              <a:spcBef>
                <a:spcPts val="0"/>
              </a:spcBef>
              <a:spcAft>
                <a:spcPts val="0"/>
              </a:spcAft>
              <a:buSzPts val="1300"/>
              <a:buChar char="●"/>
            </a:pPr>
            <a:r>
              <a:rPr lang="en"/>
              <a:t>The L2CAP segments the packets at the source and reassembles them at the destination.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QoS</a:t>
            </a:r>
            <a:endParaRPr/>
          </a:p>
        </p:txBody>
      </p:sp>
      <p:sp>
        <p:nvSpPr>
          <p:cNvPr id="195" name="Google Shape;195;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Bluetooth allows the stations to define a quality-of-service level.</a:t>
            </a:r>
            <a:endParaRPr/>
          </a:p>
          <a:p>
            <a:pPr indent="-311150" lvl="0" marL="457200" rtl="0" algn="l">
              <a:spcBef>
                <a:spcPts val="0"/>
              </a:spcBef>
              <a:spcAft>
                <a:spcPts val="0"/>
              </a:spcAft>
              <a:buSzPts val="1300"/>
              <a:buChar char="●"/>
            </a:pPr>
            <a:r>
              <a:rPr lang="en"/>
              <a:t>if no quality-of-service, level is defined, Bluetooth defaults to what is called best-effort service.</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Group Management</a:t>
            </a:r>
            <a:endParaRPr/>
          </a:p>
        </p:txBody>
      </p:sp>
      <p:sp>
        <p:nvSpPr>
          <p:cNvPr id="201" name="Google Shape;201;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L2CAP allows devices to create a type of logical addressing between themselves.</a:t>
            </a:r>
            <a:endParaRPr/>
          </a:p>
          <a:p>
            <a:pPr indent="-311150" lvl="0" marL="457200" rtl="0" algn="l">
              <a:spcBef>
                <a:spcPts val="0"/>
              </a:spcBef>
              <a:spcAft>
                <a:spcPts val="0"/>
              </a:spcAft>
              <a:buSzPts val="1300"/>
              <a:buChar char="●"/>
            </a:pPr>
            <a:r>
              <a:rPr lang="en"/>
              <a:t>This is similar to multicasting.</a:t>
            </a:r>
            <a:endParaRPr/>
          </a:p>
          <a:p>
            <a:pPr indent="-311150" lvl="0" marL="457200" rtl="0" algn="l">
              <a:spcBef>
                <a:spcPts val="0"/>
              </a:spcBef>
              <a:spcAft>
                <a:spcPts val="0"/>
              </a:spcAft>
              <a:buClr>
                <a:srgbClr val="A64D79"/>
              </a:buClr>
              <a:buSzPts val="1300"/>
              <a:buChar char="●"/>
            </a:pPr>
            <a:r>
              <a:rPr b="1" lang="en">
                <a:solidFill>
                  <a:srgbClr val="A64D79"/>
                </a:solidFill>
              </a:rPr>
              <a:t>For example, two or three secondary devices can be part of a multicast group to receive data from the primary. </a:t>
            </a:r>
            <a:endParaRPr b="1">
              <a:solidFill>
                <a:srgbClr val="A64D7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Baseband Layer</a:t>
            </a:r>
            <a:endParaRPr/>
          </a:p>
        </p:txBody>
      </p:sp>
      <p:sp>
        <p:nvSpPr>
          <p:cNvPr id="207" name="Google Shape;207;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baseband layer is roughly equivalent to the MAC sublayer in LANs.</a:t>
            </a:r>
            <a:endParaRPr/>
          </a:p>
          <a:p>
            <a:pPr indent="-311150" lvl="0" marL="457200" rtl="0" algn="l">
              <a:spcBef>
                <a:spcPts val="0"/>
              </a:spcBef>
              <a:spcAft>
                <a:spcPts val="0"/>
              </a:spcAft>
              <a:buSzPts val="1300"/>
              <a:buChar char="●"/>
            </a:pPr>
            <a:r>
              <a:rPr lang="en"/>
              <a:t>The access method is TDMA</a:t>
            </a:r>
            <a:endParaRPr/>
          </a:p>
          <a:p>
            <a:pPr indent="-311150" lvl="0" marL="457200" rtl="0" algn="l">
              <a:spcBef>
                <a:spcPts val="0"/>
              </a:spcBef>
              <a:spcAft>
                <a:spcPts val="0"/>
              </a:spcAft>
              <a:buSzPts val="1300"/>
              <a:buChar char="●"/>
            </a:pPr>
            <a:r>
              <a:rPr lang="en"/>
              <a:t>The primary and secondary stations communicate with each other using time slots. </a:t>
            </a:r>
            <a:endParaRPr/>
          </a:p>
          <a:p>
            <a:pPr indent="-311150" lvl="0" marL="457200" rtl="0" algn="l">
              <a:spcBef>
                <a:spcPts val="0"/>
              </a:spcBef>
              <a:spcAft>
                <a:spcPts val="0"/>
              </a:spcAft>
              <a:buSzPts val="1300"/>
              <a:buChar char="●"/>
            </a:pPr>
            <a:r>
              <a:rPr lang="en"/>
              <a:t>The length of a time slot is exactly the same as the dwell time, 625 μs.</a:t>
            </a:r>
            <a:endParaRPr/>
          </a:p>
          <a:p>
            <a:pPr indent="-311150" lvl="0" marL="457200" rtl="0" algn="l">
              <a:spcBef>
                <a:spcPts val="0"/>
              </a:spcBef>
              <a:spcAft>
                <a:spcPts val="0"/>
              </a:spcAft>
              <a:buSzPts val="1300"/>
              <a:buChar char="●"/>
            </a:pPr>
            <a:r>
              <a:rPr lang="en"/>
              <a:t>the communication is only between the primary and a secondary; secondaries cannot communicate directly with one another.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TDMA </a:t>
            </a:r>
            <a:endParaRPr/>
          </a:p>
        </p:txBody>
      </p:sp>
      <p:sp>
        <p:nvSpPr>
          <p:cNvPr id="213" name="Google Shape;213;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Bluetooth uses a form of TDMA that is called TDD-TDMA (time-division duplex TDMA).</a:t>
            </a:r>
            <a:endParaRPr/>
          </a:p>
          <a:p>
            <a:pPr indent="-311150" lvl="0" marL="457200" rtl="0" algn="l">
              <a:spcBef>
                <a:spcPts val="0"/>
              </a:spcBef>
              <a:spcAft>
                <a:spcPts val="0"/>
              </a:spcAft>
              <a:buSzPts val="1300"/>
              <a:buChar char="●"/>
            </a:pPr>
            <a:r>
              <a:rPr lang="en"/>
              <a:t>TDD-TDMA is a kind of half-duplex communication.</a:t>
            </a:r>
            <a:endParaRPr/>
          </a:p>
          <a:p>
            <a:pPr indent="-311150" lvl="0" marL="457200" rtl="0" algn="l">
              <a:spcBef>
                <a:spcPts val="0"/>
              </a:spcBef>
              <a:spcAft>
                <a:spcPts val="0"/>
              </a:spcAft>
              <a:buSzPts val="1300"/>
              <a:buChar char="●"/>
            </a:pPr>
            <a:r>
              <a:rPr lang="en"/>
              <a:t>the communication for each direction uses different hops, similar to walkie talkies using different carrier frequencies.</a:t>
            </a:r>
            <a:endParaRPr/>
          </a:p>
          <a:p>
            <a:pPr indent="-311150" lvl="0" marL="457200" rtl="0" algn="l">
              <a:spcBef>
                <a:spcPts val="0"/>
              </a:spcBef>
              <a:spcAft>
                <a:spcPts val="0"/>
              </a:spcAft>
              <a:buSzPts val="1300"/>
              <a:buChar char="●"/>
            </a:pPr>
            <a:r>
              <a:rPr lang="en"/>
              <a:t>-Single Secondary Communication</a:t>
            </a:r>
            <a:endParaRPr/>
          </a:p>
          <a:p>
            <a:pPr indent="-311150" lvl="0" marL="457200" rtl="0" algn="l">
              <a:spcBef>
                <a:spcPts val="0"/>
              </a:spcBef>
              <a:spcAft>
                <a:spcPts val="0"/>
              </a:spcAft>
              <a:buSzPts val="1300"/>
              <a:buChar char="●"/>
            </a:pPr>
            <a:r>
              <a:rPr lang="en"/>
              <a:t>-Multiple Secondary Communication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Single-Secondary Communication</a:t>
            </a:r>
            <a:endParaRPr/>
          </a:p>
        </p:txBody>
      </p:sp>
      <p:pic>
        <p:nvPicPr>
          <p:cNvPr id="219" name="Google Shape;219;p27"/>
          <p:cNvPicPr preferRelativeResize="0"/>
          <p:nvPr/>
        </p:nvPicPr>
        <p:blipFill>
          <a:blip r:embed="rId3">
            <a:alphaModFix/>
          </a:blip>
          <a:stretch>
            <a:fillRect/>
          </a:stretch>
        </p:blipFill>
        <p:spPr>
          <a:xfrm>
            <a:off x="1274372" y="1691160"/>
            <a:ext cx="5996901" cy="3047125"/>
          </a:xfrm>
          <a:prstGeom prst="rect">
            <a:avLst/>
          </a:prstGeom>
          <a:noFill/>
          <a:ln>
            <a:noFill/>
          </a:ln>
        </p:spPr>
      </p:pic>
      <p:sp>
        <p:nvSpPr>
          <p:cNvPr id="220" name="Google Shape;220;p27"/>
          <p:cNvSpPr/>
          <p:nvPr/>
        </p:nvSpPr>
        <p:spPr>
          <a:xfrm>
            <a:off x="1245300" y="1763150"/>
            <a:ext cx="956100" cy="22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Multiple-Secondary Communication</a:t>
            </a:r>
            <a:endParaRPr/>
          </a:p>
        </p:txBody>
      </p:sp>
      <p:pic>
        <p:nvPicPr>
          <p:cNvPr id="226" name="Google Shape;226;p28"/>
          <p:cNvPicPr preferRelativeResize="0"/>
          <p:nvPr/>
        </p:nvPicPr>
        <p:blipFill>
          <a:blip r:embed="rId3">
            <a:alphaModFix/>
          </a:blip>
          <a:stretch>
            <a:fillRect/>
          </a:stretch>
        </p:blipFill>
        <p:spPr>
          <a:xfrm>
            <a:off x="1808550" y="1604725"/>
            <a:ext cx="5490826" cy="3338750"/>
          </a:xfrm>
          <a:prstGeom prst="rect">
            <a:avLst/>
          </a:prstGeom>
          <a:noFill/>
          <a:ln>
            <a:noFill/>
          </a:ln>
        </p:spPr>
      </p:pic>
      <p:sp>
        <p:nvSpPr>
          <p:cNvPr id="227" name="Google Shape;227;p28"/>
          <p:cNvSpPr/>
          <p:nvPr/>
        </p:nvSpPr>
        <p:spPr>
          <a:xfrm>
            <a:off x="1949950" y="1763150"/>
            <a:ext cx="785700" cy="125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Links </a:t>
            </a:r>
            <a:endParaRPr/>
          </a:p>
        </p:txBody>
      </p:sp>
      <p:sp>
        <p:nvSpPr>
          <p:cNvPr id="233" name="Google Shape;233;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Two types of links can be created between a primary and secondary link.</a:t>
            </a:r>
            <a:br>
              <a:rPr lang="en"/>
            </a:br>
            <a:r>
              <a:rPr lang="en"/>
              <a:t>1. SCO - Synchronous connection-oriented link</a:t>
            </a:r>
            <a:br>
              <a:rPr lang="en"/>
            </a:br>
            <a:r>
              <a:rPr lang="en"/>
              <a:t>2. ACL - Asynchronous connectionless link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SCO</a:t>
            </a:r>
            <a:endParaRPr/>
          </a:p>
        </p:txBody>
      </p:sp>
      <p:sp>
        <p:nvSpPr>
          <p:cNvPr id="239" name="Google Shape;239;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SCO is used when avoiding latency (delay in data delivery) is more important than integrity (error-free delivery).</a:t>
            </a:r>
            <a:endParaRPr/>
          </a:p>
          <a:p>
            <a:pPr indent="-311150" lvl="0" marL="457200" rtl="0" algn="l">
              <a:spcBef>
                <a:spcPts val="0"/>
              </a:spcBef>
              <a:spcAft>
                <a:spcPts val="0"/>
              </a:spcAft>
              <a:buSzPts val="1300"/>
              <a:buChar char="●"/>
            </a:pPr>
            <a:r>
              <a:rPr lang="en"/>
              <a:t>a physical link is created between the primary and a secondary by reserving specific slots at regular intervals.</a:t>
            </a:r>
            <a:endParaRPr/>
          </a:p>
          <a:p>
            <a:pPr indent="-311150" lvl="0" marL="457200" rtl="0" algn="l">
              <a:spcBef>
                <a:spcPts val="0"/>
              </a:spcBef>
              <a:spcAft>
                <a:spcPts val="0"/>
              </a:spcAft>
              <a:buSzPts val="1300"/>
              <a:buChar char="●"/>
            </a:pPr>
            <a:r>
              <a:rPr lang="en"/>
              <a:t>The basic unit of connection is two slots, one for each direction.</a:t>
            </a:r>
            <a:endParaRPr/>
          </a:p>
          <a:p>
            <a:pPr indent="-311150" lvl="0" marL="457200" rtl="0" algn="l">
              <a:spcBef>
                <a:spcPts val="0"/>
              </a:spcBef>
              <a:spcAft>
                <a:spcPts val="0"/>
              </a:spcAft>
              <a:buSzPts val="1300"/>
              <a:buChar char="●"/>
            </a:pPr>
            <a:r>
              <a:rPr lang="en"/>
              <a:t>If a packet is damaged, it is never retransmitted.</a:t>
            </a:r>
            <a:endParaRPr/>
          </a:p>
          <a:p>
            <a:pPr indent="-311150" lvl="0" marL="457200" rtl="0" algn="l">
              <a:spcBef>
                <a:spcPts val="0"/>
              </a:spcBef>
              <a:spcAft>
                <a:spcPts val="0"/>
              </a:spcAft>
              <a:buClr>
                <a:srgbClr val="A64D79"/>
              </a:buClr>
              <a:buSzPts val="1300"/>
              <a:buChar char="●"/>
            </a:pPr>
            <a:r>
              <a:rPr b="1" lang="en">
                <a:solidFill>
                  <a:srgbClr val="A64D79"/>
                </a:solidFill>
              </a:rPr>
              <a:t>SCO is used for real-time audio where avoiding delay is all-important. </a:t>
            </a:r>
            <a:endParaRPr b="1">
              <a:solidFill>
                <a:srgbClr val="A64D79"/>
              </a:solidFill>
            </a:endParaRPr>
          </a:p>
          <a:p>
            <a:pPr indent="-311150" lvl="0" marL="457200" rtl="0" algn="l">
              <a:spcBef>
                <a:spcPts val="0"/>
              </a:spcBef>
              <a:spcAft>
                <a:spcPts val="0"/>
              </a:spcAft>
              <a:buSzPts val="1300"/>
              <a:buChar char="●"/>
            </a:pPr>
            <a:r>
              <a:rPr lang="en"/>
              <a:t> A secondary can create up to three SCO links with the primary, sending digitized audio (PCM) at 64 kbps in each link.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ACL</a:t>
            </a:r>
            <a:endParaRPr/>
          </a:p>
        </p:txBody>
      </p:sp>
      <p:sp>
        <p:nvSpPr>
          <p:cNvPr id="245" name="Google Shape;245;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ACL is used when data integrity is more important than avoiding latency.</a:t>
            </a:r>
            <a:endParaRPr/>
          </a:p>
          <a:p>
            <a:pPr indent="-311150" lvl="0" marL="457200" rtl="0" algn="l">
              <a:spcBef>
                <a:spcPts val="0"/>
              </a:spcBef>
              <a:spcAft>
                <a:spcPts val="0"/>
              </a:spcAft>
              <a:buSzPts val="1300"/>
              <a:buChar char="●"/>
            </a:pPr>
            <a:r>
              <a:rPr lang="en"/>
              <a:t>if a payload encapsulated in the frame is corrupted, it is retransmitted.</a:t>
            </a:r>
            <a:endParaRPr/>
          </a:p>
          <a:p>
            <a:pPr indent="-311150" lvl="0" marL="457200" rtl="0" algn="l">
              <a:spcBef>
                <a:spcPts val="0"/>
              </a:spcBef>
              <a:spcAft>
                <a:spcPts val="0"/>
              </a:spcAft>
              <a:buSzPts val="1300"/>
              <a:buChar char="●"/>
            </a:pPr>
            <a:r>
              <a:rPr lang="en"/>
              <a:t>A secondary returns an ACL frame in the available odd-numbered slot if the previous slot has been addressed to it.</a:t>
            </a:r>
            <a:endParaRPr/>
          </a:p>
          <a:p>
            <a:pPr indent="-311150" lvl="0" marL="457200" rtl="0" algn="l">
              <a:spcBef>
                <a:spcPts val="0"/>
              </a:spcBef>
              <a:spcAft>
                <a:spcPts val="0"/>
              </a:spcAft>
              <a:buSzPts val="1300"/>
              <a:buChar char="●"/>
            </a:pPr>
            <a:r>
              <a:rPr lang="en"/>
              <a:t>ACL can use one, three, or more slots and can achieve a maximum data rate of 721 kbps.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Bluetooth is a wireless LAN technology designed to connect devices of different functions</a:t>
            </a:r>
            <a:endParaRPr/>
          </a:p>
          <a:p>
            <a:pPr indent="-311150" lvl="0" marL="457200" rtl="0" algn="l">
              <a:spcBef>
                <a:spcPts val="0"/>
              </a:spcBef>
              <a:spcAft>
                <a:spcPts val="0"/>
              </a:spcAft>
              <a:buSzPts val="1300"/>
              <a:buChar char="●"/>
            </a:pPr>
            <a:r>
              <a:rPr lang="en"/>
              <a:t>A Bluetooth LAN is an ad hoc network</a:t>
            </a:r>
            <a:endParaRPr/>
          </a:p>
          <a:p>
            <a:pPr indent="-311150" lvl="0" marL="457200" rtl="0" algn="l">
              <a:spcBef>
                <a:spcPts val="0"/>
              </a:spcBef>
              <a:spcAft>
                <a:spcPts val="0"/>
              </a:spcAft>
              <a:buSzPts val="1300"/>
              <a:buChar char="●"/>
            </a:pPr>
            <a:r>
              <a:rPr lang="en"/>
              <a:t>the devices, sometimes called gadgets, find each other and make a network called a piconet</a:t>
            </a:r>
            <a:endParaRPr/>
          </a:p>
          <a:p>
            <a:pPr indent="-311150" lvl="0" marL="457200" rtl="0" algn="l">
              <a:spcBef>
                <a:spcPts val="0"/>
              </a:spcBef>
              <a:spcAft>
                <a:spcPts val="0"/>
              </a:spcAft>
              <a:buSzPts val="1300"/>
              <a:buChar char="●"/>
            </a:pPr>
            <a:r>
              <a:rPr lang="en"/>
              <a:t>A Bluetooth LAN can even be connected to the Internet</a:t>
            </a:r>
            <a:endParaRPr/>
          </a:p>
          <a:p>
            <a:pPr indent="-311150" lvl="0" marL="457200" rtl="0" algn="l">
              <a:spcBef>
                <a:spcPts val="0"/>
              </a:spcBef>
              <a:spcAft>
                <a:spcPts val="0"/>
              </a:spcAft>
              <a:buSzPts val="1300"/>
              <a:buChar char="●"/>
            </a:pPr>
            <a:r>
              <a:rPr lang="en"/>
              <a:t>A Bluetooth LAN, by nature, cannot be large</a:t>
            </a:r>
            <a:endParaRPr/>
          </a:p>
          <a:p>
            <a:pPr indent="-311150" lvl="0" marL="457200" rtl="0" algn="l">
              <a:spcBef>
                <a:spcPts val="0"/>
              </a:spcBef>
              <a:spcAft>
                <a:spcPts val="0"/>
              </a:spcAft>
              <a:buSzPts val="1300"/>
              <a:buChar char="●"/>
            </a:pPr>
            <a:r>
              <a:rPr lang="en"/>
              <a:t>Bluetooth technology is the implementation of a protocol defined by the IEEE 802.15 standard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Frame Format</a:t>
            </a:r>
            <a:endParaRPr/>
          </a:p>
        </p:txBody>
      </p:sp>
      <p:sp>
        <p:nvSpPr>
          <p:cNvPr id="251" name="Google Shape;251;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frame can be - one slot, three slot, or five slot.</a:t>
            </a:r>
            <a:endParaRPr/>
          </a:p>
          <a:p>
            <a:pPr indent="-311150" lvl="0" marL="457200" rtl="0" algn="l">
              <a:spcBef>
                <a:spcPts val="0"/>
              </a:spcBef>
              <a:spcAft>
                <a:spcPts val="0"/>
              </a:spcAft>
              <a:buSzPts val="1300"/>
              <a:buChar char="●"/>
            </a:pPr>
            <a:r>
              <a:rPr lang="en"/>
              <a:t>A slot is 625 </a:t>
            </a:r>
            <a:r>
              <a:rPr lang="en"/>
              <a:t>μs </a:t>
            </a:r>
            <a:endParaRPr/>
          </a:p>
          <a:p>
            <a:pPr indent="-311150" lvl="0" marL="457200" rtl="0" algn="l">
              <a:spcBef>
                <a:spcPts val="0"/>
              </a:spcBef>
              <a:spcAft>
                <a:spcPts val="0"/>
              </a:spcAft>
              <a:buSzPts val="1300"/>
              <a:buChar char="●"/>
            </a:pPr>
            <a:r>
              <a:rPr lang="en"/>
              <a:t>259 μs is needed for hopping and control mechanisms.</a:t>
            </a:r>
            <a:endParaRPr/>
          </a:p>
          <a:p>
            <a:pPr indent="-311150" lvl="0" marL="457200" rtl="0" algn="l">
              <a:spcBef>
                <a:spcPts val="0"/>
              </a:spcBef>
              <a:spcAft>
                <a:spcPts val="0"/>
              </a:spcAft>
              <a:buSzPts val="1300"/>
              <a:buChar char="●"/>
            </a:pPr>
            <a:r>
              <a:rPr b="1" lang="en"/>
              <a:t>Access code:</a:t>
            </a:r>
            <a:r>
              <a:rPr lang="en"/>
              <a:t> This 72-bit field normally contains synchronization bits and the identifier of the primary to distinguish the frame of one piconet from that of another.</a:t>
            </a:r>
            <a:endParaRPr/>
          </a:p>
          <a:p>
            <a:pPr indent="-311150" lvl="0" marL="457200" rtl="0" algn="l">
              <a:spcBef>
                <a:spcPts val="0"/>
              </a:spcBef>
              <a:spcAft>
                <a:spcPts val="0"/>
              </a:spcAft>
              <a:buSzPts val="1300"/>
              <a:buChar char="●"/>
            </a:pPr>
            <a:r>
              <a:rPr b="1" lang="en"/>
              <a:t>Header</a:t>
            </a:r>
            <a:r>
              <a:rPr lang="en"/>
              <a:t>: This 54-bit field is a repeated 18-bit pattern. Each pattern has the following subfields:</a:t>
            </a:r>
            <a:br>
              <a:rPr lang="en"/>
            </a:br>
            <a:r>
              <a:rPr lang="en"/>
              <a:t>	</a:t>
            </a:r>
            <a:r>
              <a:rPr b="1" lang="en"/>
              <a:t>1. Address.</a:t>
            </a:r>
            <a:r>
              <a:rPr lang="en"/>
              <a:t> The 3-bit address subfield can define up to seven secondaries (1 to 7). If the address is zero, it is used for broadcast communication from the primary to all secondaries. </a:t>
            </a:r>
            <a:br>
              <a:rPr lang="en"/>
            </a:br>
            <a:r>
              <a:rPr lang="en"/>
              <a:t>	</a:t>
            </a:r>
            <a:r>
              <a:rPr b="1" lang="en"/>
              <a:t>2</a:t>
            </a:r>
            <a:r>
              <a:rPr lang="en"/>
              <a:t>. Type. The 4-bit type subfield defines the type of data coming from the upper layers.</a:t>
            </a:r>
            <a:endParaRPr/>
          </a:p>
        </p:txBody>
      </p:sp>
      <p:pic>
        <p:nvPicPr>
          <p:cNvPr id="252" name="Google Shape;252;p32"/>
          <p:cNvPicPr preferRelativeResize="0"/>
          <p:nvPr/>
        </p:nvPicPr>
        <p:blipFill>
          <a:blip r:embed="rId3">
            <a:alphaModFix/>
          </a:blip>
          <a:stretch>
            <a:fillRect/>
          </a:stretch>
        </p:blipFill>
        <p:spPr>
          <a:xfrm>
            <a:off x="4068125" y="232650"/>
            <a:ext cx="4791975" cy="187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Frame Format (Contd)</a:t>
            </a:r>
            <a:endParaRPr/>
          </a:p>
        </p:txBody>
      </p:sp>
      <p:sp>
        <p:nvSpPr>
          <p:cNvPr id="258" name="Google Shape;258;p33"/>
          <p:cNvSpPr txBox="1"/>
          <p:nvPr>
            <p:ph idx="1" type="body"/>
          </p:nvPr>
        </p:nvSpPr>
        <p:spPr>
          <a:xfrm>
            <a:off x="819150" y="1708250"/>
            <a:ext cx="7505700" cy="30066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b="1" lang="en"/>
              <a:t>3</a:t>
            </a:r>
            <a:r>
              <a:rPr lang="en"/>
              <a:t>.</a:t>
            </a:r>
            <a:r>
              <a:rPr b="1" lang="en"/>
              <a:t> F. </a:t>
            </a:r>
            <a:r>
              <a:rPr lang="en"/>
              <a:t>This 1-bit subfield is for flow control. When set (1), it indicates that the device is unable to receive more frames (buffer is full).</a:t>
            </a:r>
            <a:br>
              <a:rPr lang="en"/>
            </a:br>
            <a:r>
              <a:rPr b="1" lang="en"/>
              <a:t>4</a:t>
            </a:r>
            <a:r>
              <a:rPr lang="en"/>
              <a:t>. </a:t>
            </a:r>
            <a:r>
              <a:rPr b="1" lang="en"/>
              <a:t>A. </a:t>
            </a:r>
            <a:r>
              <a:rPr lang="en"/>
              <a:t>This 1-bit subfield is for acknowledgment. Bluetooth uses Stop-and-Wait ARQ; 1 bit is sufficient for acknowledgment.</a:t>
            </a:r>
            <a:br>
              <a:rPr lang="en"/>
            </a:br>
            <a:r>
              <a:rPr b="1" lang="en"/>
              <a:t>5</a:t>
            </a:r>
            <a:r>
              <a:rPr lang="en"/>
              <a:t>. </a:t>
            </a:r>
            <a:r>
              <a:rPr b="1" lang="en"/>
              <a:t>S.</a:t>
            </a:r>
            <a:r>
              <a:rPr lang="en"/>
              <a:t> This 1-bit subfield holds a sequence number. Bluetooth uses Stop-and-Wait ARQ; 1 bit is sufficient for sequence numbering.</a:t>
            </a:r>
            <a:br>
              <a:rPr lang="en"/>
            </a:br>
            <a:r>
              <a:rPr b="1" lang="en"/>
              <a:t>6</a:t>
            </a:r>
            <a:r>
              <a:rPr lang="en"/>
              <a:t>. </a:t>
            </a:r>
            <a:r>
              <a:rPr b="1" lang="en"/>
              <a:t>HEC.</a:t>
            </a:r>
            <a:r>
              <a:rPr lang="en"/>
              <a:t> The 8-bit header error correction subfield is a checksum to detect errors in each 18-bit header section. The header has three identical 18-bit sections. The receiver compares these three sections, bit by bit. If each of the corresponding bits is the same, the bit is accepted; if not, the majority opinion rules. This is a form of forward error correction (for the header only). This double error control is needed because the nature of the communication, via air, is very noisy. Note that there is no retransmission in this sublayer. </a:t>
            </a:r>
            <a:endParaRPr/>
          </a:p>
          <a:p>
            <a:pPr indent="-311150" lvl="0" marL="457200" rtl="0" algn="l">
              <a:spcBef>
                <a:spcPts val="1200"/>
              </a:spcBef>
              <a:spcAft>
                <a:spcPts val="0"/>
              </a:spcAft>
              <a:buSzPts val="1300"/>
              <a:buChar char="●"/>
            </a:pPr>
            <a:r>
              <a:rPr b="1" lang="en"/>
              <a:t>Payload :</a:t>
            </a:r>
            <a:r>
              <a:rPr lang="en"/>
              <a:t>This subfield can be 0 to 2740 bits long. It contains data or control information coming from the upper layers.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Radio Layer</a:t>
            </a:r>
            <a:endParaRPr/>
          </a:p>
        </p:txBody>
      </p:sp>
      <p:sp>
        <p:nvSpPr>
          <p:cNvPr id="264" name="Google Shape;264;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radio layer is roughly equivalent to the physical layer of the Internet model.</a:t>
            </a:r>
            <a:endParaRPr/>
          </a:p>
          <a:p>
            <a:pPr indent="-311150" lvl="0" marL="457200" rtl="0" algn="l">
              <a:spcBef>
                <a:spcPts val="0"/>
              </a:spcBef>
              <a:spcAft>
                <a:spcPts val="0"/>
              </a:spcAft>
              <a:buSzPts val="1300"/>
              <a:buChar char="●"/>
            </a:pPr>
            <a:r>
              <a:rPr lang="en"/>
              <a:t>Bluetooth devices are low-power and have a range of 10 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Band</a:t>
            </a:r>
            <a:endParaRPr/>
          </a:p>
        </p:txBody>
      </p:sp>
      <p:sp>
        <p:nvSpPr>
          <p:cNvPr id="270" name="Google Shape;270;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Bluetooth uses a 2.4-GHz ISM band divided into 79 channels of 1 MHz each.</a:t>
            </a:r>
            <a:endParaRPr/>
          </a:p>
        </p:txBody>
      </p:sp>
      <p:pic>
        <p:nvPicPr>
          <p:cNvPr id="271" name="Google Shape;271;p35"/>
          <p:cNvPicPr preferRelativeResize="0"/>
          <p:nvPr/>
        </p:nvPicPr>
        <p:blipFill>
          <a:blip r:embed="rId3">
            <a:alphaModFix/>
          </a:blip>
          <a:stretch>
            <a:fillRect/>
          </a:stretch>
        </p:blipFill>
        <p:spPr>
          <a:xfrm>
            <a:off x="1322675" y="2371750"/>
            <a:ext cx="6316451" cy="2358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-&gt;FHSS</a:t>
            </a:r>
            <a:endParaRPr/>
          </a:p>
        </p:txBody>
      </p:sp>
      <p:sp>
        <p:nvSpPr>
          <p:cNvPr id="277" name="Google Shape;277;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frequency-hopping spread spectrum (FHSS).</a:t>
            </a:r>
            <a:endParaRPr/>
          </a:p>
          <a:p>
            <a:pPr indent="-311150" lvl="0" marL="457200" rtl="0" algn="l">
              <a:spcBef>
                <a:spcPts val="0"/>
              </a:spcBef>
              <a:spcAft>
                <a:spcPts val="0"/>
              </a:spcAft>
              <a:buSzPts val="1300"/>
              <a:buChar char="●"/>
            </a:pPr>
            <a:r>
              <a:rPr lang="en"/>
              <a:t>Bluetooth hops 1600 times per second.</a:t>
            </a:r>
            <a:endParaRPr/>
          </a:p>
          <a:p>
            <a:pPr indent="-311150" lvl="0" marL="457200" rtl="0" algn="l">
              <a:spcBef>
                <a:spcPts val="0"/>
              </a:spcBef>
              <a:spcAft>
                <a:spcPts val="0"/>
              </a:spcAft>
              <a:buSzPts val="1300"/>
              <a:buChar char="●"/>
            </a:pPr>
            <a:r>
              <a:rPr lang="en"/>
              <a:t>A device uses a frequency for only 625 μs (1/1600 s) before it hops to another frequency; the dwell time is 625 μs.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Modulation</a:t>
            </a:r>
            <a:endParaRPr/>
          </a:p>
        </p:txBody>
      </p:sp>
      <p:sp>
        <p:nvSpPr>
          <p:cNvPr id="283" name="Google Shape;283;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Bluetooth uses a sophisticated version of FSK, called GFSK.</a:t>
            </a:r>
            <a:endParaRPr/>
          </a:p>
          <a:p>
            <a:pPr indent="-311150" lvl="0" marL="457200" rtl="0" algn="l">
              <a:spcBef>
                <a:spcPts val="0"/>
              </a:spcBef>
              <a:spcAft>
                <a:spcPts val="0"/>
              </a:spcAft>
              <a:buSzPts val="1300"/>
              <a:buChar char="●"/>
            </a:pPr>
            <a:r>
              <a:rPr lang="en"/>
              <a:t>Bit 1 is represented by a frequency deviation above the carrier; bit 0 is represented by a frequency deviation below the carrier.</a:t>
            </a:r>
            <a:endParaRPr/>
          </a:p>
          <a:p>
            <a:pPr indent="-311150" lvl="0" marL="457200" rtl="0" algn="l">
              <a:spcBef>
                <a:spcPts val="0"/>
              </a:spcBef>
              <a:spcAft>
                <a:spcPts val="0"/>
              </a:spcAft>
              <a:buSzPts val="1300"/>
              <a:buChar char="●"/>
            </a:pPr>
            <a:r>
              <a:rPr lang="en"/>
              <a:t>The frequencies, in megahertz, are defined as:</a:t>
            </a:r>
            <a:br>
              <a:rPr lang="en"/>
            </a:br>
            <a:br>
              <a:rPr lang="en"/>
            </a:br>
            <a:br>
              <a:rPr lang="en"/>
            </a:br>
            <a:endParaRPr/>
          </a:p>
        </p:txBody>
      </p:sp>
      <p:pic>
        <p:nvPicPr>
          <p:cNvPr id="284" name="Google Shape;284;p37"/>
          <p:cNvPicPr preferRelativeResize="0"/>
          <p:nvPr/>
        </p:nvPicPr>
        <p:blipFill>
          <a:blip r:embed="rId3">
            <a:alphaModFix/>
          </a:blip>
          <a:stretch>
            <a:fillRect/>
          </a:stretch>
        </p:blipFill>
        <p:spPr>
          <a:xfrm>
            <a:off x="1795225" y="3004075"/>
            <a:ext cx="4219575" cy="276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 </a:t>
            </a:r>
            <a:endParaRPr/>
          </a:p>
        </p:txBody>
      </p:sp>
      <p:sp>
        <p:nvSpPr>
          <p:cNvPr id="290" name="Google Shape;290;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communication and Networking - Behrouz A Forouzan - Mcgraw Hill - Fifth Edition </a:t>
            </a:r>
            <a:br>
              <a:rPr lang="en"/>
            </a:br>
            <a:r>
              <a:rPr lang="en"/>
              <a:t>( Section 3 , Chapter 15 )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Piconet</a:t>
            </a:r>
            <a:endParaRPr/>
          </a:p>
          <a:p>
            <a:pPr indent="-311150" lvl="0" marL="457200" rtl="0" algn="l">
              <a:spcBef>
                <a:spcPts val="0"/>
              </a:spcBef>
              <a:spcAft>
                <a:spcPts val="0"/>
              </a:spcAft>
              <a:buSzPts val="1300"/>
              <a:buAutoNum type="arabicPeriod"/>
            </a:pPr>
            <a:r>
              <a:rPr lang="en"/>
              <a:t>Scatternet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Piconet</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Bluetooth network is called a piconet, or a small net.</a:t>
            </a:r>
            <a:endParaRPr/>
          </a:p>
          <a:p>
            <a:pPr indent="-311150" lvl="0" marL="457200" rtl="0" algn="l">
              <a:spcBef>
                <a:spcPts val="0"/>
              </a:spcBef>
              <a:spcAft>
                <a:spcPts val="0"/>
              </a:spcAft>
              <a:buSzPts val="1300"/>
              <a:buChar char="●"/>
            </a:pPr>
            <a:r>
              <a:rPr lang="en"/>
              <a:t>A piconet can have up to eight stations.</a:t>
            </a:r>
            <a:endParaRPr/>
          </a:p>
          <a:p>
            <a:pPr indent="-311150" lvl="0" marL="457200" rtl="0" algn="l">
              <a:spcBef>
                <a:spcPts val="0"/>
              </a:spcBef>
              <a:spcAft>
                <a:spcPts val="0"/>
              </a:spcAft>
              <a:buSzPts val="1300"/>
              <a:buChar char="●"/>
            </a:pPr>
            <a:r>
              <a:rPr lang="en"/>
              <a:t>Piconet has - one primary , and rest secondaries</a:t>
            </a:r>
            <a:endParaRPr/>
          </a:p>
          <a:p>
            <a:pPr indent="-311150" lvl="0" marL="457200" rtl="0" algn="l">
              <a:spcBef>
                <a:spcPts val="0"/>
              </a:spcBef>
              <a:spcAft>
                <a:spcPts val="0"/>
              </a:spcAft>
              <a:buSzPts val="1300"/>
              <a:buChar char="●"/>
            </a:pPr>
            <a:r>
              <a:rPr lang="en"/>
              <a:t>All the secondary stations synchronize their clocks and hopping sequence with the primary.</a:t>
            </a:r>
            <a:endParaRPr/>
          </a:p>
          <a:p>
            <a:pPr indent="-311150" lvl="0" marL="457200" rtl="0" algn="l">
              <a:spcBef>
                <a:spcPts val="0"/>
              </a:spcBef>
              <a:spcAft>
                <a:spcPts val="0"/>
              </a:spcAft>
              <a:buSzPts val="1300"/>
              <a:buChar char="●"/>
            </a:pPr>
            <a:r>
              <a:rPr lang="en"/>
              <a:t>The communication between the primary and secondary stations can be one-to-one or one-to-many.</a:t>
            </a:r>
            <a:endParaRPr/>
          </a:p>
          <a:p>
            <a:pPr indent="-311150" lvl="0" marL="457200" rtl="0" algn="l">
              <a:spcBef>
                <a:spcPts val="0"/>
              </a:spcBef>
              <a:spcAft>
                <a:spcPts val="0"/>
              </a:spcAft>
              <a:buSzPts val="1300"/>
              <a:buChar char="●"/>
            </a:pPr>
            <a:r>
              <a:rPr lang="en"/>
              <a:t> A piconet can have a maximum of seven secondaries, additional secondaries can be in the parked state.</a:t>
            </a:r>
            <a:endParaRPr/>
          </a:p>
          <a:p>
            <a:pPr indent="-311150" lvl="0" marL="457200" rtl="0" algn="l">
              <a:spcBef>
                <a:spcPts val="0"/>
              </a:spcBef>
              <a:spcAft>
                <a:spcPts val="0"/>
              </a:spcAft>
              <a:buSzPts val="1300"/>
              <a:buChar char="●"/>
            </a:pPr>
            <a:r>
              <a:rPr lang="en"/>
              <a:t>A secondary in a parked state is synchronized with the primary, but cannot take part in communication until it is moved from the parked state to the active state.</a:t>
            </a:r>
            <a:endParaRPr/>
          </a:p>
        </p:txBody>
      </p:sp>
      <p:pic>
        <p:nvPicPr>
          <p:cNvPr id="148" name="Google Shape;148;p16"/>
          <p:cNvPicPr preferRelativeResize="0"/>
          <p:nvPr/>
        </p:nvPicPr>
        <p:blipFill>
          <a:blip r:embed="rId3">
            <a:alphaModFix/>
          </a:blip>
          <a:stretch>
            <a:fillRect/>
          </a:stretch>
        </p:blipFill>
        <p:spPr>
          <a:xfrm>
            <a:off x="5312175" y="619068"/>
            <a:ext cx="3322575" cy="195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Scatternet</a:t>
            </a:r>
            <a:endParaRPr/>
          </a:p>
        </p:txBody>
      </p:sp>
      <p:sp>
        <p:nvSpPr>
          <p:cNvPr id="154" name="Google Shape;154;p17"/>
          <p:cNvSpPr txBox="1"/>
          <p:nvPr>
            <p:ph idx="1" type="body"/>
          </p:nvPr>
        </p:nvSpPr>
        <p:spPr>
          <a:xfrm>
            <a:off x="819150" y="21819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Piconets can be combined to form what is called a scatternet.</a:t>
            </a:r>
            <a:endParaRPr/>
          </a:p>
          <a:p>
            <a:pPr indent="-311150" lvl="0" marL="457200" rtl="0" algn="l">
              <a:spcBef>
                <a:spcPts val="0"/>
              </a:spcBef>
              <a:spcAft>
                <a:spcPts val="0"/>
              </a:spcAft>
              <a:buSzPts val="1300"/>
              <a:buChar char="●"/>
            </a:pPr>
            <a:r>
              <a:rPr lang="en"/>
              <a:t> A secondary station in one piconet can be the primary in another piconet.</a:t>
            </a:r>
            <a:endParaRPr/>
          </a:p>
          <a:p>
            <a:pPr indent="-311150" lvl="0" marL="457200" rtl="0" algn="l">
              <a:spcBef>
                <a:spcPts val="0"/>
              </a:spcBef>
              <a:spcAft>
                <a:spcPts val="0"/>
              </a:spcAft>
              <a:buSzPts val="1300"/>
              <a:buChar char="●"/>
            </a:pPr>
            <a:r>
              <a:rPr lang="en"/>
              <a:t>This station can receive messages from the primary in the first piconet (as a secondary) and, acting as a primary, deliver them to secondaries in the second piconet.</a:t>
            </a:r>
            <a:endParaRPr/>
          </a:p>
          <a:p>
            <a:pPr indent="-311150" lvl="0" marL="457200" rtl="0" algn="l">
              <a:spcBef>
                <a:spcPts val="0"/>
              </a:spcBef>
              <a:spcAft>
                <a:spcPts val="0"/>
              </a:spcAft>
              <a:buSzPts val="1300"/>
              <a:buChar char="●"/>
            </a:pPr>
            <a:r>
              <a:rPr lang="en"/>
              <a:t>A station can be a member of two piconets.</a:t>
            </a:r>
            <a:endParaRPr/>
          </a:p>
        </p:txBody>
      </p:sp>
      <p:pic>
        <p:nvPicPr>
          <p:cNvPr id="155" name="Google Shape;155;p17"/>
          <p:cNvPicPr preferRelativeResize="0"/>
          <p:nvPr/>
        </p:nvPicPr>
        <p:blipFill>
          <a:blip r:embed="rId3">
            <a:alphaModFix/>
          </a:blip>
          <a:stretch>
            <a:fillRect/>
          </a:stretch>
        </p:blipFill>
        <p:spPr>
          <a:xfrm>
            <a:off x="4369500" y="245175"/>
            <a:ext cx="4594000" cy="1936750"/>
          </a:xfrm>
          <a:prstGeom prst="rect">
            <a:avLst/>
          </a:prstGeom>
          <a:noFill/>
          <a:ln>
            <a:noFill/>
          </a:ln>
        </p:spPr>
      </p:pic>
      <p:sp>
        <p:nvSpPr>
          <p:cNvPr id="156" name="Google Shape;156;p17"/>
          <p:cNvSpPr txBox="1"/>
          <p:nvPr/>
        </p:nvSpPr>
        <p:spPr>
          <a:xfrm>
            <a:off x="3717500" y="245175"/>
            <a:ext cx="1791000" cy="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Calibri"/>
                <a:ea typeface="Calibri"/>
                <a:cs typeface="Calibri"/>
                <a:sym typeface="Calibri"/>
              </a:rPr>
              <a:t>Scatternet</a:t>
            </a:r>
            <a:endParaRPr b="1">
              <a:solidFill>
                <a:srgbClr val="4A86E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Bluetooth Devices</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Bluetooth device has a built-in short-range radio transmitter.</a:t>
            </a:r>
            <a:endParaRPr/>
          </a:p>
          <a:p>
            <a:pPr indent="-311150" lvl="0" marL="457200" rtl="0" algn="l">
              <a:spcBef>
                <a:spcPts val="0"/>
              </a:spcBef>
              <a:spcAft>
                <a:spcPts val="0"/>
              </a:spcAft>
              <a:buSzPts val="1300"/>
              <a:buChar char="●"/>
            </a:pPr>
            <a:r>
              <a:rPr lang="en"/>
              <a:t>The current data rate is 1 Mbps with a 2.4-GHz bandwidth.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Bluetooth Layers</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L2CAP : Logical Link Control and Adaptation Protocol</a:t>
            </a:r>
            <a:endParaRPr/>
          </a:p>
          <a:p>
            <a:pPr indent="-311150" lvl="0" marL="457200" rtl="0" algn="l">
              <a:spcBef>
                <a:spcPts val="0"/>
              </a:spcBef>
              <a:spcAft>
                <a:spcPts val="0"/>
              </a:spcAft>
              <a:buSzPts val="1300"/>
              <a:buAutoNum type="arabicPeriod"/>
            </a:pPr>
            <a:r>
              <a:rPr lang="en"/>
              <a:t>Baseband Layer</a:t>
            </a:r>
            <a:endParaRPr/>
          </a:p>
          <a:p>
            <a:pPr indent="-311150" lvl="0" marL="457200" rtl="0" algn="l">
              <a:spcBef>
                <a:spcPts val="0"/>
              </a:spcBef>
              <a:spcAft>
                <a:spcPts val="0"/>
              </a:spcAft>
              <a:buSzPts val="1300"/>
              <a:buAutoNum type="arabicPeriod"/>
            </a:pPr>
            <a:r>
              <a:rPr lang="en"/>
              <a:t>Radio Layer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L2CAP</a:t>
            </a:r>
            <a:endParaRPr/>
          </a:p>
        </p:txBody>
      </p:sp>
      <p:pic>
        <p:nvPicPr>
          <p:cNvPr id="174" name="Google Shape;174;p20"/>
          <p:cNvPicPr preferRelativeResize="0"/>
          <p:nvPr/>
        </p:nvPicPr>
        <p:blipFill>
          <a:blip r:embed="rId3">
            <a:alphaModFix/>
          </a:blip>
          <a:stretch>
            <a:fillRect/>
          </a:stretch>
        </p:blipFill>
        <p:spPr>
          <a:xfrm>
            <a:off x="4967850" y="260069"/>
            <a:ext cx="3881176" cy="2125650"/>
          </a:xfrm>
          <a:prstGeom prst="rect">
            <a:avLst/>
          </a:prstGeom>
          <a:noFill/>
          <a:ln>
            <a:noFill/>
          </a:ln>
        </p:spPr>
      </p:pic>
      <p:pic>
        <p:nvPicPr>
          <p:cNvPr id="175" name="Google Shape;175;p20"/>
          <p:cNvPicPr preferRelativeResize="0"/>
          <p:nvPr/>
        </p:nvPicPr>
        <p:blipFill>
          <a:blip r:embed="rId4">
            <a:alphaModFix/>
          </a:blip>
          <a:stretch>
            <a:fillRect/>
          </a:stretch>
        </p:blipFill>
        <p:spPr>
          <a:xfrm>
            <a:off x="1123950" y="2636701"/>
            <a:ext cx="6896100" cy="954600"/>
          </a:xfrm>
          <a:prstGeom prst="rect">
            <a:avLst/>
          </a:prstGeom>
          <a:noFill/>
          <a:ln>
            <a:noFill/>
          </a:ln>
        </p:spPr>
      </p:pic>
      <p:sp>
        <p:nvSpPr>
          <p:cNvPr id="176" name="Google Shape;176;p20"/>
          <p:cNvSpPr txBox="1"/>
          <p:nvPr/>
        </p:nvSpPr>
        <p:spPr>
          <a:xfrm>
            <a:off x="819150" y="3371025"/>
            <a:ext cx="6441300" cy="53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The 16-bit length field defines the size of the data, in bytes, coming from the upper layers. Data can be up to 65,535 bytes.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The channel ID (CID) defines a unique identifier for the virtual channel created at this level</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The L2CAP has specific duties: multiplexing, segmentation and reassembly, quality of service (QoS), and group management.</a:t>
            </a:r>
            <a:endParaRPr sz="1300">
              <a:latin typeface="Calibri"/>
              <a:ea typeface="Calibri"/>
              <a:cs typeface="Calibri"/>
              <a:sym typeface="Calibri"/>
            </a:endParaRPr>
          </a:p>
        </p:txBody>
      </p:sp>
      <p:sp>
        <p:nvSpPr>
          <p:cNvPr id="177" name="Google Shape;177;p20"/>
          <p:cNvSpPr txBox="1"/>
          <p:nvPr>
            <p:ph idx="1" type="body"/>
          </p:nvPr>
        </p:nvSpPr>
        <p:spPr>
          <a:xfrm>
            <a:off x="819150" y="1990725"/>
            <a:ext cx="7505700" cy="115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is used for data exchange on an ACL link; </a:t>
            </a:r>
            <a:br>
              <a:rPr lang="en"/>
            </a:br>
            <a:r>
              <a:rPr lang="en"/>
              <a:t>SCO channels do not use L2CAP.</a:t>
            </a:r>
            <a:endParaRPr/>
          </a:p>
          <a:p>
            <a:pPr indent="-311150" lvl="0" marL="457200" rtl="0" algn="l">
              <a:spcBef>
                <a:spcPts val="0"/>
              </a:spcBef>
              <a:spcAft>
                <a:spcPts val="0"/>
              </a:spcAft>
              <a:buSzPts val="1300"/>
              <a:buChar char="●"/>
            </a:pPr>
            <a:r>
              <a:rPr lang="en"/>
              <a:t>L2CAP data packet format</a:t>
            </a:r>
            <a:br>
              <a:rPr lang="en"/>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-&gt;Multiplexing</a:t>
            </a:r>
            <a:endParaRPr/>
          </a:p>
        </p:txBody>
      </p:sp>
      <p:sp>
        <p:nvSpPr>
          <p:cNvPr id="183" name="Google Shape;183;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L2CAP can do multiplexing.</a:t>
            </a:r>
            <a:endParaRPr/>
          </a:p>
          <a:p>
            <a:pPr indent="-311150" lvl="0" marL="457200" rtl="0" algn="l">
              <a:spcBef>
                <a:spcPts val="0"/>
              </a:spcBef>
              <a:spcAft>
                <a:spcPts val="0"/>
              </a:spcAft>
              <a:buSzPts val="1300"/>
              <a:buChar char="●"/>
            </a:pPr>
            <a:r>
              <a:rPr lang="en"/>
              <a:t>At the sender site, it accepts data from one of the upper-layer protocols, frames them, and delivers them to the baseband layer.</a:t>
            </a:r>
            <a:endParaRPr/>
          </a:p>
          <a:p>
            <a:pPr indent="-311150" lvl="0" marL="457200" rtl="0" algn="l">
              <a:spcBef>
                <a:spcPts val="0"/>
              </a:spcBef>
              <a:spcAft>
                <a:spcPts val="0"/>
              </a:spcAft>
              <a:buSzPts val="1300"/>
              <a:buChar char="●"/>
            </a:pPr>
            <a:r>
              <a:rPr lang="en"/>
              <a:t> At the receiver site, it accepts a frame from the baseband layer, extracts the data, and delivers them to the appropriate protocol layer.</a:t>
            </a:r>
            <a:endParaRPr/>
          </a:p>
          <a:p>
            <a:pPr indent="-311150" lvl="0" marL="457200" rtl="0" algn="l">
              <a:spcBef>
                <a:spcPts val="0"/>
              </a:spcBef>
              <a:spcAft>
                <a:spcPts val="0"/>
              </a:spcAft>
              <a:buSzPts val="1300"/>
              <a:buChar char="●"/>
            </a:pPr>
            <a:r>
              <a:rPr lang="en"/>
              <a:t>It creates a kind of virtual channel.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