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4"/>
  </p:notesMasterIdLst>
  <p:handoutMasterIdLst>
    <p:handoutMasterId r:id="rId15"/>
  </p:handoutMasterIdLst>
  <p:sldIdLst>
    <p:sldId id="256" r:id="rId5"/>
    <p:sldId id="292" r:id="rId6"/>
    <p:sldId id="297" r:id="rId7"/>
    <p:sldId id="266" r:id="rId8"/>
    <p:sldId id="295" r:id="rId9"/>
    <p:sldId id="293" r:id="rId10"/>
    <p:sldId id="289" r:id="rId11"/>
    <p:sldId id="287" r:id="rId12"/>
    <p:sldId id="2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388" autoAdjust="0"/>
  </p:normalViewPr>
  <p:slideViewPr>
    <p:cSldViewPr snapToGrid="0" showGuides="1">
      <p:cViewPr>
        <p:scale>
          <a:sx n="75" d="100"/>
          <a:sy n="75" d="100"/>
        </p:scale>
        <p:origin x="1128" y="125"/>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15F7D-E893-4966-8178-3A7990B78E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227D2F3-667E-4273-9C51-430665BA6A9C}">
      <dgm:prSet/>
      <dgm:spPr/>
      <dgm:t>
        <a:bodyPr/>
        <a:lstStyle/>
        <a:p>
          <a:r>
            <a:rPr lang="en-US" b="1"/>
            <a:t>Problem Statement:</a:t>
          </a:r>
          <a:r>
            <a:rPr lang="en-US"/>
            <a:t> To develop a machine learning model capable of accurately predicting diabetes risk using readily available health attributes and deploy it as a user-friendly Streamlit web application. </a:t>
          </a:r>
        </a:p>
      </dgm:t>
    </dgm:pt>
    <dgm:pt modelId="{5A3E8138-0F0C-4288-BC97-D4ACE55F8D7A}" type="parTrans" cxnId="{C340C24D-5A09-4F9D-BF3B-18C4202687AD}">
      <dgm:prSet/>
      <dgm:spPr/>
      <dgm:t>
        <a:bodyPr/>
        <a:lstStyle/>
        <a:p>
          <a:endParaRPr lang="en-US"/>
        </a:p>
      </dgm:t>
    </dgm:pt>
    <dgm:pt modelId="{80BCBC28-45A3-4FAE-B6E0-FB0AC49AAFDD}" type="sibTrans" cxnId="{C340C24D-5A09-4F9D-BF3B-18C4202687AD}">
      <dgm:prSet/>
      <dgm:spPr/>
      <dgm:t>
        <a:bodyPr/>
        <a:lstStyle/>
        <a:p>
          <a:endParaRPr lang="en-US"/>
        </a:p>
      </dgm:t>
    </dgm:pt>
    <dgm:pt modelId="{0AF76201-16B0-4668-A379-27CB68833F21}">
      <dgm:prSet/>
      <dgm:spPr/>
      <dgm:t>
        <a:bodyPr/>
        <a:lstStyle/>
        <a:p>
          <a:r>
            <a:rPr lang="en-US" b="1"/>
            <a:t>Business Objective:</a:t>
          </a:r>
          <a:r>
            <a:rPr lang="en-US"/>
            <a:t> Provide individuals with an early, accessible, and real-time assessment of their diabetes risk, enabling timely awareness and preventative lifestyle changes.  </a:t>
          </a:r>
        </a:p>
      </dgm:t>
    </dgm:pt>
    <dgm:pt modelId="{E825CE4D-F824-4A7F-A467-EAE4CBCE782A}" type="parTrans" cxnId="{EFD47D3E-6B15-4E91-8636-98FAAB074660}">
      <dgm:prSet/>
      <dgm:spPr/>
      <dgm:t>
        <a:bodyPr/>
        <a:lstStyle/>
        <a:p>
          <a:endParaRPr lang="en-US"/>
        </a:p>
      </dgm:t>
    </dgm:pt>
    <dgm:pt modelId="{ED029F81-9018-403A-A865-C39F9299BD2C}" type="sibTrans" cxnId="{EFD47D3E-6B15-4E91-8636-98FAAB074660}">
      <dgm:prSet/>
      <dgm:spPr/>
      <dgm:t>
        <a:bodyPr/>
        <a:lstStyle/>
        <a:p>
          <a:endParaRPr lang="en-US"/>
        </a:p>
      </dgm:t>
    </dgm:pt>
    <dgm:pt modelId="{3EC40E6D-10DA-4FA2-B596-C24D6ED2D267}">
      <dgm:prSet/>
      <dgm:spPr/>
      <dgm:t>
        <a:bodyPr/>
        <a:lstStyle/>
        <a:p>
          <a:r>
            <a:rPr lang="en-US" b="1"/>
            <a:t>Target Variable (y):</a:t>
          </a:r>
          <a:r>
            <a:rPr lang="en-US"/>
            <a:t> Outcome (Binary: 1=Diabetic, 0=Non-Diabetic) </a:t>
          </a:r>
        </a:p>
      </dgm:t>
    </dgm:pt>
    <dgm:pt modelId="{BEE20DFF-7D02-498E-BDAB-6B903DE9DB74}" type="parTrans" cxnId="{8EC75787-41C5-47D0-8A49-9E61BDA55881}">
      <dgm:prSet/>
      <dgm:spPr/>
      <dgm:t>
        <a:bodyPr/>
        <a:lstStyle/>
        <a:p>
          <a:endParaRPr lang="en-US"/>
        </a:p>
      </dgm:t>
    </dgm:pt>
    <dgm:pt modelId="{7D550536-ACBE-484E-B334-55BE7DF16A86}" type="sibTrans" cxnId="{8EC75787-41C5-47D0-8A49-9E61BDA55881}">
      <dgm:prSet/>
      <dgm:spPr/>
      <dgm:t>
        <a:bodyPr/>
        <a:lstStyle/>
        <a:p>
          <a:endParaRPr lang="en-US"/>
        </a:p>
      </dgm:t>
    </dgm:pt>
    <dgm:pt modelId="{A0F7DF27-86FD-4B16-9F07-3DF5C09ECA28}" type="pres">
      <dgm:prSet presAssocID="{24F15F7D-E893-4966-8178-3A7990B78EBC}" presName="hierChild1" presStyleCnt="0">
        <dgm:presLayoutVars>
          <dgm:chPref val="1"/>
          <dgm:dir/>
          <dgm:animOne val="branch"/>
          <dgm:animLvl val="lvl"/>
          <dgm:resizeHandles/>
        </dgm:presLayoutVars>
      </dgm:prSet>
      <dgm:spPr/>
    </dgm:pt>
    <dgm:pt modelId="{2718F56A-5C82-4D87-B9AC-354EB3AFBAA1}" type="pres">
      <dgm:prSet presAssocID="{8227D2F3-667E-4273-9C51-430665BA6A9C}" presName="hierRoot1" presStyleCnt="0"/>
      <dgm:spPr/>
    </dgm:pt>
    <dgm:pt modelId="{F9849DAF-EA87-490A-AC6B-3244B9E7D850}" type="pres">
      <dgm:prSet presAssocID="{8227D2F3-667E-4273-9C51-430665BA6A9C}" presName="composite" presStyleCnt="0"/>
      <dgm:spPr/>
    </dgm:pt>
    <dgm:pt modelId="{76053A47-C2C2-455C-A869-A0350C5BC043}" type="pres">
      <dgm:prSet presAssocID="{8227D2F3-667E-4273-9C51-430665BA6A9C}" presName="background" presStyleLbl="node0" presStyleIdx="0" presStyleCnt="3"/>
      <dgm:spPr/>
    </dgm:pt>
    <dgm:pt modelId="{8A942385-514A-4F3C-B65D-C30F5BD879D0}" type="pres">
      <dgm:prSet presAssocID="{8227D2F3-667E-4273-9C51-430665BA6A9C}" presName="text" presStyleLbl="fgAcc0" presStyleIdx="0" presStyleCnt="3">
        <dgm:presLayoutVars>
          <dgm:chPref val="3"/>
        </dgm:presLayoutVars>
      </dgm:prSet>
      <dgm:spPr/>
    </dgm:pt>
    <dgm:pt modelId="{3CEEF4C6-0C90-455B-810A-D5D0649DCE19}" type="pres">
      <dgm:prSet presAssocID="{8227D2F3-667E-4273-9C51-430665BA6A9C}" presName="hierChild2" presStyleCnt="0"/>
      <dgm:spPr/>
    </dgm:pt>
    <dgm:pt modelId="{0BB72AE3-A2BC-456F-B77D-EE9B1B2D7DEF}" type="pres">
      <dgm:prSet presAssocID="{0AF76201-16B0-4668-A379-27CB68833F21}" presName="hierRoot1" presStyleCnt="0"/>
      <dgm:spPr/>
    </dgm:pt>
    <dgm:pt modelId="{9736CA80-0DCD-4981-B769-EB381E0E2B83}" type="pres">
      <dgm:prSet presAssocID="{0AF76201-16B0-4668-A379-27CB68833F21}" presName="composite" presStyleCnt="0"/>
      <dgm:spPr/>
    </dgm:pt>
    <dgm:pt modelId="{E4435742-256D-42D5-9836-56DB49CDE68F}" type="pres">
      <dgm:prSet presAssocID="{0AF76201-16B0-4668-A379-27CB68833F21}" presName="background" presStyleLbl="node0" presStyleIdx="1" presStyleCnt="3"/>
      <dgm:spPr/>
    </dgm:pt>
    <dgm:pt modelId="{99AE9C9E-BF17-41B1-901F-208039A0ED72}" type="pres">
      <dgm:prSet presAssocID="{0AF76201-16B0-4668-A379-27CB68833F21}" presName="text" presStyleLbl="fgAcc0" presStyleIdx="1" presStyleCnt="3">
        <dgm:presLayoutVars>
          <dgm:chPref val="3"/>
        </dgm:presLayoutVars>
      </dgm:prSet>
      <dgm:spPr/>
    </dgm:pt>
    <dgm:pt modelId="{246E089F-5CB7-449D-92BD-8DB82C0E35CF}" type="pres">
      <dgm:prSet presAssocID="{0AF76201-16B0-4668-A379-27CB68833F21}" presName="hierChild2" presStyleCnt="0"/>
      <dgm:spPr/>
    </dgm:pt>
    <dgm:pt modelId="{DE139B5A-7992-4804-8CBA-0B8761232D65}" type="pres">
      <dgm:prSet presAssocID="{3EC40E6D-10DA-4FA2-B596-C24D6ED2D267}" presName="hierRoot1" presStyleCnt="0"/>
      <dgm:spPr/>
    </dgm:pt>
    <dgm:pt modelId="{31AA574E-8075-4CCE-8F7D-128E0DD072F3}" type="pres">
      <dgm:prSet presAssocID="{3EC40E6D-10DA-4FA2-B596-C24D6ED2D267}" presName="composite" presStyleCnt="0"/>
      <dgm:spPr/>
    </dgm:pt>
    <dgm:pt modelId="{FBDF7500-3AF6-4473-8D74-B3A4E72D041C}" type="pres">
      <dgm:prSet presAssocID="{3EC40E6D-10DA-4FA2-B596-C24D6ED2D267}" presName="background" presStyleLbl="node0" presStyleIdx="2" presStyleCnt="3"/>
      <dgm:spPr/>
    </dgm:pt>
    <dgm:pt modelId="{3CAF2B27-93E8-4594-97E7-CF8060E25767}" type="pres">
      <dgm:prSet presAssocID="{3EC40E6D-10DA-4FA2-B596-C24D6ED2D267}" presName="text" presStyleLbl="fgAcc0" presStyleIdx="2" presStyleCnt="3">
        <dgm:presLayoutVars>
          <dgm:chPref val="3"/>
        </dgm:presLayoutVars>
      </dgm:prSet>
      <dgm:spPr/>
    </dgm:pt>
    <dgm:pt modelId="{3AA65F12-85BB-47BB-B2A8-05DBCD8A26F9}" type="pres">
      <dgm:prSet presAssocID="{3EC40E6D-10DA-4FA2-B596-C24D6ED2D267}" presName="hierChild2" presStyleCnt="0"/>
      <dgm:spPr/>
    </dgm:pt>
  </dgm:ptLst>
  <dgm:cxnLst>
    <dgm:cxn modelId="{EFD47D3E-6B15-4E91-8636-98FAAB074660}" srcId="{24F15F7D-E893-4966-8178-3A7990B78EBC}" destId="{0AF76201-16B0-4668-A379-27CB68833F21}" srcOrd="1" destOrd="0" parTransId="{E825CE4D-F824-4A7F-A467-EAE4CBCE782A}" sibTransId="{ED029F81-9018-403A-A865-C39F9299BD2C}"/>
    <dgm:cxn modelId="{7F009F43-5BF9-48C0-BA41-3AB75D62E6BD}" type="presOf" srcId="{24F15F7D-E893-4966-8178-3A7990B78EBC}" destId="{A0F7DF27-86FD-4B16-9F07-3DF5C09ECA28}" srcOrd="0" destOrd="0" presId="urn:microsoft.com/office/officeart/2005/8/layout/hierarchy1"/>
    <dgm:cxn modelId="{C340C24D-5A09-4F9D-BF3B-18C4202687AD}" srcId="{24F15F7D-E893-4966-8178-3A7990B78EBC}" destId="{8227D2F3-667E-4273-9C51-430665BA6A9C}" srcOrd="0" destOrd="0" parTransId="{5A3E8138-0F0C-4288-BC97-D4ACE55F8D7A}" sibTransId="{80BCBC28-45A3-4FAE-B6E0-FB0AC49AAFDD}"/>
    <dgm:cxn modelId="{8EC75787-41C5-47D0-8A49-9E61BDA55881}" srcId="{24F15F7D-E893-4966-8178-3A7990B78EBC}" destId="{3EC40E6D-10DA-4FA2-B596-C24D6ED2D267}" srcOrd="2" destOrd="0" parTransId="{BEE20DFF-7D02-498E-BDAB-6B903DE9DB74}" sibTransId="{7D550536-ACBE-484E-B334-55BE7DF16A86}"/>
    <dgm:cxn modelId="{579BA190-A4C4-4608-A9F5-C461B201DCEA}" type="presOf" srcId="{8227D2F3-667E-4273-9C51-430665BA6A9C}" destId="{8A942385-514A-4F3C-B65D-C30F5BD879D0}" srcOrd="0" destOrd="0" presId="urn:microsoft.com/office/officeart/2005/8/layout/hierarchy1"/>
    <dgm:cxn modelId="{2C40DFB8-AF9F-4EBD-9B69-DFBDEDC99063}" type="presOf" srcId="{0AF76201-16B0-4668-A379-27CB68833F21}" destId="{99AE9C9E-BF17-41B1-901F-208039A0ED72}" srcOrd="0" destOrd="0" presId="urn:microsoft.com/office/officeart/2005/8/layout/hierarchy1"/>
    <dgm:cxn modelId="{3A9379C4-2FE3-4B32-AC02-4B3C616E1B87}" type="presOf" srcId="{3EC40E6D-10DA-4FA2-B596-C24D6ED2D267}" destId="{3CAF2B27-93E8-4594-97E7-CF8060E25767}" srcOrd="0" destOrd="0" presId="urn:microsoft.com/office/officeart/2005/8/layout/hierarchy1"/>
    <dgm:cxn modelId="{CED8D668-3C17-4FEC-A871-7C988ACF963B}" type="presParOf" srcId="{A0F7DF27-86FD-4B16-9F07-3DF5C09ECA28}" destId="{2718F56A-5C82-4D87-B9AC-354EB3AFBAA1}" srcOrd="0" destOrd="0" presId="urn:microsoft.com/office/officeart/2005/8/layout/hierarchy1"/>
    <dgm:cxn modelId="{B672B9F9-F68D-432E-82E6-AFBF86846C1F}" type="presParOf" srcId="{2718F56A-5C82-4D87-B9AC-354EB3AFBAA1}" destId="{F9849DAF-EA87-490A-AC6B-3244B9E7D850}" srcOrd="0" destOrd="0" presId="urn:microsoft.com/office/officeart/2005/8/layout/hierarchy1"/>
    <dgm:cxn modelId="{376186C7-E646-4681-B5D7-680CDE664D7E}" type="presParOf" srcId="{F9849DAF-EA87-490A-AC6B-3244B9E7D850}" destId="{76053A47-C2C2-455C-A869-A0350C5BC043}" srcOrd="0" destOrd="0" presId="urn:microsoft.com/office/officeart/2005/8/layout/hierarchy1"/>
    <dgm:cxn modelId="{7EF274B2-D9D5-46C5-BE74-5B88E0218471}" type="presParOf" srcId="{F9849DAF-EA87-490A-AC6B-3244B9E7D850}" destId="{8A942385-514A-4F3C-B65D-C30F5BD879D0}" srcOrd="1" destOrd="0" presId="urn:microsoft.com/office/officeart/2005/8/layout/hierarchy1"/>
    <dgm:cxn modelId="{2AA88DA7-D3E7-41A3-9050-97B11CAB975D}" type="presParOf" srcId="{2718F56A-5C82-4D87-B9AC-354EB3AFBAA1}" destId="{3CEEF4C6-0C90-455B-810A-D5D0649DCE19}" srcOrd="1" destOrd="0" presId="urn:microsoft.com/office/officeart/2005/8/layout/hierarchy1"/>
    <dgm:cxn modelId="{9E7410E6-34D2-4E43-A6E4-0817BD0ABA09}" type="presParOf" srcId="{A0F7DF27-86FD-4B16-9F07-3DF5C09ECA28}" destId="{0BB72AE3-A2BC-456F-B77D-EE9B1B2D7DEF}" srcOrd="1" destOrd="0" presId="urn:microsoft.com/office/officeart/2005/8/layout/hierarchy1"/>
    <dgm:cxn modelId="{3401401F-A089-4594-AF39-77A9AA5CA521}" type="presParOf" srcId="{0BB72AE3-A2BC-456F-B77D-EE9B1B2D7DEF}" destId="{9736CA80-0DCD-4981-B769-EB381E0E2B83}" srcOrd="0" destOrd="0" presId="urn:microsoft.com/office/officeart/2005/8/layout/hierarchy1"/>
    <dgm:cxn modelId="{1C97E192-42F8-4783-B1D2-85418E25BF4F}" type="presParOf" srcId="{9736CA80-0DCD-4981-B769-EB381E0E2B83}" destId="{E4435742-256D-42D5-9836-56DB49CDE68F}" srcOrd="0" destOrd="0" presId="urn:microsoft.com/office/officeart/2005/8/layout/hierarchy1"/>
    <dgm:cxn modelId="{0FF58E6B-7CAC-4856-8A3F-A294D08EBD60}" type="presParOf" srcId="{9736CA80-0DCD-4981-B769-EB381E0E2B83}" destId="{99AE9C9E-BF17-41B1-901F-208039A0ED72}" srcOrd="1" destOrd="0" presId="urn:microsoft.com/office/officeart/2005/8/layout/hierarchy1"/>
    <dgm:cxn modelId="{8D6629E1-9BA7-46FA-ACCE-238DD6A8CBDE}" type="presParOf" srcId="{0BB72AE3-A2BC-456F-B77D-EE9B1B2D7DEF}" destId="{246E089F-5CB7-449D-92BD-8DB82C0E35CF}" srcOrd="1" destOrd="0" presId="urn:microsoft.com/office/officeart/2005/8/layout/hierarchy1"/>
    <dgm:cxn modelId="{7D486CE3-8423-4291-9C8E-FC30DF910860}" type="presParOf" srcId="{A0F7DF27-86FD-4B16-9F07-3DF5C09ECA28}" destId="{DE139B5A-7992-4804-8CBA-0B8761232D65}" srcOrd="2" destOrd="0" presId="urn:microsoft.com/office/officeart/2005/8/layout/hierarchy1"/>
    <dgm:cxn modelId="{5482EE88-3BE2-4102-BB2D-3F7B95065695}" type="presParOf" srcId="{DE139B5A-7992-4804-8CBA-0B8761232D65}" destId="{31AA574E-8075-4CCE-8F7D-128E0DD072F3}" srcOrd="0" destOrd="0" presId="urn:microsoft.com/office/officeart/2005/8/layout/hierarchy1"/>
    <dgm:cxn modelId="{9BFB0845-A0E8-4FC3-8BDF-7F89475127A9}" type="presParOf" srcId="{31AA574E-8075-4CCE-8F7D-128E0DD072F3}" destId="{FBDF7500-3AF6-4473-8D74-B3A4E72D041C}" srcOrd="0" destOrd="0" presId="urn:microsoft.com/office/officeart/2005/8/layout/hierarchy1"/>
    <dgm:cxn modelId="{E1DC5BD8-8239-41F6-8D28-8D74976DC58F}" type="presParOf" srcId="{31AA574E-8075-4CCE-8F7D-128E0DD072F3}" destId="{3CAF2B27-93E8-4594-97E7-CF8060E25767}" srcOrd="1" destOrd="0" presId="urn:microsoft.com/office/officeart/2005/8/layout/hierarchy1"/>
    <dgm:cxn modelId="{C862E8D1-978A-43C8-A830-4C10D86B1447}" type="presParOf" srcId="{DE139B5A-7992-4804-8CBA-0B8761232D65}" destId="{3AA65F12-85BB-47BB-B2A8-05DBCD8A26F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53A47-C2C2-455C-A869-A0350C5BC043}">
      <dsp:nvSpPr>
        <dsp:cNvPr id="0" name=""/>
        <dsp:cNvSpPr/>
      </dsp:nvSpPr>
      <dsp:spPr>
        <a:xfrm>
          <a:off x="1424776" y="749"/>
          <a:ext cx="2374535" cy="150783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42385-514A-4F3C-B65D-C30F5BD879D0}">
      <dsp:nvSpPr>
        <dsp:cNvPr id="0" name=""/>
        <dsp:cNvSpPr/>
      </dsp:nvSpPr>
      <dsp:spPr>
        <a:xfrm>
          <a:off x="1688613" y="251394"/>
          <a:ext cx="2374535" cy="150783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Problem Statement:</a:t>
          </a:r>
          <a:r>
            <a:rPr lang="en-US" sz="1300" kern="1200"/>
            <a:t> To develop a machine learning model capable of accurately predicting diabetes risk using readily available health attributes and deploy it as a user-friendly Streamlit web application. </a:t>
          </a:r>
        </a:p>
      </dsp:txBody>
      <dsp:txXfrm>
        <a:off x="1732776" y="295557"/>
        <a:ext cx="2286209" cy="1419504"/>
      </dsp:txXfrm>
    </dsp:sp>
    <dsp:sp modelId="{E4435742-256D-42D5-9836-56DB49CDE68F}">
      <dsp:nvSpPr>
        <dsp:cNvPr id="0" name=""/>
        <dsp:cNvSpPr/>
      </dsp:nvSpPr>
      <dsp:spPr>
        <a:xfrm>
          <a:off x="4326986" y="749"/>
          <a:ext cx="2374535" cy="150783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E9C9E-BF17-41B1-901F-208039A0ED72}">
      <dsp:nvSpPr>
        <dsp:cNvPr id="0" name=""/>
        <dsp:cNvSpPr/>
      </dsp:nvSpPr>
      <dsp:spPr>
        <a:xfrm>
          <a:off x="4590824" y="251394"/>
          <a:ext cx="2374535" cy="150783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Business Objective:</a:t>
          </a:r>
          <a:r>
            <a:rPr lang="en-US" sz="1300" kern="1200"/>
            <a:t> Provide individuals with an early, accessible, and real-time assessment of their diabetes risk, enabling timely awareness and preventative lifestyle changes.  </a:t>
          </a:r>
        </a:p>
      </dsp:txBody>
      <dsp:txXfrm>
        <a:off x="4634987" y="295557"/>
        <a:ext cx="2286209" cy="1419504"/>
      </dsp:txXfrm>
    </dsp:sp>
    <dsp:sp modelId="{FBDF7500-3AF6-4473-8D74-B3A4E72D041C}">
      <dsp:nvSpPr>
        <dsp:cNvPr id="0" name=""/>
        <dsp:cNvSpPr/>
      </dsp:nvSpPr>
      <dsp:spPr>
        <a:xfrm>
          <a:off x="7229197" y="749"/>
          <a:ext cx="2374535" cy="150783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F2B27-93E8-4594-97E7-CF8060E25767}">
      <dsp:nvSpPr>
        <dsp:cNvPr id="0" name=""/>
        <dsp:cNvSpPr/>
      </dsp:nvSpPr>
      <dsp:spPr>
        <a:xfrm>
          <a:off x="7493034" y="251394"/>
          <a:ext cx="2374535" cy="150783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Target Variable (y):</a:t>
          </a:r>
          <a:r>
            <a:rPr lang="en-US" sz="1300" kern="1200"/>
            <a:t> Outcome (Binary: 1=Diabetic, 0=Non-Diabetic) </a:t>
          </a:r>
        </a:p>
      </dsp:txBody>
      <dsp:txXfrm>
        <a:off x="7537197" y="295557"/>
        <a:ext cx="2286209" cy="14195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10/28/2025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10/28/2025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17480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1934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52633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7" r:id="rId17"/>
    <p:sldLayoutId id="2147483818" r:id="rId18"/>
    <p:sldLayoutId id="2147483822"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diabriskapp-aey3ejqjrdqeuqpyujszxa.streamlit.app/"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1543665"/>
            <a:ext cx="11265407" cy="1026852"/>
          </a:xfrm>
        </p:spPr>
        <p:txBody>
          <a:bodyPr/>
          <a:lstStyle/>
          <a:p>
            <a:r>
              <a:rPr lang="en-US" b="1" dirty="0"/>
              <a:t>Diabetes Prediction App using Machine Learning:    A CRISP-DM Approach to Health Data Analysis </a:t>
            </a:r>
            <a:endParaRPr lang="en-US" dirty="0"/>
          </a:p>
        </p:txBody>
      </p:sp>
      <p:sp>
        <p:nvSpPr>
          <p:cNvPr id="3" name="TextBox 2">
            <a:extLst>
              <a:ext uri="{FF2B5EF4-FFF2-40B4-BE49-F238E27FC236}">
                <a16:creationId xmlns:a16="http://schemas.microsoft.com/office/drawing/2014/main" id="{F01F1328-37BD-43DE-A433-6913D85D9164}"/>
              </a:ext>
            </a:extLst>
          </p:cNvPr>
          <p:cNvSpPr txBox="1"/>
          <p:nvPr/>
        </p:nvSpPr>
        <p:spPr>
          <a:xfrm>
            <a:off x="5083278" y="729334"/>
            <a:ext cx="5201264" cy="577274"/>
          </a:xfrm>
          <a:prstGeom prst="rect">
            <a:avLst/>
          </a:prstGeom>
          <a:noFill/>
        </p:spPr>
        <p:txBody>
          <a:bodyPr wrap="square">
            <a:spAutoFit/>
          </a:bodyPr>
          <a:lstStyle/>
          <a:p>
            <a:pPr marL="6350" marR="395605" indent="-6350">
              <a:lnSpc>
                <a:spcPct val="106000"/>
              </a:lnSpc>
              <a:spcAft>
                <a:spcPts val="20"/>
              </a:spcAft>
              <a:buNone/>
            </a:pPr>
            <a:r>
              <a:rPr lang="en-US" sz="3200" b="1" kern="100" dirty="0">
                <a:solidFill>
                  <a:srgbClr val="0E2841"/>
                </a:solidFill>
                <a:effectLst/>
                <a:latin typeface="Arial" panose="020B0604020202020204" pitchFamily="34" charset="0"/>
                <a:ea typeface="Arial" panose="020B0604020202020204" pitchFamily="34" charset="0"/>
              </a:rPr>
              <a:t>Diab Risk</a:t>
            </a:r>
            <a:endParaRPr lang="en-US" sz="3200" kern="100" dirty="0">
              <a:solidFill>
                <a:srgbClr val="000000"/>
              </a:solidFill>
              <a:effectLst/>
              <a:latin typeface="Arial" panose="020B0604020202020204" pitchFamily="34" charset="0"/>
              <a:ea typeface="Arial" panose="020B0604020202020204" pitchFamily="34" charset="0"/>
            </a:endParaRPr>
          </a:p>
        </p:txBody>
      </p:sp>
      <p:pic>
        <p:nvPicPr>
          <p:cNvPr id="12" name="Picture Placeholder 11">
            <a:extLst>
              <a:ext uri="{FF2B5EF4-FFF2-40B4-BE49-F238E27FC236}">
                <a16:creationId xmlns:a16="http://schemas.microsoft.com/office/drawing/2014/main" id="{53D09E4E-B0C4-4DA7-E62C-1F3257CF70DD}"/>
              </a:ext>
            </a:extLst>
          </p:cNvPr>
          <p:cNvPicPr>
            <a:picLocks noGrp="1" noChangeAspect="1"/>
          </p:cNvPicPr>
          <p:nvPr>
            <p:ph type="pic" sz="quarter" idx="13"/>
          </p:nvPr>
        </p:nvPicPr>
        <p:blipFill>
          <a:blip r:embed="rId3"/>
          <a:srcRect l="-84" t="20741" r="84" b="14459"/>
          <a:stretch>
            <a:fillRect/>
          </a:stretch>
        </p:blipFill>
        <p:spPr>
          <a:xfrm>
            <a:off x="447675" y="2733675"/>
            <a:ext cx="11274425" cy="3717925"/>
          </a:xfrm>
          <a:prstGeom prst="rect">
            <a:avLst/>
          </a:prstGeom>
          <a:solidFill>
            <a:srgbClr val="E6C46D"/>
          </a:solidFill>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b="0" kern="1200" cap="all">
                <a:solidFill>
                  <a:srgbClr val="FFFFFF"/>
                </a:solidFill>
                <a:latin typeface="+mj-lt"/>
                <a:ea typeface="+mj-ea"/>
                <a:cs typeface="+mj-cs"/>
              </a:rPr>
              <a:t>Team of 5 :-	</a:t>
            </a:r>
          </a:p>
        </p:txBody>
      </p:sp>
      <p:sp>
        <p:nvSpPr>
          <p:cNvPr id="49" name="Rectangle 4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5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8" name="Rectangle 5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671513" y="2536031"/>
            <a:ext cx="3123783" cy="3671936"/>
          </a:xfrm>
        </p:spPr>
        <p:txBody>
          <a:bodyPr vert="horz" lIns="91440" tIns="45720" rIns="91440" bIns="45720" rtlCol="0" anchor="t">
            <a:normAutofit/>
          </a:bodyPr>
          <a:lstStyle/>
          <a:p>
            <a:pPr>
              <a:lnSpc>
                <a:spcPct val="90000"/>
              </a:lnSpc>
              <a:buFont typeface="Wingdings 2" panose="05020102010507070707" pitchFamily="18" charset="2"/>
              <a:buChar char=""/>
            </a:pPr>
            <a:r>
              <a:rPr lang="en-US" sz="1400">
                <a:solidFill>
                  <a:srgbClr val="FFFFFF"/>
                </a:solidFill>
              </a:rPr>
              <a:t>Yash Bhati</a:t>
            </a:r>
          </a:p>
          <a:p>
            <a:pPr>
              <a:lnSpc>
                <a:spcPct val="90000"/>
              </a:lnSpc>
              <a:buFont typeface="Wingdings 2" panose="05020102010507070707" pitchFamily="18" charset="2"/>
              <a:buChar char=""/>
            </a:pPr>
            <a:r>
              <a:rPr lang="en-US" sz="1400">
                <a:solidFill>
                  <a:srgbClr val="FFFFFF"/>
                </a:solidFill>
              </a:rPr>
              <a:t>Devna N</a:t>
            </a:r>
          </a:p>
          <a:p>
            <a:pPr>
              <a:lnSpc>
                <a:spcPct val="90000"/>
              </a:lnSpc>
              <a:buFont typeface="Wingdings 2" panose="05020102010507070707" pitchFamily="18" charset="2"/>
              <a:buChar char=""/>
            </a:pPr>
            <a:r>
              <a:rPr lang="en-US" sz="1400">
                <a:solidFill>
                  <a:srgbClr val="FFFFFF"/>
                </a:solidFill>
              </a:rPr>
              <a:t>Chitrika Muthamma</a:t>
            </a:r>
          </a:p>
          <a:p>
            <a:pPr>
              <a:lnSpc>
                <a:spcPct val="90000"/>
              </a:lnSpc>
              <a:buFont typeface="Wingdings 2" panose="05020102010507070707" pitchFamily="18" charset="2"/>
              <a:buChar char=""/>
            </a:pPr>
            <a:r>
              <a:rPr lang="en-US" sz="1400">
                <a:solidFill>
                  <a:srgbClr val="FFFFFF"/>
                </a:solidFill>
              </a:rPr>
              <a:t>Jyoshna</a:t>
            </a:r>
          </a:p>
          <a:p>
            <a:pPr>
              <a:lnSpc>
                <a:spcPct val="90000"/>
              </a:lnSpc>
              <a:buFont typeface="Wingdings 2" panose="05020102010507070707" pitchFamily="18" charset="2"/>
              <a:buChar char=""/>
            </a:pPr>
            <a:r>
              <a:rPr lang="en-US" sz="1400">
                <a:solidFill>
                  <a:srgbClr val="FFFFFF"/>
                </a:solidFill>
              </a:rPr>
              <a:t>MP Navanath</a:t>
            </a:r>
          </a:p>
          <a:p>
            <a:pPr>
              <a:lnSpc>
                <a:spcPct val="90000"/>
              </a:lnSpc>
              <a:buFont typeface="Wingdings 2" panose="05020102010507070707" pitchFamily="18" charset="2"/>
              <a:buChar char=""/>
            </a:pPr>
            <a:endParaRPr lang="en-US" sz="1400">
              <a:solidFill>
                <a:srgbClr val="FFFFFF"/>
              </a:solidFill>
            </a:endParaRPr>
          </a:p>
          <a:p>
            <a:pPr>
              <a:lnSpc>
                <a:spcPct val="90000"/>
              </a:lnSpc>
              <a:buFont typeface="Wingdings 2" panose="05020102010507070707" pitchFamily="18" charset="2"/>
              <a:buChar char=""/>
            </a:pPr>
            <a:endParaRPr lang="en-US" sz="1400">
              <a:solidFill>
                <a:srgbClr val="FFFFFF"/>
              </a:solidFill>
            </a:endParaRPr>
          </a:p>
          <a:p>
            <a:pPr>
              <a:lnSpc>
                <a:spcPct val="90000"/>
              </a:lnSpc>
              <a:buFont typeface="Wingdings 2" panose="05020102010507070707" pitchFamily="18" charset="2"/>
              <a:buChar char=""/>
            </a:pPr>
            <a:r>
              <a:rPr lang="en-US" sz="1400">
                <a:solidFill>
                  <a:srgbClr val="FFFFFF"/>
                </a:solidFill>
              </a:rPr>
              <a:t>[Advanced Data Science / DSA Component Mini Project] </a:t>
            </a:r>
          </a:p>
          <a:p>
            <a:pPr>
              <a:lnSpc>
                <a:spcPct val="90000"/>
              </a:lnSpc>
              <a:buFont typeface="Wingdings 2" panose="05020102010507070707" pitchFamily="18" charset="2"/>
              <a:buChar char=""/>
            </a:pPr>
            <a:endParaRPr lang="en-US" sz="1400">
              <a:solidFill>
                <a:srgbClr val="FFFFFF"/>
              </a:solidFill>
            </a:endParaRPr>
          </a:p>
          <a:p>
            <a:pPr>
              <a:lnSpc>
                <a:spcPct val="90000"/>
              </a:lnSpc>
              <a:buFont typeface="Wingdings 2" panose="05020102010507070707" pitchFamily="18" charset="2"/>
              <a:buChar char=""/>
            </a:pPr>
            <a:endParaRPr lang="en-US" sz="1400">
              <a:solidFill>
                <a:srgbClr val="FFFFFF"/>
              </a:solidFill>
            </a:endParaRPr>
          </a:p>
          <a:p>
            <a:pPr>
              <a:lnSpc>
                <a:spcPct val="90000"/>
              </a:lnSpc>
              <a:buFont typeface="Wingdings 2" panose="05020102010507070707" pitchFamily="18" charset="2"/>
              <a:buChar char=""/>
            </a:pPr>
            <a:r>
              <a:rPr lang="en-US" sz="1400">
                <a:solidFill>
                  <a:srgbClr val="FFFFFF"/>
                </a:solidFill>
              </a:rPr>
              <a:t>27 October 2025</a:t>
            </a:r>
          </a:p>
          <a:p>
            <a:pPr>
              <a:lnSpc>
                <a:spcPct val="90000"/>
              </a:lnSpc>
              <a:buFont typeface="Wingdings 2" panose="05020102010507070707" pitchFamily="18" charset="2"/>
              <a:buChar char=""/>
            </a:pPr>
            <a:endParaRPr lang="en-US" sz="1400">
              <a:solidFill>
                <a:srgbClr val="FFFFFF"/>
              </a:solidFill>
            </a:endParaRPr>
          </a:p>
        </p:txBody>
      </p:sp>
      <p:pic>
        <p:nvPicPr>
          <p:cNvPr id="7" name="Picture Placeholder 6" descr="A stethoscope on a table&#10;&#10;AI-generated content may be incorrect.">
            <a:extLst>
              <a:ext uri="{FF2B5EF4-FFF2-40B4-BE49-F238E27FC236}">
                <a16:creationId xmlns:a16="http://schemas.microsoft.com/office/drawing/2014/main" id="{51D8C47B-1768-A95D-C833-FA1E03170A44}"/>
              </a:ext>
            </a:extLst>
          </p:cNvPr>
          <p:cNvPicPr>
            <a:picLocks noGrp="1" noChangeAspect="1"/>
          </p:cNvPicPr>
          <p:nvPr>
            <p:ph type="pic" sz="quarter" idx="13"/>
          </p:nvPr>
        </p:nvPicPr>
        <p:blipFill>
          <a:blip r:embed="rId3"/>
          <a:srcRect l="4560" r="4560"/>
          <a:stretch>
            <a:fillRect/>
          </a:stretch>
        </p:blipFill>
        <p:spPr/>
      </p:pic>
    </p:spTree>
    <p:extLst>
      <p:ext uri="{BB962C8B-B14F-4D97-AF65-F5344CB8AC3E}">
        <p14:creationId xmlns:p14="http://schemas.microsoft.com/office/powerpoint/2010/main" val="22011259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26F4-970D-FFDF-4AEA-8B27121743EB}"/>
              </a:ext>
            </a:extLst>
          </p:cNvPr>
          <p:cNvSpPr>
            <a:spLocks noGrp="1"/>
          </p:cNvSpPr>
          <p:nvPr>
            <p:ph type="title"/>
          </p:nvPr>
        </p:nvSpPr>
        <p:spPr>
          <a:xfrm>
            <a:off x="457200" y="619433"/>
            <a:ext cx="11277600" cy="1759974"/>
          </a:xfrm>
        </p:spPr>
        <p:txBody>
          <a:bodyPr/>
          <a:lstStyle/>
          <a:p>
            <a:pPr algn="ctr"/>
            <a:r>
              <a:rPr lang="en-US" b="1" dirty="0"/>
              <a:t>(CRISP-DM Phase 1)</a:t>
            </a:r>
            <a:br>
              <a:rPr lang="en-US" b="1" dirty="0"/>
            </a:br>
            <a:r>
              <a:rPr lang="en-US" b="1" dirty="0"/>
              <a:t> </a:t>
            </a:r>
            <a:br>
              <a:rPr lang="en-US" b="1" dirty="0"/>
            </a:br>
            <a:r>
              <a:rPr lang="en-US" b="1" dirty="0"/>
              <a:t>Introduction and Business Understanding  </a:t>
            </a:r>
            <a:br>
              <a:rPr lang="en-US" dirty="0"/>
            </a:br>
            <a:endParaRPr lang="en-US" dirty="0"/>
          </a:p>
        </p:txBody>
      </p:sp>
      <p:graphicFrame>
        <p:nvGraphicFramePr>
          <p:cNvPr id="10" name="Content Placeholder 2">
            <a:extLst>
              <a:ext uri="{FF2B5EF4-FFF2-40B4-BE49-F238E27FC236}">
                <a16:creationId xmlns:a16="http://schemas.microsoft.com/office/drawing/2014/main" id="{F5CFA537-271B-1153-48D3-5B70F5CAE23B}"/>
              </a:ext>
            </a:extLst>
          </p:cNvPr>
          <p:cNvGraphicFramePr>
            <a:graphicFrameLocks noGrp="1"/>
          </p:cNvGraphicFramePr>
          <p:nvPr>
            <p:ph sz="quarter" idx="4"/>
          </p:nvPr>
        </p:nvGraphicFramePr>
        <p:xfrm>
          <a:off x="457200" y="2035278"/>
          <a:ext cx="11292347" cy="1759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0868338-D5F8-8296-8C63-27C16AA5EDEA}"/>
              </a:ext>
            </a:extLst>
          </p:cNvPr>
          <p:cNvSpPr txBox="1"/>
          <p:nvPr/>
        </p:nvSpPr>
        <p:spPr>
          <a:xfrm>
            <a:off x="2727960" y="3930243"/>
            <a:ext cx="9006840" cy="2585323"/>
          </a:xfrm>
          <a:prstGeom prst="rect">
            <a:avLst/>
          </a:prstGeom>
          <a:noFill/>
        </p:spPr>
        <p:txBody>
          <a:bodyPr wrap="square">
            <a:spAutoFit/>
          </a:bodyPr>
          <a:lstStyle/>
          <a:p>
            <a:r>
              <a:rPr lang="en-US" b="1" i="1" dirty="0"/>
              <a:t>Team Objectives </a:t>
            </a:r>
          </a:p>
          <a:p>
            <a:r>
              <a:rPr lang="en-US" dirty="0"/>
              <a:t> </a:t>
            </a:r>
          </a:p>
          <a:p>
            <a:pPr marL="285750" lvl="0" indent="-285750" fontAlgn="base">
              <a:buFont typeface="Wingdings" panose="05000000000000000000" pitchFamily="2" charset="2"/>
              <a:buChar char="v"/>
            </a:pPr>
            <a:r>
              <a:rPr lang="en-US" dirty="0"/>
              <a:t>Clean and preprocess the Diabetes dataset, specifically handling invalid zero values. </a:t>
            </a:r>
          </a:p>
          <a:p>
            <a:pPr marL="285750" indent="-285750">
              <a:buFont typeface="Wingdings" panose="05000000000000000000" pitchFamily="2" charset="2"/>
              <a:buChar char="v"/>
            </a:pPr>
            <a:endParaRPr lang="en-US" dirty="0"/>
          </a:p>
          <a:p>
            <a:pPr marL="285750" lvl="0" indent="-285750" fontAlgn="base">
              <a:buFont typeface="Wingdings" panose="05000000000000000000" pitchFamily="2" charset="2"/>
              <a:buChar char="v"/>
            </a:pPr>
            <a:r>
              <a:rPr lang="en-US" dirty="0"/>
              <a:t>Train and evaluate two classification models: Logistic Regression and Random Forest. </a:t>
            </a:r>
          </a:p>
          <a:p>
            <a:pPr marL="285750" indent="-285750">
              <a:buFont typeface="Wingdings" panose="05000000000000000000" pitchFamily="2" charset="2"/>
              <a:buChar char="v"/>
            </a:pPr>
            <a:endParaRPr lang="en-US" dirty="0"/>
          </a:p>
          <a:p>
            <a:pPr marL="285750" lvl="0" indent="-285750" fontAlgn="base">
              <a:buFont typeface="Wingdings" panose="05000000000000000000" pitchFamily="2" charset="2"/>
              <a:buChar char="v"/>
            </a:pPr>
            <a:r>
              <a:rPr lang="en-US" dirty="0"/>
              <a:t>Select the best-performing model based on key medical metrics (Recall and F1-score).</a:t>
            </a:r>
          </a:p>
          <a:p>
            <a:pPr marL="285750" lvl="0" indent="-285750" fontAlgn="base">
              <a:buFont typeface="Wingdings" panose="05000000000000000000" pitchFamily="2" charset="2"/>
              <a:buChar char="v"/>
            </a:pPr>
            <a:endParaRPr lang="en-US" dirty="0"/>
          </a:p>
          <a:p>
            <a:pPr marL="285750" lvl="0" indent="-285750" fontAlgn="base">
              <a:buFont typeface="Wingdings" panose="05000000000000000000" pitchFamily="2" charset="2"/>
              <a:buChar char="v"/>
            </a:pPr>
            <a:r>
              <a:rPr lang="en-US" dirty="0"/>
              <a:t> Deploy the best model and pre-processing pipeline via a </a:t>
            </a:r>
            <a:r>
              <a:rPr lang="en-US" dirty="0" err="1"/>
              <a:t>Streamlit</a:t>
            </a:r>
            <a:r>
              <a:rPr lang="en-US" dirty="0"/>
              <a:t> web app. </a:t>
            </a:r>
          </a:p>
        </p:txBody>
      </p:sp>
    </p:spTree>
    <p:extLst>
      <p:ext uri="{BB962C8B-B14F-4D97-AF65-F5344CB8AC3E}">
        <p14:creationId xmlns:p14="http://schemas.microsoft.com/office/powerpoint/2010/main" val="373124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3411056" y="535248"/>
            <a:ext cx="5369888" cy="562896"/>
          </a:xfrm>
        </p:spPr>
        <p:txBody>
          <a:bodyPr>
            <a:normAutofit/>
          </a:bodyPr>
          <a:lstStyle/>
          <a:p>
            <a:r>
              <a:rPr lang="en-US" b="1" dirty="0"/>
              <a:t>(CRISP-DM Phase 2) </a:t>
            </a:r>
            <a:endParaRPr lang="en-US" dirty="0"/>
          </a:p>
        </p:txBody>
      </p:sp>
      <p:sp>
        <p:nvSpPr>
          <p:cNvPr id="8" name="Title 1">
            <a:extLst>
              <a:ext uri="{FF2B5EF4-FFF2-40B4-BE49-F238E27FC236}">
                <a16:creationId xmlns:a16="http://schemas.microsoft.com/office/drawing/2014/main" id="{9E1D92A3-8946-1CA4-A7B6-DAD98937364C}"/>
              </a:ext>
            </a:extLst>
          </p:cNvPr>
          <p:cNvSpPr txBox="1">
            <a:spLocks/>
          </p:cNvSpPr>
          <p:nvPr/>
        </p:nvSpPr>
        <p:spPr>
          <a:xfrm>
            <a:off x="726111" y="1335195"/>
            <a:ext cx="5664529" cy="4669365"/>
          </a:xfrm>
          <a:prstGeom prst="rect">
            <a:avLst/>
          </a:prstGeom>
        </p:spPr>
        <p:txBody>
          <a:bodyPr vert="horz" lIns="91440" tIns="45720" rIns="91440" bIns="45720" rtlCol="0" anchor="b">
            <a:normAutofit fontScale="70000" lnSpcReduction="20000"/>
          </a:bodyPr>
          <a:lstStyle>
            <a:lvl1pPr algn="ctr"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500" b="1" dirty="0"/>
              <a:t>Data Understanding : </a:t>
            </a:r>
          </a:p>
          <a:p>
            <a:pPr algn="l"/>
            <a:endParaRPr lang="en-US" dirty="0"/>
          </a:p>
          <a:p>
            <a:pPr algn="l"/>
            <a:r>
              <a:rPr lang="en-US" dirty="0"/>
              <a:t> </a:t>
            </a:r>
          </a:p>
          <a:p>
            <a:pPr algn="l"/>
            <a:r>
              <a:rPr lang="en-US" b="1" i="1" dirty="0"/>
              <a:t>2.1 Dataset Description </a:t>
            </a:r>
          </a:p>
          <a:p>
            <a:pPr algn="l"/>
            <a:r>
              <a:rPr lang="en-US" dirty="0"/>
              <a:t> </a:t>
            </a:r>
          </a:p>
          <a:p>
            <a:pPr algn="l"/>
            <a:r>
              <a:rPr lang="en-US" b="1" dirty="0"/>
              <a:t>Size:</a:t>
            </a:r>
            <a:r>
              <a:rPr lang="en-US" dirty="0"/>
              <a:t> 768 entries (patients) and 9 features. </a:t>
            </a:r>
          </a:p>
          <a:p>
            <a:pPr algn="l"/>
            <a:r>
              <a:rPr lang="en-US" dirty="0"/>
              <a:t> </a:t>
            </a:r>
          </a:p>
          <a:p>
            <a:pPr algn="l"/>
            <a:r>
              <a:rPr lang="en-US" dirty="0"/>
              <a:t> </a:t>
            </a:r>
          </a:p>
          <a:p>
            <a:pPr algn="l"/>
            <a:r>
              <a:rPr lang="en-US" b="1" dirty="0"/>
              <a:t>Features:</a:t>
            </a:r>
            <a:r>
              <a:rPr lang="en-US" dirty="0"/>
              <a:t>  </a:t>
            </a:r>
          </a:p>
          <a:p>
            <a:pPr algn="l"/>
            <a:endParaRPr lang="en-US" dirty="0"/>
          </a:p>
          <a:p>
            <a:pPr marL="457200" lvl="0" indent="-457200" algn="l" fontAlgn="base">
              <a:buFont typeface="Wingdings" panose="05000000000000000000" pitchFamily="2" charset="2"/>
              <a:buChar char="v"/>
            </a:pPr>
            <a:r>
              <a:rPr lang="en-US" dirty="0"/>
              <a:t>Pregnancies </a:t>
            </a:r>
          </a:p>
          <a:p>
            <a:pPr marL="457200" lvl="0" indent="-457200" algn="l" fontAlgn="base">
              <a:buFont typeface="Wingdings" panose="05000000000000000000" pitchFamily="2" charset="2"/>
              <a:buChar char="v"/>
            </a:pPr>
            <a:r>
              <a:rPr lang="en-US" dirty="0"/>
              <a:t>Glucose </a:t>
            </a:r>
          </a:p>
          <a:p>
            <a:pPr marL="457200" lvl="0" indent="-457200" algn="l" fontAlgn="base">
              <a:buFont typeface="Wingdings" panose="05000000000000000000" pitchFamily="2" charset="2"/>
              <a:buChar char="v"/>
            </a:pPr>
            <a:r>
              <a:rPr lang="en-US" dirty="0" err="1"/>
              <a:t>BloodPressure</a:t>
            </a:r>
            <a:r>
              <a:rPr lang="en-US" dirty="0"/>
              <a:t> </a:t>
            </a:r>
          </a:p>
          <a:p>
            <a:pPr marL="457200" lvl="0" indent="-457200" algn="l" fontAlgn="base">
              <a:buFont typeface="Wingdings" panose="05000000000000000000" pitchFamily="2" charset="2"/>
              <a:buChar char="v"/>
            </a:pPr>
            <a:r>
              <a:rPr lang="en-US" dirty="0" err="1"/>
              <a:t>SkinThickness</a:t>
            </a:r>
            <a:r>
              <a:rPr lang="en-US" dirty="0"/>
              <a:t> </a:t>
            </a:r>
          </a:p>
          <a:p>
            <a:pPr marL="457200" lvl="0" indent="-457200" algn="l" fontAlgn="base">
              <a:buFont typeface="Wingdings" panose="05000000000000000000" pitchFamily="2" charset="2"/>
              <a:buChar char="v"/>
            </a:pPr>
            <a:r>
              <a:rPr lang="en-US" dirty="0"/>
              <a:t>Insulin </a:t>
            </a:r>
          </a:p>
          <a:p>
            <a:pPr marL="457200" lvl="0" indent="-457200" algn="l" fontAlgn="base">
              <a:buFont typeface="Wingdings" panose="05000000000000000000" pitchFamily="2" charset="2"/>
              <a:buChar char="v"/>
            </a:pPr>
            <a:r>
              <a:rPr lang="en-US" dirty="0"/>
              <a:t>BMI </a:t>
            </a:r>
          </a:p>
          <a:p>
            <a:pPr marL="457200" lvl="0" indent="-457200" algn="l" fontAlgn="base">
              <a:buFont typeface="Wingdings" panose="05000000000000000000" pitchFamily="2" charset="2"/>
              <a:buChar char="v"/>
            </a:pPr>
            <a:r>
              <a:rPr lang="en-US" dirty="0" err="1"/>
              <a:t>DiabetesPedigreeFunction</a:t>
            </a:r>
            <a:r>
              <a:rPr lang="en-US" dirty="0"/>
              <a:t> </a:t>
            </a:r>
          </a:p>
          <a:p>
            <a:pPr marL="457200" indent="-457200" algn="l">
              <a:buFont typeface="Wingdings" panose="05000000000000000000" pitchFamily="2" charset="2"/>
              <a:buChar char="v"/>
            </a:pPr>
            <a:r>
              <a:rPr lang="en-US" dirty="0"/>
              <a:t>Age. </a:t>
            </a:r>
            <a:r>
              <a:rPr lang="en-US" b="1" dirty="0"/>
              <a:t> </a:t>
            </a:r>
            <a:endParaRPr lang="en-US" dirty="0"/>
          </a:p>
        </p:txBody>
      </p:sp>
      <p:sp>
        <p:nvSpPr>
          <p:cNvPr id="11" name="TextBox 10">
            <a:extLst>
              <a:ext uri="{FF2B5EF4-FFF2-40B4-BE49-F238E27FC236}">
                <a16:creationId xmlns:a16="http://schemas.microsoft.com/office/drawing/2014/main" id="{52706180-EAD6-90BE-C9F7-1E4D0B97ACDB}"/>
              </a:ext>
            </a:extLst>
          </p:cNvPr>
          <p:cNvSpPr txBox="1"/>
          <p:nvPr/>
        </p:nvSpPr>
        <p:spPr>
          <a:xfrm>
            <a:off x="4849844" y="4111523"/>
            <a:ext cx="6936412" cy="2253181"/>
          </a:xfrm>
          <a:prstGeom prst="rect">
            <a:avLst/>
          </a:prstGeom>
          <a:noFill/>
        </p:spPr>
        <p:txBody>
          <a:bodyPr wrap="square">
            <a:spAutoFit/>
          </a:bodyPr>
          <a:lstStyle/>
          <a:p>
            <a:pPr marL="6350" marR="0" indent="-6350">
              <a:lnSpc>
                <a:spcPct val="107000"/>
              </a:lnSpc>
              <a:buNone/>
            </a:pPr>
            <a:r>
              <a:rPr lang="en-US" sz="2000" b="1" i="1" kern="100" dirty="0">
                <a:solidFill>
                  <a:srgbClr val="000000"/>
                </a:solidFill>
                <a:effectLst/>
                <a:latin typeface="+mj-lt"/>
                <a:ea typeface="Arial" panose="020B0604020202020204" pitchFamily="34" charset="0"/>
              </a:rPr>
              <a:t>2.2 Initial Data Quality Assessment </a:t>
            </a:r>
          </a:p>
          <a:p>
            <a:pPr marL="8890" marR="0" indent="0">
              <a:lnSpc>
                <a:spcPct val="107000"/>
              </a:lnSpc>
              <a:spcAft>
                <a:spcPts val="15"/>
              </a:spcAft>
              <a:buNone/>
            </a:pPr>
            <a:r>
              <a:rPr lang="en-US" sz="1200" kern="100" dirty="0">
                <a:solidFill>
                  <a:srgbClr val="000000"/>
                </a:solidFill>
                <a:effectLst/>
                <a:latin typeface="Arial" panose="020B0604020202020204" pitchFamily="34" charset="0"/>
                <a:ea typeface="Arial" panose="020B0604020202020204" pitchFamily="34" charset="0"/>
              </a:rPr>
              <a:t> </a:t>
            </a:r>
          </a:p>
          <a:p>
            <a:pPr marL="8890" marR="0" indent="0">
              <a:lnSpc>
                <a:spcPct val="107000"/>
              </a:lnSpc>
              <a:spcAft>
                <a:spcPts val="275"/>
              </a:spcAft>
              <a:buNone/>
            </a:pPr>
            <a:r>
              <a:rPr lang="en-US" sz="1200" kern="100" dirty="0">
                <a:solidFill>
                  <a:srgbClr val="000000"/>
                </a:solidFill>
                <a:effectLst/>
                <a:latin typeface="Arial" panose="020B0604020202020204" pitchFamily="34" charset="0"/>
                <a:ea typeface="Arial" panose="020B0604020202020204" pitchFamily="34" charset="0"/>
              </a:rPr>
              <a:t> </a:t>
            </a:r>
          </a:p>
          <a:p>
            <a:pPr marL="342900" marR="26035" lvl="0" indent="-342900" fontAlgn="base">
              <a:lnSpc>
                <a:spcPct val="109000"/>
              </a:lnSpc>
              <a:spcAft>
                <a:spcPts val="15"/>
              </a:spcAft>
              <a:buClr>
                <a:srgbClr val="000000"/>
              </a:buClr>
              <a:buSzPts val="1200"/>
              <a:buFont typeface="Wingdings" panose="05000000000000000000" pitchFamily="2" charset="2"/>
              <a:buChar char="Ø"/>
            </a:pPr>
            <a:r>
              <a:rPr lang="en-US"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The data contained biologically impossible zero values in Glucose, </a:t>
            </a:r>
            <a:r>
              <a:rPr lang="en-US" u="none" strike="noStrike" kern="100" dirty="0" err="1">
                <a:solidFill>
                  <a:srgbClr val="000000"/>
                </a:solidFill>
                <a:effectLst/>
                <a:uFill>
                  <a:solidFill>
                    <a:srgbClr val="000000"/>
                  </a:solidFill>
                </a:uFill>
                <a:ea typeface="Arial" panose="020B0604020202020204" pitchFamily="34" charset="0"/>
                <a:cs typeface="Arial" panose="020B0604020202020204" pitchFamily="34" charset="0"/>
              </a:rPr>
              <a:t>BloodPressure</a:t>
            </a:r>
            <a:r>
              <a:rPr lang="en-US"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a:t>
            </a:r>
            <a:r>
              <a:rPr lang="en-US" u="none" strike="noStrike" kern="100" dirty="0" err="1">
                <a:solidFill>
                  <a:srgbClr val="000000"/>
                </a:solidFill>
                <a:effectLst/>
                <a:uFill>
                  <a:solidFill>
                    <a:srgbClr val="000000"/>
                  </a:solidFill>
                </a:uFill>
                <a:ea typeface="Arial" panose="020B0604020202020204" pitchFamily="34" charset="0"/>
                <a:cs typeface="Arial" panose="020B0604020202020204" pitchFamily="34" charset="0"/>
              </a:rPr>
              <a:t>SkinThickness</a:t>
            </a:r>
            <a:r>
              <a:rPr lang="en-US"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Insulin, and BMI, representing missing data.  </a:t>
            </a:r>
            <a:endParaRPr lang="en-US" sz="12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endParaRPr>
          </a:p>
          <a:p>
            <a:pPr marL="457200" marR="0">
              <a:lnSpc>
                <a:spcPct val="107000"/>
              </a:lnSpc>
              <a:spcAft>
                <a:spcPts val="60"/>
              </a:spcAft>
            </a:pPr>
            <a:endParaRPr lang="en-US" sz="1200" kern="100" dirty="0">
              <a:solidFill>
                <a:srgbClr val="000000"/>
              </a:solidFill>
              <a:effectLst/>
              <a:ea typeface="Arial" panose="020B0604020202020204" pitchFamily="34" charset="0"/>
            </a:endParaRPr>
          </a:p>
          <a:p>
            <a:pPr marL="342900" marR="26035" lvl="0" indent="-342900" fontAlgn="base">
              <a:lnSpc>
                <a:spcPct val="109000"/>
              </a:lnSpc>
              <a:spcAft>
                <a:spcPts val="3320"/>
              </a:spcAft>
              <a:buClr>
                <a:srgbClr val="000000"/>
              </a:buClr>
              <a:buSzPts val="1200"/>
              <a:buFont typeface="Wingdings" panose="05000000000000000000" pitchFamily="2" charset="2"/>
              <a:buChar char="Ø"/>
            </a:pPr>
            <a:r>
              <a:rPr lang="en-US" sz="18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These were handled to ensure reliable model training. </a:t>
            </a:r>
            <a:endParaRPr lang="en-US" sz="12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6BEA6CB-23DD-3AF5-8D71-2F0327805EE9}"/>
              </a:ext>
            </a:extLst>
          </p:cNvPr>
          <p:cNvPicPr>
            <a:picLocks noChangeAspect="1"/>
          </p:cNvPicPr>
          <p:nvPr/>
        </p:nvPicPr>
        <p:blipFill>
          <a:blip r:embed="rId3"/>
          <a:stretch>
            <a:fillRect/>
          </a:stretch>
        </p:blipFill>
        <p:spPr>
          <a:xfrm>
            <a:off x="6836093" y="1797732"/>
            <a:ext cx="4629796" cy="2076740"/>
          </a:xfrm>
          <a:prstGeom prst="rect">
            <a:avLst/>
          </a:prstGeom>
        </p:spPr>
      </p:pic>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436881" y="984098"/>
            <a:ext cx="7365998" cy="721360"/>
          </a:xfrm>
        </p:spPr>
        <p:txBody>
          <a:bodyPr/>
          <a:lstStyle/>
          <a:p>
            <a:r>
              <a:rPr lang="en-US" dirty="0"/>
              <a:t>Data preparation </a:t>
            </a:r>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436881" y="1783535"/>
            <a:ext cx="6426202" cy="2155415"/>
          </a:xfrm>
        </p:spPr>
        <p:txBody>
          <a:bodyPr/>
          <a:lstStyle/>
          <a:p>
            <a:r>
              <a:rPr lang="en-US" dirty="0"/>
              <a:t>The dataset contained several missing and invalid values, such as zeros in attributes like glucose, BMI, and insulin. These were treated by replacing them with median values to maintain data consistency. The cleaned dataset was then scaled using StandardScaler to normalize feature ranges, ensuring balanced model performance during training.</a:t>
            </a:r>
          </a:p>
        </p:txBody>
      </p:sp>
      <p:pic>
        <p:nvPicPr>
          <p:cNvPr id="5" name="Picture 4">
            <a:extLst>
              <a:ext uri="{FF2B5EF4-FFF2-40B4-BE49-F238E27FC236}">
                <a16:creationId xmlns:a16="http://schemas.microsoft.com/office/drawing/2014/main" id="{D2497770-B8FF-EB07-C805-BE3042264DCA}"/>
              </a:ext>
            </a:extLst>
          </p:cNvPr>
          <p:cNvPicPr>
            <a:picLocks noChangeAspect="1"/>
          </p:cNvPicPr>
          <p:nvPr/>
        </p:nvPicPr>
        <p:blipFill>
          <a:blip r:embed="rId3"/>
          <a:stretch>
            <a:fillRect/>
          </a:stretch>
        </p:blipFill>
        <p:spPr>
          <a:xfrm>
            <a:off x="6939282" y="1344778"/>
            <a:ext cx="5008878" cy="3782578"/>
          </a:xfrm>
          <a:prstGeom prst="rect">
            <a:avLst/>
          </a:prstGeom>
        </p:spPr>
      </p:pic>
      <p:sp>
        <p:nvSpPr>
          <p:cNvPr id="15" name="TextBox 14">
            <a:extLst>
              <a:ext uri="{FF2B5EF4-FFF2-40B4-BE49-F238E27FC236}">
                <a16:creationId xmlns:a16="http://schemas.microsoft.com/office/drawing/2014/main" id="{0FB7785D-9C06-E7AA-39C6-E8181B6A7494}"/>
              </a:ext>
            </a:extLst>
          </p:cNvPr>
          <p:cNvSpPr txBox="1"/>
          <p:nvPr/>
        </p:nvSpPr>
        <p:spPr>
          <a:xfrm>
            <a:off x="3962400" y="582762"/>
            <a:ext cx="4267200" cy="523220"/>
          </a:xfrm>
          <a:prstGeom prst="rect">
            <a:avLst/>
          </a:prstGeom>
          <a:noFill/>
        </p:spPr>
        <p:txBody>
          <a:bodyPr wrap="square">
            <a:spAutoFit/>
          </a:bodyPr>
          <a:lstStyle/>
          <a:p>
            <a:pPr algn="ctr"/>
            <a:r>
              <a:rPr lang="en-US" sz="2800" b="1" dirty="0">
                <a:solidFill>
                  <a:schemeClr val="tx2"/>
                </a:solidFill>
                <a:latin typeface="+mj-lt"/>
                <a:ea typeface="ADLaM Display" panose="020F0502020204030204" pitchFamily="2" charset="0"/>
                <a:cs typeface="ADLaM Display" panose="020F0502020204030204" pitchFamily="2" charset="0"/>
              </a:rPr>
              <a:t>(CRISP-DM PHASE 3)</a:t>
            </a:r>
          </a:p>
        </p:txBody>
      </p:sp>
      <p:sp>
        <p:nvSpPr>
          <p:cNvPr id="17" name="TextBox 16">
            <a:extLst>
              <a:ext uri="{FF2B5EF4-FFF2-40B4-BE49-F238E27FC236}">
                <a16:creationId xmlns:a16="http://schemas.microsoft.com/office/drawing/2014/main" id="{0C3792B4-F112-7552-C62A-BC3C1829F2BE}"/>
              </a:ext>
            </a:extLst>
          </p:cNvPr>
          <p:cNvSpPr txBox="1"/>
          <p:nvPr/>
        </p:nvSpPr>
        <p:spPr>
          <a:xfrm>
            <a:off x="436881" y="3718679"/>
            <a:ext cx="6096000" cy="1477328"/>
          </a:xfrm>
          <a:prstGeom prst="rect">
            <a:avLst/>
          </a:prstGeom>
          <a:noFill/>
        </p:spPr>
        <p:txBody>
          <a:bodyPr wrap="square">
            <a:spAutoFit/>
          </a:bodyPr>
          <a:lstStyle/>
          <a:p>
            <a:r>
              <a:rPr lang="en-US" dirty="0"/>
              <a:t>3.1 Data Cleaning (Handling Invalid Zeros) </a:t>
            </a:r>
          </a:p>
          <a:p>
            <a:endParaRPr lang="en-US" dirty="0"/>
          </a:p>
          <a:p>
            <a:r>
              <a:rPr lang="en-US" dirty="0"/>
              <a:t>• All invalid zero values were replaced with </a:t>
            </a:r>
            <a:r>
              <a:rPr lang="en-US" dirty="0" err="1"/>
              <a:t>NaN</a:t>
            </a:r>
            <a:r>
              <a:rPr lang="en-US" dirty="0"/>
              <a:t> and then imputed with the column median to ensure robustness against outliers. </a:t>
            </a:r>
          </a:p>
        </p:txBody>
      </p:sp>
      <p:sp>
        <p:nvSpPr>
          <p:cNvPr id="19" name="TextBox 18">
            <a:extLst>
              <a:ext uri="{FF2B5EF4-FFF2-40B4-BE49-F238E27FC236}">
                <a16:creationId xmlns:a16="http://schemas.microsoft.com/office/drawing/2014/main" id="{6E7EEA26-1976-B038-CE34-9A81897AC0C4}"/>
              </a:ext>
            </a:extLst>
          </p:cNvPr>
          <p:cNvSpPr txBox="1"/>
          <p:nvPr/>
        </p:nvSpPr>
        <p:spPr>
          <a:xfrm>
            <a:off x="436881" y="5273737"/>
            <a:ext cx="11511280" cy="1200329"/>
          </a:xfrm>
          <a:prstGeom prst="rect">
            <a:avLst/>
          </a:prstGeom>
          <a:noFill/>
        </p:spPr>
        <p:txBody>
          <a:bodyPr wrap="square">
            <a:spAutoFit/>
          </a:bodyPr>
          <a:lstStyle/>
          <a:p>
            <a:r>
              <a:rPr lang="en-US" dirty="0"/>
              <a:t>3.2 Feature Engineering and Scaling </a:t>
            </a:r>
          </a:p>
          <a:p>
            <a:endParaRPr lang="en-US" dirty="0"/>
          </a:p>
          <a:p>
            <a:r>
              <a:rPr lang="en-US" dirty="0"/>
              <a:t>• Features (X) were separated from the target (y), standardized using StandardScaler, and split into training and testing sets (80:20)</a:t>
            </a:r>
          </a:p>
        </p:txBody>
      </p:sp>
    </p:spTree>
    <p:extLst>
      <p:ext uri="{BB962C8B-B14F-4D97-AF65-F5344CB8AC3E}">
        <p14:creationId xmlns:p14="http://schemas.microsoft.com/office/powerpoint/2010/main" val="160530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7A077E-D894-EA95-F4FE-4D9D6B4C0D16}"/>
              </a:ext>
            </a:extLst>
          </p:cNvPr>
          <p:cNvSpPr txBox="1"/>
          <p:nvPr/>
        </p:nvSpPr>
        <p:spPr>
          <a:xfrm>
            <a:off x="462280" y="1196777"/>
            <a:ext cx="11303000" cy="3077766"/>
          </a:xfrm>
          <a:prstGeom prst="rect">
            <a:avLst/>
          </a:prstGeom>
          <a:noFill/>
        </p:spPr>
        <p:txBody>
          <a:bodyPr wrap="square">
            <a:spAutoFit/>
          </a:bodyPr>
          <a:lstStyle/>
          <a:p>
            <a:r>
              <a:rPr lang="en-US" sz="3200" dirty="0"/>
              <a:t>Modeling and Evaluation</a:t>
            </a:r>
          </a:p>
          <a:p>
            <a:endParaRPr lang="en-US" b="1" dirty="0">
              <a:latin typeface="+mj-lt"/>
            </a:endParaRPr>
          </a:p>
          <a:p>
            <a:r>
              <a:rPr lang="en-US" b="1" dirty="0">
                <a:latin typeface="+mj-lt"/>
              </a:rPr>
              <a:t>Models Trained </a:t>
            </a:r>
          </a:p>
          <a:p>
            <a:endParaRPr lang="en-US" b="1" dirty="0">
              <a:latin typeface="+mj-lt"/>
            </a:endParaRPr>
          </a:p>
          <a:p>
            <a:pPr marL="285750" indent="-285750">
              <a:buFont typeface="Wingdings" panose="05000000000000000000" pitchFamily="2" charset="2"/>
              <a:buChar char="v"/>
            </a:pPr>
            <a:r>
              <a:rPr lang="en-US" dirty="0"/>
              <a:t>Logistic Regression</a:t>
            </a:r>
            <a:r>
              <a:rPr lang="en-US" b="1" dirty="0">
                <a:latin typeface="+mj-lt"/>
              </a:rPr>
              <a:t>: </a:t>
            </a:r>
            <a:r>
              <a:rPr lang="en-US" dirty="0"/>
              <a:t>A linear, interpretable model for baseline comparison. </a:t>
            </a:r>
          </a:p>
          <a:p>
            <a:endParaRPr lang="en-US" dirty="0"/>
          </a:p>
          <a:p>
            <a:pPr marL="285750" indent="-285750">
              <a:buFont typeface="Wingdings" panose="05000000000000000000" pitchFamily="2" charset="2"/>
              <a:buChar char="v"/>
            </a:pPr>
            <a:r>
              <a:rPr lang="en-US" dirty="0"/>
              <a:t>Random Forest Classifier: An ensemble-based model providing higher accuracy and robustness. </a:t>
            </a:r>
          </a:p>
          <a:p>
            <a:pPr marL="285750" indent="-285750">
              <a:buFont typeface="Wingdings" panose="05000000000000000000" pitchFamily="2" charset="2"/>
              <a:buChar char="v"/>
            </a:pPr>
            <a:endParaRPr lang="en-US" dirty="0"/>
          </a:p>
          <a:p>
            <a:r>
              <a:rPr lang="en-US" b="1" dirty="0">
                <a:latin typeface="+mj-lt"/>
              </a:rPr>
              <a:t>Performance Metrics Comparison</a:t>
            </a:r>
            <a:r>
              <a:rPr lang="en-US" sz="900" b="1" dirty="0">
                <a:latin typeface="+mj-lt"/>
              </a:rPr>
              <a:t>     </a:t>
            </a:r>
            <a:r>
              <a:rPr lang="en-US" b="1" dirty="0">
                <a:latin typeface="+mj-lt"/>
              </a:rPr>
              <a:t>  </a:t>
            </a:r>
          </a:p>
          <a:p>
            <a:r>
              <a:rPr lang="en-US" dirty="0"/>
              <a:t>A comparison between Logistic Regression and Random Forest is shown below.</a:t>
            </a:r>
            <a:endParaRPr lang="en-US" b="1" dirty="0">
              <a:latin typeface="+mj-lt"/>
            </a:endParaRPr>
          </a:p>
        </p:txBody>
      </p:sp>
      <p:pic>
        <p:nvPicPr>
          <p:cNvPr id="13" name="Picture 12">
            <a:extLst>
              <a:ext uri="{FF2B5EF4-FFF2-40B4-BE49-F238E27FC236}">
                <a16:creationId xmlns:a16="http://schemas.microsoft.com/office/drawing/2014/main" id="{EA469313-B739-48DF-898C-47857BE1C7D9}"/>
              </a:ext>
            </a:extLst>
          </p:cNvPr>
          <p:cNvPicPr>
            <a:picLocks noChangeAspect="1"/>
          </p:cNvPicPr>
          <p:nvPr/>
        </p:nvPicPr>
        <p:blipFill>
          <a:blip r:embed="rId3"/>
          <a:stretch>
            <a:fillRect/>
          </a:stretch>
        </p:blipFill>
        <p:spPr>
          <a:xfrm>
            <a:off x="462280" y="4429323"/>
            <a:ext cx="5908040" cy="2127497"/>
          </a:xfrm>
          <a:prstGeom prst="rect">
            <a:avLst/>
          </a:prstGeom>
        </p:spPr>
      </p:pic>
      <p:sp>
        <p:nvSpPr>
          <p:cNvPr id="15" name="TextBox 14">
            <a:extLst>
              <a:ext uri="{FF2B5EF4-FFF2-40B4-BE49-F238E27FC236}">
                <a16:creationId xmlns:a16="http://schemas.microsoft.com/office/drawing/2014/main" id="{22836BC7-ABA5-A8FD-4528-3564D16E9454}"/>
              </a:ext>
            </a:extLst>
          </p:cNvPr>
          <p:cNvSpPr txBox="1"/>
          <p:nvPr/>
        </p:nvSpPr>
        <p:spPr>
          <a:xfrm>
            <a:off x="6370320" y="4477408"/>
            <a:ext cx="5821680" cy="2031325"/>
          </a:xfrm>
          <a:prstGeom prst="rect">
            <a:avLst/>
          </a:prstGeom>
          <a:noFill/>
        </p:spPr>
        <p:txBody>
          <a:bodyPr wrap="square">
            <a:spAutoFit/>
          </a:bodyPr>
          <a:lstStyle/>
          <a:p>
            <a:r>
              <a:rPr lang="en-US" b="1" dirty="0"/>
              <a:t>Model Selection and Key Findings </a:t>
            </a:r>
            <a:r>
              <a:rPr lang="en-US" sz="1400" dirty="0"/>
              <a:t>    </a:t>
            </a:r>
          </a:p>
          <a:p>
            <a:endParaRPr lang="en-US" dirty="0"/>
          </a:p>
          <a:p>
            <a:pPr marL="285750" indent="-285750">
              <a:buFont typeface="Wingdings" panose="05000000000000000000" pitchFamily="2" charset="2"/>
              <a:buChar char="Ø"/>
            </a:pPr>
            <a:r>
              <a:rPr lang="en-US" dirty="0"/>
              <a:t>Random Forest Classifier (Selected Model).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model achieved the highest accuracy (83.12%) and ROC-AUC (89.36%), with Glucose and BMI identified as top predictors of diabetes risk.</a:t>
            </a:r>
          </a:p>
        </p:txBody>
      </p:sp>
      <p:sp>
        <p:nvSpPr>
          <p:cNvPr id="20" name="TextBox 19">
            <a:extLst>
              <a:ext uri="{FF2B5EF4-FFF2-40B4-BE49-F238E27FC236}">
                <a16:creationId xmlns:a16="http://schemas.microsoft.com/office/drawing/2014/main" id="{347B1298-BF9B-83F1-36B5-7D9BE6118DDA}"/>
              </a:ext>
            </a:extLst>
          </p:cNvPr>
          <p:cNvSpPr txBox="1"/>
          <p:nvPr/>
        </p:nvSpPr>
        <p:spPr>
          <a:xfrm>
            <a:off x="3801745" y="582117"/>
            <a:ext cx="4588510" cy="523220"/>
          </a:xfrm>
          <a:prstGeom prst="rect">
            <a:avLst/>
          </a:prstGeom>
          <a:noFill/>
        </p:spPr>
        <p:txBody>
          <a:bodyPr wrap="square">
            <a:spAutoFit/>
          </a:bodyPr>
          <a:lstStyle/>
          <a:p>
            <a:pPr algn="ctr"/>
            <a:r>
              <a:rPr lang="en-US" sz="2800" b="1" dirty="0">
                <a:latin typeface="+mj-lt"/>
              </a:rPr>
              <a:t>(CRISP-DM PHASE 4 &amp; 5)</a:t>
            </a:r>
          </a:p>
        </p:txBody>
      </p:sp>
    </p:spTree>
    <p:extLst>
      <p:ext uri="{BB962C8B-B14F-4D97-AF65-F5344CB8AC3E}">
        <p14:creationId xmlns:p14="http://schemas.microsoft.com/office/powerpoint/2010/main" val="369582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p:txBody>
          <a:bodyPr/>
          <a:lstStyle/>
          <a:p>
            <a:r>
              <a:rPr lang="en-US" dirty="0"/>
              <a:t>Deployment: </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noFill/>
        </p:spPr>
        <p:txBody>
          <a:bodyPr>
            <a:normAutofit/>
          </a:bodyPr>
          <a:lstStyle/>
          <a:p>
            <a:r>
              <a:rPr lang="en-US" b="1" dirty="0"/>
              <a:t>Artifacts:</a:t>
            </a:r>
            <a:r>
              <a:rPr lang="en-US" dirty="0"/>
              <a:t> </a:t>
            </a:r>
            <a:r>
              <a:rPr lang="en-US" dirty="0" err="1"/>
              <a:t>final_diabrisk_model.pkl</a:t>
            </a:r>
            <a:r>
              <a:rPr lang="en-US" dirty="0"/>
              <a:t> &amp; </a:t>
            </a:r>
            <a:r>
              <a:rPr lang="en-US" dirty="0" err="1"/>
              <a:t>scaler_diabrisk.pkl</a:t>
            </a:r>
            <a:r>
              <a:rPr lang="en-US" dirty="0"/>
              <a:t>.</a:t>
            </a:r>
          </a:p>
          <a:p>
            <a:r>
              <a:rPr lang="en-US" b="1" dirty="0"/>
              <a:t>Framework:</a:t>
            </a:r>
            <a:r>
              <a:rPr lang="en-US" dirty="0"/>
              <a:t> </a:t>
            </a:r>
            <a:r>
              <a:rPr lang="en-US" dirty="0" err="1"/>
              <a:t>Streamlit</a:t>
            </a:r>
            <a:r>
              <a:rPr lang="en-US" dirty="0"/>
              <a:t>.</a:t>
            </a:r>
          </a:p>
          <a:p>
            <a:r>
              <a:rPr lang="en-US" b="1" dirty="0"/>
              <a:t>Functionality</a:t>
            </a:r>
            <a:r>
              <a:rPr lang="en-US" dirty="0"/>
              <a:t>: Real-time prediction using preprocessed health attributes.</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2"/>
          </p:nvPr>
        </p:nvSpPr>
        <p:spPr>
          <a:xfrm>
            <a:off x="4282437" y="2187361"/>
            <a:ext cx="7797803" cy="3633047"/>
          </a:xfrm>
          <a:noFill/>
        </p:spPr>
        <p:txBody>
          <a:bodyPr>
            <a:normAutofit/>
          </a:bodyPr>
          <a:lstStyle/>
          <a:p>
            <a:r>
              <a:rPr lang="en-US" dirty="0"/>
              <a:t>Deployment Process:</a:t>
            </a:r>
          </a:p>
          <a:p>
            <a:pPr lvl="1"/>
            <a:r>
              <a:rPr lang="en-US" dirty="0"/>
              <a:t>The final machine learning model and preprocessing scaler were uploaded              along with the </a:t>
            </a:r>
            <a:r>
              <a:rPr lang="en-US" dirty="0" err="1"/>
              <a:t>Streamlit</a:t>
            </a:r>
            <a:r>
              <a:rPr lang="en-US" dirty="0"/>
              <a:t> application script to a public GitHub repository. </a:t>
            </a:r>
          </a:p>
          <a:p>
            <a:pPr lvl="1"/>
            <a:r>
              <a:rPr lang="en-US" dirty="0"/>
              <a:t>A requirements.txt file was created to list all necessary dependencies for the app.</a:t>
            </a:r>
          </a:p>
          <a:p>
            <a:pPr lvl="1"/>
            <a:r>
              <a:rPr lang="en-US" dirty="0"/>
              <a:t>Using </a:t>
            </a:r>
            <a:r>
              <a:rPr lang="en-US" dirty="0" err="1"/>
              <a:t>Streamlit</a:t>
            </a:r>
            <a:r>
              <a:rPr lang="en-US" dirty="0"/>
              <a:t> Cloud, the repository was connected directly and deployed online. </a:t>
            </a:r>
          </a:p>
          <a:p>
            <a:pPr lvl="1"/>
            <a:r>
              <a:rPr lang="en-US" dirty="0"/>
              <a:t>This automated setup allowed the platform to install dependencies, run the app.py file, and generate a live web link for public access to the </a:t>
            </a:r>
            <a:r>
              <a:rPr lang="en-US" dirty="0" err="1"/>
              <a:t>DiabRisk</a:t>
            </a:r>
            <a:r>
              <a:rPr lang="en-US" dirty="0"/>
              <a:t> prediction app.</a:t>
            </a:r>
          </a:p>
        </p:txBody>
      </p:sp>
      <p:sp>
        <p:nvSpPr>
          <p:cNvPr id="5" name="TextBox 4">
            <a:extLst>
              <a:ext uri="{FF2B5EF4-FFF2-40B4-BE49-F238E27FC236}">
                <a16:creationId xmlns:a16="http://schemas.microsoft.com/office/drawing/2014/main" id="{4F775B6F-85F0-7EB6-90FE-4E9CEA3683E9}"/>
              </a:ext>
            </a:extLst>
          </p:cNvPr>
          <p:cNvSpPr txBox="1"/>
          <p:nvPr/>
        </p:nvSpPr>
        <p:spPr>
          <a:xfrm>
            <a:off x="3042920" y="607299"/>
            <a:ext cx="6096000" cy="523220"/>
          </a:xfrm>
          <a:prstGeom prst="rect">
            <a:avLst/>
          </a:prstGeom>
          <a:noFill/>
        </p:spPr>
        <p:txBody>
          <a:bodyPr wrap="square">
            <a:spAutoFit/>
          </a:bodyPr>
          <a:lstStyle/>
          <a:p>
            <a:pPr algn="ctr"/>
            <a:r>
              <a:rPr lang="en-US" sz="2800" b="1" dirty="0">
                <a:solidFill>
                  <a:schemeClr val="tx2"/>
                </a:solidFill>
                <a:latin typeface="+mj-lt"/>
              </a:rPr>
              <a:t>(CRISP-DM PHASE 6)</a:t>
            </a:r>
          </a:p>
        </p:txBody>
      </p:sp>
    </p:spTree>
    <p:extLst>
      <p:ext uri="{BB962C8B-B14F-4D97-AF65-F5344CB8AC3E}">
        <p14:creationId xmlns:p14="http://schemas.microsoft.com/office/powerpoint/2010/main" val="267690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672280" y="944752"/>
            <a:ext cx="3259016" cy="1462692"/>
          </a:xfrm>
        </p:spPr>
        <p:txBody>
          <a:bodyPr vert="horz" lIns="91440" tIns="45720" rIns="91440" bIns="45720" rtlCol="0" anchor="b">
            <a:normAutofit/>
          </a:bodyPr>
          <a:lstStyle/>
          <a:p>
            <a:r>
              <a:rPr lang="en-US" b="0" kern="1200" cap="all">
                <a:solidFill>
                  <a:srgbClr val="FFFFFF"/>
                </a:solidFill>
                <a:latin typeface="+mj-lt"/>
                <a:ea typeface="+mj-ea"/>
                <a:cs typeface="+mj-cs"/>
              </a:rPr>
              <a:t>Conclusion</a:t>
            </a:r>
          </a:p>
        </p:txBody>
      </p:sp>
      <p:sp>
        <p:nvSpPr>
          <p:cNvPr id="48" name="Rectangle 47">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2" name="Rectangle 51">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a:xfrm>
            <a:off x="671513" y="2536031"/>
            <a:ext cx="3123783" cy="3671936"/>
          </a:xfrm>
        </p:spPr>
        <p:txBody>
          <a:bodyPr vert="horz" lIns="91440" tIns="45720" rIns="91440" bIns="45720" rtlCol="0" anchor="t">
            <a:normAutofit/>
          </a:bodyPr>
          <a:lstStyle/>
          <a:p>
            <a:pPr>
              <a:lnSpc>
                <a:spcPct val="90000"/>
              </a:lnSpc>
            </a:pPr>
            <a:r>
              <a:rPr lang="en-US" sz="1400">
                <a:solidFill>
                  <a:srgbClr val="FFFFFF"/>
                </a:solidFill>
              </a:rPr>
              <a:t>The </a:t>
            </a:r>
            <a:r>
              <a:rPr lang="en-US" sz="1400" b="1">
                <a:solidFill>
                  <a:srgbClr val="FFFFFF"/>
                </a:solidFill>
              </a:rPr>
              <a:t>DiabRisk</a:t>
            </a:r>
            <a:r>
              <a:rPr lang="en-US" sz="1400">
                <a:solidFill>
                  <a:srgbClr val="FFFFFF"/>
                </a:solidFill>
              </a:rPr>
              <a:t> project successfully applies machine learning to predict diabetes risk using key health parameters. By following the CRISP-DM process, we built, evaluated, and deployed a reliable model through an interactive Streamlit app. This project demonstrates how data-driven insights can support early diagnosis and promote better health awareness among individuals.</a:t>
            </a:r>
          </a:p>
          <a:p>
            <a:pPr>
              <a:lnSpc>
                <a:spcPct val="90000"/>
              </a:lnSpc>
            </a:pPr>
            <a:r>
              <a:rPr lang="en-US" sz="1400">
                <a:solidFill>
                  <a:srgbClr val="FFFFFF"/>
                </a:solidFill>
              </a:rPr>
              <a:t>Future Work: Perform hyperparameter tuning, integrate larger datasets, and add model explainability tools (SHAP/LIME).</a:t>
            </a:r>
          </a:p>
          <a:p>
            <a:pPr marL="0" indent="0">
              <a:lnSpc>
                <a:spcPct val="90000"/>
              </a:lnSpc>
            </a:pPr>
            <a:endParaRPr lang="en-US" sz="1400">
              <a:solidFill>
                <a:srgbClr val="FFFFFF"/>
              </a:solidFill>
            </a:endParaRPr>
          </a:p>
          <a:p>
            <a:pPr>
              <a:lnSpc>
                <a:spcPct val="90000"/>
              </a:lnSpc>
            </a:pPr>
            <a:endParaRPr lang="en-US" sz="1400">
              <a:solidFill>
                <a:srgbClr val="FFFFFF"/>
              </a:solidFill>
            </a:endParaRPr>
          </a:p>
        </p:txBody>
      </p:sp>
      <p:pic>
        <p:nvPicPr>
          <p:cNvPr id="9" name="Picture Placeholder 8" descr="A blue cross with dots and lines&#10;&#10;AI-generated content may be incorrect.">
            <a:extLst>
              <a:ext uri="{FF2B5EF4-FFF2-40B4-BE49-F238E27FC236}">
                <a16:creationId xmlns:a16="http://schemas.microsoft.com/office/drawing/2014/main" id="{AE11F05C-B5A2-C4BB-BEE0-776B761FE62F}"/>
              </a:ext>
            </a:extLst>
          </p:cNvPr>
          <p:cNvPicPr>
            <a:picLocks noGrp="1" noChangeAspect="1"/>
          </p:cNvPicPr>
          <p:nvPr>
            <p:ph type="pic" sz="quarter" idx="13"/>
          </p:nvPr>
        </p:nvPicPr>
        <p:blipFill>
          <a:blip r:embed="rId3"/>
          <a:srcRect l="16139" r="16138" b="-1"/>
          <a:stretch>
            <a:fillRect/>
          </a:stretch>
        </p:blipFill>
        <p:spPr>
          <a:xfrm>
            <a:off x="4241830" y="601200"/>
            <a:ext cx="7503636" cy="5789365"/>
          </a:xfrm>
          <a:prstGeom prst="rect">
            <a:avLst/>
          </a:prstGeom>
        </p:spPr>
      </p:pic>
    </p:spTree>
    <p:extLst>
      <p:ext uri="{BB962C8B-B14F-4D97-AF65-F5344CB8AC3E}">
        <p14:creationId xmlns:p14="http://schemas.microsoft.com/office/powerpoint/2010/main" val="38544424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6" name="Rectangle 4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chemeClr val="tx1"/>
                </a:solidFill>
              </a:rPr>
              <a:t>Thank you</a:t>
            </a:r>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a:xfrm>
            <a:off x="638621" y="4739780"/>
            <a:ext cx="3511233" cy="1147054"/>
          </a:xfrm>
        </p:spPr>
        <p:txBody>
          <a:bodyPr vert="horz" lIns="91440" tIns="45720" rIns="91440" bIns="45720" rtlCol="0" anchor="t">
            <a:normAutofit/>
          </a:bodyPr>
          <a:lstStyle/>
          <a:p>
            <a:pPr>
              <a:lnSpc>
                <a:spcPct val="90000"/>
              </a:lnSpc>
            </a:pPr>
            <a:r>
              <a:rPr lang="en-US" sz="1900" b="1" cap="all">
                <a:solidFill>
                  <a:schemeClr val="accent1"/>
                </a:solidFill>
              </a:rPr>
              <a:t>App Link</a:t>
            </a:r>
            <a:r>
              <a:rPr lang="en-US" sz="1900" cap="all">
                <a:solidFill>
                  <a:schemeClr val="accent1"/>
                </a:solidFill>
              </a:rPr>
              <a:t>:  </a:t>
            </a:r>
            <a:r>
              <a:rPr lang="en-US" sz="1900" cap="all">
                <a:solidFill>
                  <a:schemeClr val="accent1"/>
                </a:solidFill>
                <a:hlinkClick r:id="rId3"/>
              </a:rPr>
              <a:t>https://diabriskapp-aey3ejqjrdqeuqpyujszxa.streamlit.app</a:t>
            </a:r>
            <a:r>
              <a:rPr lang="en-US" sz="1900" cap="all">
                <a:solidFill>
                  <a:schemeClr val="accent1"/>
                </a:solidFill>
              </a:rPr>
              <a:t> </a:t>
            </a:r>
          </a:p>
        </p:txBody>
      </p:sp>
      <p:sp>
        <p:nvSpPr>
          <p:cNvPr id="48" name="Rectangle 4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Placeholder 5">
            <a:extLst>
              <a:ext uri="{FF2B5EF4-FFF2-40B4-BE49-F238E27FC236}">
                <a16:creationId xmlns:a16="http://schemas.microsoft.com/office/drawing/2014/main" id="{292B6C69-BDDB-9556-94D0-C456B9200141}"/>
              </a:ext>
            </a:extLst>
          </p:cNvPr>
          <p:cNvPicPr>
            <a:picLocks noGrp="1" noChangeAspect="1"/>
          </p:cNvPicPr>
          <p:nvPr>
            <p:ph type="pic" sz="quarter" idx="13"/>
          </p:nvPr>
        </p:nvPicPr>
        <p:blipFill>
          <a:blip r:embed="rId4"/>
          <a:srcRect l="9876" t="2" r="4121"/>
          <a:stretch>
            <a:fillRect/>
          </a:stretch>
        </p:blipFill>
        <p:spPr>
          <a:xfrm>
            <a:off x="4654295" y="10"/>
            <a:ext cx="7537705" cy="6857990"/>
          </a:xfrm>
          <a:prstGeom prst="rect">
            <a:avLst/>
          </a:prstGeom>
        </p:spPr>
      </p:pic>
    </p:spTree>
    <p:extLst>
      <p:ext uri="{BB962C8B-B14F-4D97-AF65-F5344CB8AC3E}">
        <p14:creationId xmlns:p14="http://schemas.microsoft.com/office/powerpoint/2010/main" val="27709593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{6AE5E79F-D4A2-4B68-8B7C-638AA8E49CA5}TF44327b14-72fa-4a42-8e82-8afcf10927fa9096c001_win32-283260f3ca19</Template>
  <TotalTime>209</TotalTime>
  <Words>698</Words>
  <Application>Microsoft Office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Wingdings</vt:lpstr>
      <vt:lpstr>Wingdings 2</vt:lpstr>
      <vt:lpstr>DividendVTI</vt:lpstr>
      <vt:lpstr>Diabetes Prediction App using Machine Learning:    A CRISP-DM Approach to Health Data Analysis </vt:lpstr>
      <vt:lpstr>Team of 5 :- </vt:lpstr>
      <vt:lpstr>(CRISP-DM Phase 1)   Introduction and Business Understanding   </vt:lpstr>
      <vt:lpstr>(CRISP-DM Phase 2) </vt:lpstr>
      <vt:lpstr>Data preparation </vt:lpstr>
      <vt:lpstr>PowerPoint Presentation</vt:lpstr>
      <vt:lpstr>Deployment: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dc:creator>
  <cp:lastModifiedBy>Yash ~</cp:lastModifiedBy>
  <cp:revision>3</cp:revision>
  <dcterms:created xsi:type="dcterms:W3CDTF">2025-10-27T06:58:00Z</dcterms:created>
  <dcterms:modified xsi:type="dcterms:W3CDTF">2025-10-27T21:32:17Z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