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8" r:id="rId11"/>
    <p:sldId id="269" r:id="rId12"/>
    <p:sldId id="270" r:id="rId13"/>
    <p:sldId id="271" r:id="rId14"/>
    <p:sldId id="275" r:id="rId15"/>
    <p:sldId id="272" r:id="rId16"/>
    <p:sldId id="273" r:id="rId17"/>
    <p:sldId id="274" r:id="rId18"/>
    <p:sldId id="276" r:id="rId19"/>
    <p:sldId id="282" r:id="rId20"/>
    <p:sldId id="283" r:id="rId21"/>
    <p:sldId id="284" r:id="rId22"/>
    <p:sldId id="266" r:id="rId23"/>
    <p:sldId id="267"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FF00"/>
    <a:srgbClr val="0B2546"/>
    <a:srgbClr val="E83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84" d="100"/>
          <a:sy n="84" d="100"/>
        </p:scale>
        <p:origin x="102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362200"/>
            <a:ext cx="7772400" cy="1162050"/>
          </a:xfrm>
          <a:solidFill>
            <a:srgbClr val="000051"/>
          </a:solidFill>
        </p:spPr>
        <p:txBody>
          <a:bodyPr/>
          <a:lstStyle>
            <a:lvl1pPr>
              <a:defRPr b="1">
                <a:solidFill>
                  <a:schemeClr val="bg1"/>
                </a:solidFill>
                <a:latin typeface="Cambria" panose="020405030504060302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1295400" y="3581400"/>
            <a:ext cx="7772400" cy="762000"/>
          </a:xfrm>
          <a:solidFill>
            <a:srgbClr val="FFC000"/>
          </a:solidFill>
        </p:spPr>
        <p:txBody>
          <a:bodyPr anchor="ctr"/>
          <a:lstStyle>
            <a:lvl1pPr marL="0" indent="0" algn="l">
              <a:buNone/>
              <a:defRPr b="1">
                <a:solidFill>
                  <a:schemeClr val="tx1"/>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TextBox 4"/>
          <p:cNvSpPr txBox="1"/>
          <p:nvPr/>
        </p:nvSpPr>
        <p:spPr>
          <a:xfrm>
            <a:off x="1295400" y="5105400"/>
            <a:ext cx="7848600" cy="1184940"/>
          </a:xfrm>
          <a:prstGeom prst="rect">
            <a:avLst/>
          </a:prstGeom>
          <a:noFill/>
        </p:spPr>
        <p:txBody>
          <a:bodyPr wrap="square" rtlCol="0">
            <a:spAutoFit/>
          </a:bodyPr>
          <a:lstStyle/>
          <a:p>
            <a:pPr algn="ctr">
              <a:lnSpc>
                <a:spcPts val="3300"/>
              </a:lnSpc>
            </a:pPr>
            <a:r>
              <a:rPr lang="en-IN" sz="3600" b="1"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Presidency College</a:t>
            </a:r>
          </a:p>
          <a:p>
            <a:pPr algn="ctr">
              <a:lnSpc>
                <a:spcPts val="3300"/>
              </a:lnSpc>
            </a:pPr>
            <a:r>
              <a:rPr lang="en-IN" sz="1600" b="0"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Hebbal – Kempapura, Bengaluru</a:t>
            </a:r>
            <a:r>
              <a:rPr lang="en-IN" sz="1600" b="0" baseline="0"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 – 560024</a:t>
            </a:r>
          </a:p>
          <a:p>
            <a:pPr algn="ctr">
              <a:lnSpc>
                <a:spcPct val="100000"/>
              </a:lnSpc>
            </a:pPr>
            <a:r>
              <a:rPr lang="en-IN" sz="1600" b="0" i="1" baseline="0"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www.presidencycollege.ac.in</a:t>
            </a:r>
            <a:r>
              <a:rPr lang="en-IN" sz="1600" b="0" i="1"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 </a:t>
            </a:r>
            <a:endParaRPr lang="en-US" sz="1600" b="0" i="1" dirty="0">
              <a:solidFill>
                <a:srgbClr val="000066"/>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cxnSp>
        <p:nvCxnSpPr>
          <p:cNvPr id="7" name="Straight Connector 6"/>
          <p:cNvCxnSpPr/>
          <p:nvPr/>
        </p:nvCxnSpPr>
        <p:spPr>
          <a:xfrm>
            <a:off x="3200400" y="5638800"/>
            <a:ext cx="3986350" cy="0"/>
          </a:xfrm>
          <a:prstGeom prst="line">
            <a:avLst/>
          </a:prstGeom>
          <a:ln w="38100">
            <a:solidFill>
              <a:srgbClr val="00006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696199" cy="838200"/>
          </a:xfrm>
          <a:ln>
            <a:noFill/>
          </a:ln>
        </p:spPr>
        <p:txBody>
          <a:bodyPr>
            <a:normAutofit/>
          </a:bodyPr>
          <a:lstStyle>
            <a:lvl1pPr algn="l">
              <a:defRPr sz="2700"/>
            </a:lvl1pPr>
          </a:lstStyle>
          <a:p>
            <a:r>
              <a:rPr lang="en-US"/>
              <a:t>Click to edit Master title style</a:t>
            </a:r>
            <a:endParaRPr lang="en-IN" dirty="0"/>
          </a:p>
        </p:txBody>
      </p:sp>
      <p:sp>
        <p:nvSpPr>
          <p:cNvPr id="3" name="Content Placeholder 2"/>
          <p:cNvSpPr>
            <a:spLocks noGrp="1"/>
          </p:cNvSpPr>
          <p:nvPr>
            <p:ph idx="1"/>
          </p:nvPr>
        </p:nvSpPr>
        <p:spPr>
          <a:xfrm>
            <a:off x="1219200" y="1219201"/>
            <a:ext cx="7696198" cy="5257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cxnSp>
        <p:nvCxnSpPr>
          <p:cNvPr id="5" name="Straight Connector 4"/>
          <p:cNvCxnSpPr/>
          <p:nvPr/>
        </p:nvCxnSpPr>
        <p:spPr>
          <a:xfrm>
            <a:off x="1219200" y="1143000"/>
            <a:ext cx="7924800" cy="0"/>
          </a:xfrm>
          <a:prstGeom prst="line">
            <a:avLst/>
          </a:prstGeom>
          <a:ln w="28575">
            <a:solidFill>
              <a:srgbClr val="00006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 name="Rectangle 31"/>
          <p:cNvSpPr/>
          <p:nvPr/>
        </p:nvSpPr>
        <p:spPr>
          <a:xfrm>
            <a:off x="0" y="0"/>
            <a:ext cx="1219200" cy="6858000"/>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00823" y="228600"/>
            <a:ext cx="7790777" cy="1143000"/>
          </a:xfrm>
          <a:prstGeom prst="rect">
            <a:avLst/>
          </a:prstGeom>
          <a:ln>
            <a:noFill/>
          </a:ln>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0823" y="1448475"/>
            <a:ext cx="7790777" cy="46468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 name="Straight Connector 13"/>
          <p:cNvCxnSpPr/>
          <p:nvPr/>
        </p:nvCxnSpPr>
        <p:spPr>
          <a:xfrm>
            <a:off x="1049958" y="6629738"/>
            <a:ext cx="7789242" cy="338"/>
          </a:xfrm>
          <a:prstGeom prst="line">
            <a:avLst/>
          </a:prstGeom>
          <a:ln w="228600">
            <a:solidFill>
              <a:srgbClr val="000051"/>
            </a:solidFill>
          </a:ln>
        </p:spPr>
        <p:style>
          <a:lnRef idx="1">
            <a:schemeClr val="accent1"/>
          </a:lnRef>
          <a:fillRef idx="0">
            <a:schemeClr val="accent1"/>
          </a:fillRef>
          <a:effectRef idx="0">
            <a:schemeClr val="accent1"/>
          </a:effectRef>
          <a:fontRef idx="minor">
            <a:schemeClr val="tx1"/>
          </a:fontRef>
        </p:style>
      </p:cxnSp>
      <p:sp>
        <p:nvSpPr>
          <p:cNvPr id="10" name="Isosceles Triangle 9"/>
          <p:cNvSpPr/>
          <p:nvPr/>
        </p:nvSpPr>
        <p:spPr>
          <a:xfrm rot="15660000" flipH="1">
            <a:off x="8343562" y="6363038"/>
            <a:ext cx="533400" cy="533400"/>
          </a:xfrm>
          <a:prstGeom prst="triangle">
            <a:avLst>
              <a:gd name="adj" fmla="val 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p:cNvSpPr/>
          <p:nvPr/>
        </p:nvSpPr>
        <p:spPr>
          <a:xfrm rot="15660000" flipH="1">
            <a:off x="8495962" y="6133762"/>
            <a:ext cx="533400" cy="533400"/>
          </a:xfrm>
          <a:prstGeom prst="triangle">
            <a:avLst>
              <a:gd name="adj" fmla="val 0"/>
            </a:avLst>
          </a:prstGeom>
          <a:solidFill>
            <a:srgbClr val="000050"/>
          </a:solidFill>
          <a:ln>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p:cNvSpPr/>
          <p:nvPr/>
        </p:nvSpPr>
        <p:spPr>
          <a:xfrm rot="15660000" flipH="1">
            <a:off x="8374010" y="6286163"/>
            <a:ext cx="533400" cy="533400"/>
          </a:xfrm>
          <a:prstGeom prst="triangle">
            <a:avLst>
              <a:gd name="adj" fmla="val 0"/>
            </a:avLst>
          </a:prstGeom>
          <a:solidFill>
            <a:srgbClr val="FFD54F"/>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8591" y="114042"/>
            <a:ext cx="894162" cy="811950"/>
          </a:xfrm>
          <a:prstGeom prst="rect">
            <a:avLst/>
          </a:prstGeom>
        </p:spPr>
      </p:pic>
      <p:sp>
        <p:nvSpPr>
          <p:cNvPr id="4" name="TextBox 3"/>
          <p:cNvSpPr txBox="1"/>
          <p:nvPr/>
        </p:nvSpPr>
        <p:spPr>
          <a:xfrm>
            <a:off x="-46997" y="3198167"/>
            <a:ext cx="1330412" cy="461665"/>
          </a:xfrm>
          <a:prstGeom prst="rect">
            <a:avLst/>
          </a:prstGeom>
          <a:noFill/>
        </p:spPr>
        <p:txBody>
          <a:bodyPr wrap="square" rtlCol="0">
            <a:spAutoFit/>
          </a:bodyPr>
          <a:lstStyle/>
          <a:p>
            <a:pPr algn="ctr"/>
            <a:r>
              <a:rPr lang="en-IN" sz="1200" b="1" i="1" dirty="0">
                <a:solidFill>
                  <a:srgbClr val="C00000"/>
                </a:solidFill>
                <a:latin typeface="Cambria" panose="02040503050406030204" pitchFamily="18" charset="0"/>
              </a:rPr>
              <a:t>Reaccredited</a:t>
            </a:r>
            <a:r>
              <a:rPr lang="en-IN" sz="1200" b="1" i="1" baseline="0" dirty="0">
                <a:solidFill>
                  <a:srgbClr val="C00000"/>
                </a:solidFill>
                <a:latin typeface="Cambria" panose="02040503050406030204" pitchFamily="18" charset="0"/>
              </a:rPr>
              <a:t> by NAAC with A+</a:t>
            </a:r>
            <a:endParaRPr lang="en-US" sz="1200" b="1" i="1" dirty="0">
              <a:solidFill>
                <a:srgbClr val="C00000"/>
              </a:solidFill>
              <a:latin typeface="Cambria" panose="02040503050406030204" pitchFamily="18" charset="0"/>
            </a:endParaRPr>
          </a:p>
        </p:txBody>
      </p:sp>
      <p:pic>
        <p:nvPicPr>
          <p:cNvPr id="13" name="Picture 12"/>
          <p:cNvPicPr/>
          <p:nvPr/>
        </p:nvPicPr>
        <p:blipFill>
          <a:blip r:embed="rId5">
            <a:extLst>
              <a:ext uri="{28A0092B-C50C-407E-A947-70E740481C1C}">
                <a14:useLocalDpi xmlns:a14="http://schemas.microsoft.com/office/drawing/2010/main" val="0"/>
              </a:ext>
            </a:extLst>
          </a:blip>
          <a:stretch>
            <a:fillRect/>
          </a:stretch>
        </p:blipFill>
        <p:spPr>
          <a:xfrm>
            <a:off x="181311" y="5316483"/>
            <a:ext cx="838199" cy="1576133"/>
          </a:xfrm>
          <a:prstGeom prst="rect">
            <a:avLst/>
          </a:prstGeom>
        </p:spPr>
      </p:pic>
      <p:sp>
        <p:nvSpPr>
          <p:cNvPr id="15" name="Text Box 1073741934"/>
          <p:cNvSpPr txBox="1"/>
          <p:nvPr/>
        </p:nvSpPr>
        <p:spPr>
          <a:xfrm>
            <a:off x="181311" y="4876800"/>
            <a:ext cx="838201" cy="457200"/>
          </a:xfrm>
          <a:prstGeom prst="rect">
            <a:avLst/>
          </a:prstGeom>
          <a:solidFill>
            <a:schemeClr val="accent6">
              <a:lumMod val="50000"/>
            </a:schemeClr>
          </a:solidFill>
          <a:ln w="6350">
            <a:noFill/>
          </a:ln>
        </p:spPr>
        <p:txBody>
          <a:bodyPr rot="0" spcFirstLastPara="0" vert="horz" wrap="square" lIns="91440" tIns="45720" rIns="91440" bIns="45720" numCol="1" spcCol="0" rtlCol="0" fromWordArt="0" anchor="ctr" anchorCtr="0" forceAA="0" compatLnSpc="1">
            <a:noAutofit/>
          </a:bodyPr>
          <a:lstStyle/>
          <a:p>
            <a:pPr marL="0" marR="0" algn="ctr">
              <a:lnSpc>
                <a:spcPct val="115000"/>
              </a:lnSpc>
              <a:spcBef>
                <a:spcPts val="0"/>
              </a:spcBef>
              <a:spcAft>
                <a:spcPts val="0"/>
              </a:spcAft>
            </a:pPr>
            <a:r>
              <a:rPr lang="en-IN" sz="1000" b="1" dirty="0">
                <a:solidFill>
                  <a:srgbClr val="FFFFFF"/>
                </a:solidFill>
                <a:effectLst/>
                <a:latin typeface="Cambria" panose="02040503050406030204" pitchFamily="18" charset="0"/>
                <a:ea typeface="Arial" panose="020B0604020202020204" pitchFamily="34" charset="0"/>
              </a:rPr>
              <a:t>Presidency    Group</a:t>
            </a:r>
            <a:endParaRPr lang="en-US" sz="1000" dirty="0">
              <a:solidFill>
                <a:srgbClr val="000000"/>
              </a:solidFill>
              <a:effectLst/>
              <a:latin typeface="Arial" panose="020B0604020202020204" pitchFamily="34" charset="0"/>
              <a:ea typeface="Arial" panose="020B0604020202020204" pitchFamily="34" charset="0"/>
            </a:endParaRPr>
          </a:p>
        </p:txBody>
      </p:sp>
      <p:sp>
        <p:nvSpPr>
          <p:cNvPr id="16" name="TextBox 15"/>
          <p:cNvSpPr txBox="1"/>
          <p:nvPr/>
        </p:nvSpPr>
        <p:spPr>
          <a:xfrm>
            <a:off x="23468" y="895814"/>
            <a:ext cx="1153886" cy="523220"/>
          </a:xfrm>
          <a:prstGeom prst="rect">
            <a:avLst/>
          </a:prstGeom>
          <a:noFill/>
        </p:spPr>
        <p:txBody>
          <a:bodyPr wrap="square" rtlCol="0">
            <a:spAutoFit/>
          </a:bodyPr>
          <a:lstStyle/>
          <a:p>
            <a:pPr algn="ctr"/>
            <a:r>
              <a:rPr lang="en-IN" sz="1400" b="1" dirty="0">
                <a:solidFill>
                  <a:srgbClr val="000066"/>
                </a:solidFill>
                <a:latin typeface="Cambria" panose="02040503050406030204" pitchFamily="18" charset="0"/>
              </a:rPr>
              <a:t>Presidency College</a:t>
            </a:r>
            <a:endParaRPr lang="en-US" sz="1400" b="1" dirty="0">
              <a:solidFill>
                <a:srgbClr val="000066"/>
              </a:solidFill>
              <a:latin typeface="Cambria" panose="02040503050406030204" pitchFamily="18" charset="0"/>
            </a:endParaRPr>
          </a:p>
        </p:txBody>
      </p:sp>
      <p:pic>
        <p:nvPicPr>
          <p:cNvPr id="17" name="Picture 16"/>
          <p:cNvPicPr>
            <a:picLocks noChangeAspect="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t="2112" b="-1"/>
          <a:stretch>
            <a:fillRect/>
          </a:stretch>
        </p:blipFill>
        <p:spPr>
          <a:xfrm>
            <a:off x="148069" y="2209800"/>
            <a:ext cx="940281" cy="843164"/>
          </a:xfrm>
          <a:prstGeom prst="rect">
            <a:avLst/>
          </a:prstGeom>
        </p:spPr>
      </p:pic>
      <p:cxnSp>
        <p:nvCxnSpPr>
          <p:cNvPr id="28" name="Straight Connector 27"/>
          <p:cNvCxnSpPr/>
          <p:nvPr/>
        </p:nvCxnSpPr>
        <p:spPr>
          <a:xfrm>
            <a:off x="0" y="6629738"/>
            <a:ext cx="148069" cy="676"/>
          </a:xfrm>
          <a:prstGeom prst="line">
            <a:avLst/>
          </a:prstGeom>
          <a:ln w="228600">
            <a:solidFill>
              <a:srgbClr val="00005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defTabSz="914400" rtl="0" eaLnBrk="1" latinLnBrk="0" hangingPunct="1">
        <a:spcBef>
          <a:spcPct val="0"/>
        </a:spcBef>
        <a:buNone/>
        <a:defRPr sz="3600" b="1" kern="1200">
          <a:solidFill>
            <a:srgbClr val="000051"/>
          </a:solidFill>
          <a:latin typeface="Cambria" panose="02040503050406030204"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3588" y="1124572"/>
            <a:ext cx="7916023" cy="1275727"/>
          </a:xfrm>
        </p:spPr>
        <p:txBody>
          <a:bodyPr>
            <a:normAutofit fontScale="90000"/>
          </a:bodyPr>
          <a:lstStyle/>
          <a:p>
            <a:pPr algn="ctr"/>
            <a:br>
              <a:rPr lang="en-US" dirty="0">
                <a:latin typeface="Gill Sans MT" panose="020B0502020104020203"/>
                <a:ea typeface="Cambria" panose="02040503050406030204"/>
              </a:rPr>
            </a:br>
            <a:r>
              <a:rPr lang="en-US" dirty="0">
                <a:latin typeface="Times New Roman" panose="02020603050405020304" pitchFamily="18" charset="0"/>
                <a:ea typeface="Cambria" panose="02040503050406030204"/>
                <a:cs typeface="Times New Roman" panose="02020603050405020304" pitchFamily="18" charset="0"/>
              </a:rPr>
              <a:t>MCA Final Year Project</a:t>
            </a:r>
            <a:br>
              <a:rPr lang="en-US" dirty="0">
                <a:latin typeface="Gill Sans MT" panose="020B0502020104020203"/>
                <a:ea typeface="Cambria" panose="02040503050406030204"/>
              </a:rPr>
            </a:br>
            <a:r>
              <a:rPr lang="en-US" dirty="0">
                <a:latin typeface="Gill Sans MT" panose="020B0502020104020203"/>
                <a:ea typeface="Cambria" panose="02040503050406030204"/>
              </a:rPr>
              <a:t> Title:</a:t>
            </a:r>
            <a:r>
              <a:rPr lang="en-IN" altLang="en-US" dirty="0">
                <a:latin typeface="Gill Sans MT" panose="020B0502020104020203"/>
                <a:ea typeface="Cambria" panose="02040503050406030204"/>
              </a:rPr>
              <a:t> </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ML</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altLang="en-US" dirty="0">
              <a:latin typeface="Gill Sans MT" panose="020B0502020104020203"/>
              <a:ea typeface="Cambria" panose="02040503050406030204"/>
            </a:endParaRPr>
          </a:p>
        </p:txBody>
      </p:sp>
      <p:sp>
        <p:nvSpPr>
          <p:cNvPr id="3" name="Subtitle 2"/>
          <p:cNvSpPr>
            <a:spLocks noGrp="1"/>
          </p:cNvSpPr>
          <p:nvPr>
            <p:ph type="subTitle" idx="1"/>
          </p:nvPr>
        </p:nvSpPr>
        <p:spPr>
          <a:xfrm>
            <a:off x="1223588" y="2488721"/>
            <a:ext cx="7916023" cy="2199735"/>
          </a:xfrm>
        </p:spPr>
        <p:txBody>
          <a:bodyPr>
            <a:normAutofit/>
          </a:bodyPr>
          <a:lstStyle/>
          <a:p>
            <a:r>
              <a:rPr lang="en-US" sz="2400" dirty="0">
                <a:latin typeface="Elephant" panose="02020904090505020303" pitchFamily="18" charset="0"/>
                <a:ea typeface="Cambria" panose="02040503050406030204"/>
              </a:rPr>
              <a:t>Student Name: </a:t>
            </a:r>
            <a:r>
              <a:rPr lang="en-IN" sz="2400" dirty="0">
                <a:latin typeface="Elephant" panose="02020904090505020303" pitchFamily="18" charset="0"/>
                <a:ea typeface="Cambria" panose="02040503050406030204"/>
              </a:rPr>
              <a:t>Yashwanth Honnatter</a:t>
            </a:r>
            <a:endParaRPr lang="en-US" sz="2400" dirty="0">
              <a:latin typeface="Elephant" panose="02020904090505020303" pitchFamily="18" charset="0"/>
              <a:ea typeface="Cambria" panose="02040503050406030204"/>
            </a:endParaRPr>
          </a:p>
          <a:p>
            <a:r>
              <a:rPr lang="en-US" sz="2400" dirty="0">
                <a:latin typeface="Elephant" panose="02020904090505020303" pitchFamily="18" charset="0"/>
                <a:ea typeface="Cambria" panose="02040503050406030204"/>
              </a:rPr>
              <a:t>Register Number:</a:t>
            </a:r>
            <a:r>
              <a:rPr lang="en-IN" altLang="en-US" sz="2400" dirty="0">
                <a:latin typeface="Elephant" panose="02020904090505020303" pitchFamily="18" charset="0"/>
                <a:ea typeface="Cambria" panose="02040503050406030204"/>
              </a:rPr>
              <a:t> 22P01093</a:t>
            </a:r>
            <a:endParaRPr lang="en-US" sz="2400" dirty="0">
              <a:latin typeface="Elephant" panose="02020904090505020303" pitchFamily="18" charset="0"/>
              <a:ea typeface="Cambria" panose="02040503050406030204"/>
            </a:endParaRPr>
          </a:p>
          <a:p>
            <a:endParaRPr lang="en-US" sz="2400" dirty="0">
              <a:latin typeface="Elephant" panose="02020904090505020303" pitchFamily="18" charset="0"/>
              <a:ea typeface="Cambria" panose="02040503050406030204"/>
            </a:endParaRPr>
          </a:p>
          <a:p>
            <a:r>
              <a:rPr lang="en-US" sz="2400" dirty="0">
                <a:latin typeface="Elephant" panose="02020904090505020303" pitchFamily="18" charset="0"/>
                <a:ea typeface="Cambria" panose="02040503050406030204"/>
              </a:rPr>
              <a:t>Guide Name:  Mrs. Veena S Badiger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4389" y="173659"/>
            <a:ext cx="5402263"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a:t>System Design</a:t>
            </a:r>
          </a:p>
        </p:txBody>
      </p:sp>
      <p:sp>
        <p:nvSpPr>
          <p:cNvPr id="3" name="Content Placeholder 2"/>
          <p:cNvSpPr>
            <a:spLocks noGrp="1"/>
          </p:cNvSpPr>
          <p:nvPr>
            <p:ph idx="1"/>
          </p:nvPr>
        </p:nvSpPr>
        <p:spPr/>
        <p:txBody>
          <a:bodyPr/>
          <a:lstStyle/>
          <a:p>
            <a:pPr marL="0" indent="0">
              <a:buNone/>
            </a:pPr>
            <a:r>
              <a:rPr lang="en-US" sz="2000" b="1" dirty="0">
                <a:latin typeface="Times New Roman" panose="02020603050405020304" charset="0"/>
                <a:cs typeface="Times New Roman" panose="02020603050405020304" charset="0"/>
              </a:rPr>
              <a:t>Data Flow</a:t>
            </a:r>
            <a:r>
              <a:rPr lang="en-US" sz="2000" dirty="0">
                <a:latin typeface="Times New Roman" panose="02020603050405020304" charset="0"/>
                <a:cs typeface="Times New Roman" panose="02020603050405020304" charset="0"/>
              </a:rPr>
              <a:t>: </a:t>
            </a:r>
            <a:r>
              <a:rPr lang="en-US" sz="1600" dirty="0">
                <a:latin typeface="Times New Roman" panose="02020603050405020304" charset="0"/>
                <a:cs typeface="Times New Roman" panose="02020603050405020304" charset="0"/>
              </a:rPr>
              <a:t>The Data Flow Diagram (DFD) illustrates the flow of information within the Heart Disease Prediction System, showing how user inputs, such as health metrics and credentials, are processed by the machine learning model to generate risk predictions and provide tailored health recommendations.</a:t>
            </a:r>
            <a:endParaRPr lang="en-US" sz="2000" dirty="0">
              <a:latin typeface="Times New Roman" panose="02020603050405020304" charset="0"/>
              <a:cs typeface="Times New Roman" panose="02020603050405020304" charset="0"/>
            </a:endParaRPr>
          </a:p>
        </p:txBody>
      </p:sp>
      <p:pic>
        <p:nvPicPr>
          <p:cNvPr id="4" name="Picture 3">
            <a:extLst>
              <a:ext uri="{FF2B5EF4-FFF2-40B4-BE49-F238E27FC236}">
                <a16:creationId xmlns:a16="http://schemas.microsoft.com/office/drawing/2014/main" id="{D7F27CA5-BC25-BE05-4A09-DE7B29FF3043}"/>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0755" y="2796540"/>
            <a:ext cx="4682490" cy="35318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charset="0"/>
                <a:cs typeface="Times New Roman" panose="02020603050405020304" charset="0"/>
                <a:sym typeface="+mn-ea"/>
              </a:rPr>
              <a:t>C</a:t>
            </a:r>
            <a:r>
              <a:rPr lang="en-IN" altLang="en-US">
                <a:latin typeface="Times New Roman" panose="02020603050405020304" charset="0"/>
                <a:cs typeface="Times New Roman" panose="02020603050405020304" charset="0"/>
                <a:sym typeface="+mn-ea"/>
              </a:rPr>
              <a:t>ontrol</a:t>
            </a:r>
            <a:r>
              <a:rPr lang="en-US">
                <a:latin typeface="Times New Roman" panose="02020603050405020304" charset="0"/>
                <a:cs typeface="Times New Roman" panose="02020603050405020304" charset="0"/>
                <a:sym typeface="+mn-ea"/>
              </a:rPr>
              <a:t> F</a:t>
            </a:r>
            <a:r>
              <a:rPr lang="en-IN" altLang="en-US">
                <a:latin typeface="Times New Roman" panose="02020603050405020304" charset="0"/>
                <a:cs typeface="Times New Roman" panose="02020603050405020304" charset="0"/>
                <a:sym typeface="+mn-ea"/>
              </a:rPr>
              <a:t>low</a:t>
            </a:r>
            <a:r>
              <a:rPr lang="en-US">
                <a:latin typeface="Times New Roman" panose="02020603050405020304" charset="0"/>
                <a:cs typeface="Times New Roman" panose="02020603050405020304" charset="0"/>
                <a:sym typeface="+mn-ea"/>
              </a:rPr>
              <a:t> D</a:t>
            </a:r>
            <a:r>
              <a:rPr lang="en-IN" altLang="en-US">
                <a:latin typeface="Times New Roman" panose="02020603050405020304" charset="0"/>
                <a:cs typeface="Times New Roman" panose="02020603050405020304" charset="0"/>
                <a:sym typeface="+mn-ea"/>
              </a:rPr>
              <a:t>iagram:</a:t>
            </a:r>
            <a:endParaRPr lang="en-US"/>
          </a:p>
        </p:txBody>
      </p:sp>
      <p:sp>
        <p:nvSpPr>
          <p:cNvPr id="3" name="Content Placeholder 2"/>
          <p:cNvSpPr>
            <a:spLocks noGrp="1"/>
          </p:cNvSpPr>
          <p:nvPr>
            <p:ph idx="1"/>
          </p:nvPr>
        </p:nvSpPr>
        <p:spPr/>
        <p:txBody>
          <a:bodyPr/>
          <a:lstStyle/>
          <a:p>
            <a:endParaRPr lang="en-IN" altLang="en-US" sz="2000">
              <a:latin typeface="Times New Roman" panose="02020603050405020304" charset="0"/>
              <a:cs typeface="Times New Roman" panose="02020603050405020304" charset="0"/>
            </a:endParaRPr>
          </a:p>
          <a:p>
            <a:pPr marL="0" indent="0">
              <a:buNone/>
            </a:pPr>
            <a:endParaRPr lang="en-IN" altLang="en-US" sz="2000">
              <a:latin typeface="Times New Roman" panose="02020603050405020304" charset="0"/>
              <a:cs typeface="Times New Roman" panose="02020603050405020304" charset="0"/>
            </a:endParaRPr>
          </a:p>
        </p:txBody>
      </p:sp>
      <p:pic>
        <p:nvPicPr>
          <p:cNvPr id="4" name="Picture 3">
            <a:extLst>
              <a:ext uri="{FF2B5EF4-FFF2-40B4-BE49-F238E27FC236}">
                <a16:creationId xmlns:a16="http://schemas.microsoft.com/office/drawing/2014/main" id="{BEBEE96B-25E2-5998-908E-2A3A6B24E974}"/>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3672" y="1219201"/>
            <a:ext cx="6256655" cy="51358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latin typeface="Times New Roman" panose="02020603050405020304" charset="0"/>
                <a:cs typeface="Times New Roman" panose="02020603050405020304" charset="0"/>
              </a:rPr>
              <a:t>8. Screenshots</a:t>
            </a:r>
          </a:p>
        </p:txBody>
      </p:sp>
      <p:sp>
        <p:nvSpPr>
          <p:cNvPr id="3" name="Content Placeholder 2"/>
          <p:cNvSpPr>
            <a:spLocks noGrp="1"/>
          </p:cNvSpPr>
          <p:nvPr>
            <p:ph idx="1"/>
          </p:nvPr>
        </p:nvSpPr>
        <p:spPr/>
        <p:txBody>
          <a:bodyPr/>
          <a:lstStyle/>
          <a:p>
            <a:r>
              <a:rPr lang="en-US" sz="2400" dirty="0">
                <a:latin typeface="Times New Roman" panose="02020603050405020304" charset="0"/>
                <a:cs typeface="Times New Roman" panose="02020603050405020304" charset="0"/>
              </a:rPr>
              <a:t>WELCOME PAGE:</a:t>
            </a:r>
          </a:p>
          <a:p>
            <a:endParaRPr lang="en-US" sz="2400" dirty="0">
              <a:latin typeface="Times New Roman" panose="02020603050405020304" charset="0"/>
              <a:cs typeface="Times New Roman" panose="02020603050405020304" charset="0"/>
            </a:endParaRPr>
          </a:p>
        </p:txBody>
      </p:sp>
      <p:pic>
        <p:nvPicPr>
          <p:cNvPr id="6" name="Picture 5">
            <a:extLst>
              <a:ext uri="{FF2B5EF4-FFF2-40B4-BE49-F238E27FC236}">
                <a16:creationId xmlns:a16="http://schemas.microsoft.com/office/drawing/2014/main" id="{62A7E51F-A3E1-9967-BB73-00D9CD6FD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4480" y="2123423"/>
            <a:ext cx="6720840" cy="395989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charset="0"/>
                <a:cs typeface="Times New Roman" panose="02020603050405020304" charset="0"/>
                <a:sym typeface="+mn-ea"/>
              </a:rPr>
              <a:t>Screenshots</a:t>
            </a:r>
            <a:endParaRPr lang="en-US"/>
          </a:p>
        </p:txBody>
      </p:sp>
      <p:sp>
        <p:nvSpPr>
          <p:cNvPr id="3" name="Content Placeholder 2"/>
          <p:cNvSpPr>
            <a:spLocks noGrp="1"/>
          </p:cNvSpPr>
          <p:nvPr>
            <p:ph idx="1"/>
          </p:nvPr>
        </p:nvSpPr>
        <p:spPr/>
        <p:txBody>
          <a:bodyPr/>
          <a:lstStyle/>
          <a:p>
            <a:r>
              <a:rPr lang="en-US" sz="2400" dirty="0">
                <a:latin typeface="Times New Roman" panose="02020603050405020304" charset="0"/>
                <a:cs typeface="Times New Roman" panose="02020603050405020304" charset="0"/>
              </a:rPr>
              <a:t>HOME PAGE:</a:t>
            </a:r>
          </a:p>
          <a:p>
            <a:endParaRPr lang="en-US" sz="2400" dirty="0">
              <a:latin typeface="Times New Roman" panose="02020603050405020304" charset="0"/>
              <a:cs typeface="Times New Roman" panose="02020603050405020304" charset="0"/>
            </a:endParaRPr>
          </a:p>
        </p:txBody>
      </p:sp>
      <p:pic>
        <p:nvPicPr>
          <p:cNvPr id="8" name="Picture 7">
            <a:extLst>
              <a:ext uri="{FF2B5EF4-FFF2-40B4-BE49-F238E27FC236}">
                <a16:creationId xmlns:a16="http://schemas.microsoft.com/office/drawing/2014/main" id="{1BAB2F41-A4B9-48D1-B57A-9F06E10AE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7350" y="2123423"/>
            <a:ext cx="7258048" cy="395989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charset="0"/>
                <a:cs typeface="Times New Roman" panose="02020603050405020304" charset="0"/>
                <a:sym typeface="+mn-ea"/>
              </a:rPr>
              <a:t>Screenshots</a:t>
            </a:r>
            <a:endParaRPr lang="en-US"/>
          </a:p>
        </p:txBody>
      </p:sp>
      <p:sp>
        <p:nvSpPr>
          <p:cNvPr id="3" name="Content Placeholder 2"/>
          <p:cNvSpPr>
            <a:spLocks noGrp="1"/>
          </p:cNvSpPr>
          <p:nvPr>
            <p:ph idx="1"/>
          </p:nvPr>
        </p:nvSpPr>
        <p:spPr/>
        <p:txBody>
          <a:bodyPr/>
          <a:lstStyle/>
          <a:p>
            <a:r>
              <a:rPr lang="en-US" sz="2400" dirty="0">
                <a:latin typeface="Times New Roman" panose="02020603050405020304" charset="0"/>
                <a:cs typeface="Times New Roman" panose="02020603050405020304" charset="0"/>
              </a:rPr>
              <a:t>LOGIN PAGE:</a:t>
            </a:r>
          </a:p>
          <a:p>
            <a:pPr marL="0" indent="0">
              <a:buNone/>
            </a:pPr>
            <a:endParaRPr lang="en-US" sz="2400" dirty="0">
              <a:latin typeface="Times New Roman" panose="02020603050405020304" charset="0"/>
              <a:cs typeface="Times New Roman" panose="02020603050405020304" charset="0"/>
            </a:endParaRPr>
          </a:p>
          <a:p>
            <a:endParaRPr lang="en-US" sz="2400" dirty="0">
              <a:latin typeface="Times New Roman" panose="02020603050405020304" charset="0"/>
              <a:cs typeface="Times New Roman" panose="02020603050405020304" charset="0"/>
            </a:endParaRPr>
          </a:p>
          <a:p>
            <a:endParaRPr lang="en-US" sz="2400" dirty="0">
              <a:latin typeface="Times New Roman" panose="02020603050405020304" charset="0"/>
              <a:cs typeface="Times New Roman" panose="02020603050405020304" charset="0"/>
            </a:endParaRPr>
          </a:p>
          <a:p>
            <a:endParaRPr lang="en-US" sz="2400" dirty="0">
              <a:latin typeface="Times New Roman" panose="02020603050405020304" charset="0"/>
              <a:cs typeface="Times New Roman" panose="02020603050405020304" charset="0"/>
            </a:endParaRPr>
          </a:p>
          <a:p>
            <a:pPr marL="0" indent="0">
              <a:buNone/>
            </a:pPr>
            <a:endParaRPr lang="en-US" dirty="0"/>
          </a:p>
          <a:p>
            <a:endParaRPr lang="en-US" dirty="0"/>
          </a:p>
        </p:txBody>
      </p:sp>
      <p:pic>
        <p:nvPicPr>
          <p:cNvPr id="6" name="Picture 5">
            <a:extLst>
              <a:ext uri="{FF2B5EF4-FFF2-40B4-BE49-F238E27FC236}">
                <a16:creationId xmlns:a16="http://schemas.microsoft.com/office/drawing/2014/main" id="{760340B2-790A-4F79-CB2F-E499F0AC6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920" y="2098795"/>
            <a:ext cx="7120890" cy="40777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charset="0"/>
                <a:cs typeface="Times New Roman" panose="02020603050405020304" charset="0"/>
                <a:sym typeface="+mn-ea"/>
              </a:rPr>
              <a:t>Screenshots</a:t>
            </a:r>
            <a:endParaRPr lang="en-US"/>
          </a:p>
        </p:txBody>
      </p:sp>
      <p:sp>
        <p:nvSpPr>
          <p:cNvPr id="3" name="Content Placeholder 2"/>
          <p:cNvSpPr>
            <a:spLocks noGrp="1"/>
          </p:cNvSpPr>
          <p:nvPr>
            <p:ph idx="1"/>
          </p:nvPr>
        </p:nvSpPr>
        <p:spPr/>
        <p:txBody>
          <a:bodyPr/>
          <a:lstStyle/>
          <a:p>
            <a:r>
              <a:rPr lang="en-US" sz="2400" dirty="0">
                <a:latin typeface="Times New Roman" panose="02020603050405020304" charset="0"/>
                <a:cs typeface="Times New Roman" panose="02020603050405020304" charset="0"/>
              </a:rPr>
              <a:t>REGISTRATION PAGE:</a:t>
            </a:r>
          </a:p>
          <a:p>
            <a:endParaRPr lang="en-US" sz="2400" dirty="0">
              <a:latin typeface="Times New Roman" panose="02020603050405020304" charset="0"/>
              <a:cs typeface="Times New Roman" panose="02020603050405020304" charset="0"/>
            </a:endParaRPr>
          </a:p>
          <a:p>
            <a:pPr marL="0" indent="0">
              <a:buNone/>
            </a:pPr>
            <a:endParaRPr lang="en-US" sz="2400" dirty="0">
              <a:latin typeface="Times New Roman" panose="02020603050405020304" charset="0"/>
              <a:cs typeface="Times New Roman" panose="02020603050405020304" charset="0"/>
            </a:endParaRPr>
          </a:p>
        </p:txBody>
      </p:sp>
      <p:pic>
        <p:nvPicPr>
          <p:cNvPr id="6" name="Picture 5">
            <a:extLst>
              <a:ext uri="{FF2B5EF4-FFF2-40B4-BE49-F238E27FC236}">
                <a16:creationId xmlns:a16="http://schemas.microsoft.com/office/drawing/2014/main" id="{D42EE164-2335-3564-1F2E-0A9E5382F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989" y="2244004"/>
            <a:ext cx="7246620" cy="403877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charset="0"/>
                <a:cs typeface="Times New Roman" panose="02020603050405020304" charset="0"/>
                <a:sym typeface="+mn-ea"/>
              </a:rPr>
              <a:t>Screenshots</a:t>
            </a:r>
            <a:endParaRPr lang="en-US"/>
          </a:p>
        </p:txBody>
      </p:sp>
      <p:sp>
        <p:nvSpPr>
          <p:cNvPr id="3" name="Content Placeholder 2"/>
          <p:cNvSpPr>
            <a:spLocks noGrp="1"/>
          </p:cNvSpPr>
          <p:nvPr>
            <p:ph idx="1"/>
          </p:nvPr>
        </p:nvSpPr>
        <p:spPr/>
        <p:txBody>
          <a:bodyPr/>
          <a:lstStyle/>
          <a:p>
            <a:r>
              <a:rPr lang="en-US" sz="2400" dirty="0">
                <a:latin typeface="Times New Roman" panose="02020603050405020304" charset="0"/>
                <a:cs typeface="Times New Roman" panose="02020603050405020304" charset="0"/>
              </a:rPr>
              <a:t>PREDICTION PAGE:</a:t>
            </a:r>
          </a:p>
          <a:p>
            <a:pPr marL="0" indent="0">
              <a:buNone/>
            </a:pPr>
            <a:endParaRPr lang="en-US" sz="2400" dirty="0">
              <a:latin typeface="Times New Roman" panose="02020603050405020304" charset="0"/>
              <a:cs typeface="Times New Roman" panose="02020603050405020304" charset="0"/>
            </a:endParaRPr>
          </a:p>
          <a:p>
            <a:pPr marL="0" indent="0">
              <a:buNone/>
            </a:pPr>
            <a:endParaRPr lang="en-US" sz="2400" dirty="0">
              <a:latin typeface="Times New Roman" panose="02020603050405020304" charset="0"/>
              <a:cs typeface="Times New Roman" panose="02020603050405020304" charset="0"/>
            </a:endParaRPr>
          </a:p>
        </p:txBody>
      </p:sp>
      <p:pic>
        <p:nvPicPr>
          <p:cNvPr id="6" name="Picture 5">
            <a:extLst>
              <a:ext uri="{FF2B5EF4-FFF2-40B4-BE49-F238E27FC236}">
                <a16:creationId xmlns:a16="http://schemas.microsoft.com/office/drawing/2014/main" id="{84714112-6CAC-9A28-E020-07B987D13E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9" y="2319746"/>
            <a:ext cx="7086600" cy="386442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charset="0"/>
                <a:cs typeface="Times New Roman" panose="02020603050405020304" charset="0"/>
                <a:sym typeface="+mn-ea"/>
              </a:rPr>
              <a:t>Screenshots</a:t>
            </a:r>
            <a:endParaRPr lang="en-US"/>
          </a:p>
        </p:txBody>
      </p:sp>
      <p:sp>
        <p:nvSpPr>
          <p:cNvPr id="3" name="Content Placeholder 2"/>
          <p:cNvSpPr>
            <a:spLocks noGrp="1"/>
          </p:cNvSpPr>
          <p:nvPr>
            <p:ph idx="1"/>
          </p:nvPr>
        </p:nvSpPr>
        <p:spPr/>
        <p:txBody>
          <a:bodyPr/>
          <a:lstStyle/>
          <a:p>
            <a:r>
              <a:rPr lang="en-US" sz="2400" dirty="0">
                <a:latin typeface="Times New Roman" panose="02020603050405020304" charset="0"/>
                <a:cs typeface="Times New Roman" panose="02020603050405020304" charset="0"/>
              </a:rPr>
              <a:t>PREDICTION PAGE:</a:t>
            </a:r>
          </a:p>
          <a:p>
            <a:endParaRPr lang="en-US" sz="2400" dirty="0">
              <a:latin typeface="Times New Roman" panose="02020603050405020304" charset="0"/>
              <a:cs typeface="Times New Roman" panose="02020603050405020304" charset="0"/>
            </a:endParaRPr>
          </a:p>
        </p:txBody>
      </p:sp>
      <p:pic>
        <p:nvPicPr>
          <p:cNvPr id="6" name="Picture 5">
            <a:extLst>
              <a:ext uri="{FF2B5EF4-FFF2-40B4-BE49-F238E27FC236}">
                <a16:creationId xmlns:a16="http://schemas.microsoft.com/office/drawing/2014/main" id="{D929A5BF-721D-8ED9-C4F6-2C56748A0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171914"/>
            <a:ext cx="6972300" cy="400007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charset="0"/>
                <a:cs typeface="Times New Roman" panose="02020603050405020304" charset="0"/>
                <a:sym typeface="+mn-ea"/>
              </a:rPr>
              <a:t>Screenshots</a:t>
            </a:r>
            <a:endParaRPr lang="en-US"/>
          </a:p>
        </p:txBody>
      </p:sp>
      <p:sp>
        <p:nvSpPr>
          <p:cNvPr id="3" name="Content Placeholder 2"/>
          <p:cNvSpPr>
            <a:spLocks noGrp="1"/>
          </p:cNvSpPr>
          <p:nvPr>
            <p:ph idx="1"/>
          </p:nvPr>
        </p:nvSpPr>
        <p:spPr/>
        <p:txBody>
          <a:bodyPr/>
          <a:lstStyle/>
          <a:p>
            <a:r>
              <a:rPr lang="en-US" sz="2400" dirty="0">
                <a:latin typeface="Times New Roman" panose="02020603050405020304" charset="0"/>
                <a:cs typeface="Times New Roman" panose="02020603050405020304" charset="0"/>
              </a:rPr>
              <a:t>PREDICTION PAGE:</a:t>
            </a:r>
          </a:p>
        </p:txBody>
      </p:sp>
      <p:pic>
        <p:nvPicPr>
          <p:cNvPr id="6" name="Picture 5">
            <a:extLst>
              <a:ext uri="{FF2B5EF4-FFF2-40B4-BE49-F238E27FC236}">
                <a16:creationId xmlns:a16="http://schemas.microsoft.com/office/drawing/2014/main" id="{7370C176-61D0-D8A1-E2CF-5A584E1C1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6869" y="2346244"/>
            <a:ext cx="6880860" cy="392573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2475-6A4F-C851-57CA-2ECD6DBD9219}"/>
              </a:ext>
            </a:extLst>
          </p:cNvPr>
          <p:cNvSpPr>
            <a:spLocks noGrp="1"/>
          </p:cNvSpPr>
          <p:nvPr>
            <p:ph type="title"/>
          </p:nvPr>
        </p:nvSpPr>
        <p:spPr/>
        <p:txBody>
          <a:bodyPr/>
          <a:lstStyle/>
          <a:p>
            <a:r>
              <a:rPr lang="en-IN" dirty="0"/>
              <a:t>SCREENSHOT</a:t>
            </a:r>
          </a:p>
        </p:txBody>
      </p:sp>
      <p:sp>
        <p:nvSpPr>
          <p:cNvPr id="3" name="Content Placeholder 2">
            <a:extLst>
              <a:ext uri="{FF2B5EF4-FFF2-40B4-BE49-F238E27FC236}">
                <a16:creationId xmlns:a16="http://schemas.microsoft.com/office/drawing/2014/main" id="{9F26F133-130B-17B5-D65A-2725407E0F30}"/>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PREDICATION PAGE:</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4BF3992-0ABA-A05B-1784-D92B36210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5434" y="1961288"/>
            <a:ext cx="6983730" cy="4032703"/>
          </a:xfrm>
          <a:prstGeom prst="rect">
            <a:avLst/>
          </a:prstGeom>
        </p:spPr>
      </p:pic>
    </p:spTree>
    <p:extLst>
      <p:ext uri="{BB962C8B-B14F-4D97-AF65-F5344CB8AC3E}">
        <p14:creationId xmlns:p14="http://schemas.microsoft.com/office/powerpoint/2010/main" val="131977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7923602" cy="838200"/>
          </a:xfrm>
        </p:spPr>
        <p:txBody>
          <a:bodyPr>
            <a:normAutofit/>
          </a:bodyPr>
          <a:lstStyle/>
          <a:p>
            <a:pPr algn="ctr"/>
            <a:r>
              <a:rPr lang="en-US" dirty="0">
                <a:ea typeface="Cambria" panose="02040503050406030204"/>
              </a:rPr>
              <a:t>CONTENTS</a:t>
            </a:r>
          </a:p>
        </p:txBody>
      </p:sp>
      <p:sp>
        <p:nvSpPr>
          <p:cNvPr id="3" name="Content Placeholder 2"/>
          <p:cNvSpPr>
            <a:spLocks noGrp="1"/>
          </p:cNvSpPr>
          <p:nvPr>
            <p:ph idx="1"/>
          </p:nvPr>
        </p:nvSpPr>
        <p:spPr>
          <a:xfrm>
            <a:off x="1219200" y="1219201"/>
            <a:ext cx="7887695" cy="5281737"/>
          </a:xfrm>
        </p:spPr>
        <p:txBody>
          <a:bodyPr vert="horz" lIns="91440" tIns="45720" rIns="91440" bIns="45720" rtlCol="0" anchor="t">
            <a:normAutofit fontScale="92500" lnSpcReduction="10000"/>
          </a:bodyPr>
          <a:lstStyle/>
          <a:p>
            <a:pPr marL="0" indent="0">
              <a:buNone/>
            </a:pPr>
            <a:r>
              <a:rPr lang="en-US" dirty="0">
                <a:latin typeface="Times New Roman" panose="02020603050405020304" pitchFamily="18" charset="0"/>
                <a:ea typeface="Cambria" panose="02040503050406030204" pitchFamily="18" charset="0"/>
                <a:cs typeface="Times New Roman" panose="02020603050405020304" pitchFamily="18" charset="0"/>
              </a:rPr>
              <a:t>1.Abstract</a:t>
            </a:r>
          </a:p>
          <a:p>
            <a:pPr marL="0" indent="0">
              <a:buNone/>
            </a:pPr>
            <a:r>
              <a:rPr lang="en-US" dirty="0">
                <a:latin typeface="Times New Roman" panose="02020603050405020304" pitchFamily="18" charset="0"/>
                <a:ea typeface="Cambria" panose="02040503050406030204" pitchFamily="18" charset="0"/>
                <a:cs typeface="Times New Roman" panose="02020603050405020304" pitchFamily="18" charset="0"/>
              </a:rPr>
              <a:t>2.Introduction</a:t>
            </a:r>
          </a:p>
          <a:p>
            <a:pPr marL="0" indent="0">
              <a:buNone/>
            </a:pPr>
            <a:r>
              <a:rPr lang="en-US" dirty="0">
                <a:latin typeface="Times New Roman" panose="02020603050405020304" pitchFamily="18" charset="0"/>
                <a:ea typeface="Cambria" panose="02040503050406030204" pitchFamily="18" charset="0"/>
                <a:cs typeface="Times New Roman" panose="02020603050405020304" pitchFamily="18" charset="0"/>
              </a:rPr>
              <a:t>3.Present and proposed system </a:t>
            </a:r>
          </a:p>
          <a:p>
            <a:pPr marL="0" indent="0">
              <a:buNone/>
            </a:pPr>
            <a:r>
              <a:rPr lang="en-US" dirty="0">
                <a:latin typeface="Times New Roman" panose="02020603050405020304" pitchFamily="18" charset="0"/>
                <a:ea typeface="Cambria" panose="02040503050406030204" pitchFamily="18" charset="0"/>
                <a:cs typeface="Times New Roman" panose="02020603050405020304" pitchFamily="18" charset="0"/>
              </a:rPr>
              <a:t>4.Tools</a:t>
            </a:r>
          </a:p>
          <a:p>
            <a:pPr marL="0" indent="0">
              <a:buNone/>
            </a:pPr>
            <a:r>
              <a:rPr lang="en-US" dirty="0">
                <a:latin typeface="Times New Roman" panose="02020603050405020304" pitchFamily="18" charset="0"/>
                <a:ea typeface="Cambria" panose="02040503050406030204" pitchFamily="18" charset="0"/>
                <a:cs typeface="Times New Roman" panose="02020603050405020304" pitchFamily="18" charset="0"/>
              </a:rPr>
              <a:t>5.Requirements</a:t>
            </a:r>
          </a:p>
          <a:p>
            <a:pPr marL="0" indent="0">
              <a:buNone/>
            </a:pPr>
            <a:r>
              <a:rPr lang="en-US" dirty="0">
                <a:latin typeface="Times New Roman" panose="02020603050405020304" pitchFamily="18" charset="0"/>
                <a:ea typeface="Cambria" panose="02040503050406030204" pitchFamily="18" charset="0"/>
                <a:cs typeface="Times New Roman" panose="02020603050405020304" pitchFamily="18" charset="0"/>
              </a:rPr>
              <a:t>6.Module description</a:t>
            </a:r>
          </a:p>
          <a:p>
            <a:pPr marL="0" indent="0">
              <a:buNone/>
            </a:pPr>
            <a:r>
              <a:rPr lang="en-US" dirty="0">
                <a:latin typeface="Times New Roman" panose="02020603050405020304" pitchFamily="18" charset="0"/>
                <a:ea typeface="Cambria" panose="02040503050406030204" pitchFamily="18" charset="0"/>
                <a:cs typeface="Times New Roman" panose="02020603050405020304" pitchFamily="18" charset="0"/>
              </a:rPr>
              <a:t>7.System design</a:t>
            </a:r>
          </a:p>
          <a:p>
            <a:pPr marL="0" indent="0">
              <a:buNone/>
            </a:pPr>
            <a:r>
              <a:rPr lang="en-US" dirty="0">
                <a:latin typeface="Times New Roman" panose="02020603050405020304" pitchFamily="18" charset="0"/>
                <a:ea typeface="Cambria" panose="02040503050406030204" pitchFamily="18" charset="0"/>
                <a:cs typeface="Times New Roman" panose="02020603050405020304" pitchFamily="18" charset="0"/>
              </a:rPr>
              <a:t>8.Screen shots</a:t>
            </a:r>
          </a:p>
          <a:p>
            <a:pPr marL="0" indent="0">
              <a:buNone/>
            </a:pPr>
            <a:r>
              <a:rPr lang="en-US" dirty="0">
                <a:latin typeface="Times New Roman" panose="02020603050405020304" pitchFamily="18" charset="0"/>
                <a:ea typeface="Cambria" panose="02040503050406030204" pitchFamily="18" charset="0"/>
                <a:cs typeface="Times New Roman" panose="02020603050405020304" pitchFamily="18" charset="0"/>
              </a:rPr>
              <a:t>9.Future enhancement</a:t>
            </a:r>
          </a:p>
          <a:p>
            <a:pPr marL="0" indent="0">
              <a:buNone/>
            </a:pPr>
            <a:r>
              <a:rPr lang="en-US" dirty="0">
                <a:latin typeface="Times New Roman" panose="02020603050405020304" pitchFamily="18" charset="0"/>
                <a:ea typeface="Cambria" panose="02040503050406030204" pitchFamily="18" charset="0"/>
                <a:cs typeface="Times New Roman" panose="02020603050405020304" pitchFamily="18" charset="0"/>
              </a:rPr>
              <a:t>10.Conclusion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8E0D0-A1EF-2825-15A3-B3B49289E40C}"/>
              </a:ext>
            </a:extLst>
          </p:cNvPr>
          <p:cNvSpPr>
            <a:spLocks noGrp="1"/>
          </p:cNvSpPr>
          <p:nvPr>
            <p:ph type="title"/>
          </p:nvPr>
        </p:nvSpPr>
        <p:spPr/>
        <p:txBody>
          <a:bodyPr/>
          <a:lstStyle/>
          <a:p>
            <a:r>
              <a:rPr lang="en-IN" dirty="0"/>
              <a:t>SCREENSHOT</a:t>
            </a:r>
          </a:p>
        </p:txBody>
      </p:sp>
      <p:sp>
        <p:nvSpPr>
          <p:cNvPr id="3" name="Content Placeholder 2">
            <a:extLst>
              <a:ext uri="{FF2B5EF4-FFF2-40B4-BE49-F238E27FC236}">
                <a16:creationId xmlns:a16="http://schemas.microsoft.com/office/drawing/2014/main" id="{3DBE4E53-F432-EA04-7562-585D04BDE8B6}"/>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PREDICTION PAGE</a:t>
            </a:r>
          </a:p>
          <a:p>
            <a:pPr marL="0" indent="0">
              <a:buNone/>
            </a:pPr>
            <a:endParaRPr lang="en-IN" dirty="0"/>
          </a:p>
        </p:txBody>
      </p:sp>
      <p:pic>
        <p:nvPicPr>
          <p:cNvPr id="5" name="Picture 4">
            <a:extLst>
              <a:ext uri="{FF2B5EF4-FFF2-40B4-BE49-F238E27FC236}">
                <a16:creationId xmlns:a16="http://schemas.microsoft.com/office/drawing/2014/main" id="{69490CA5-4868-31E0-11A2-8508218E1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319" y="1945513"/>
            <a:ext cx="6537960" cy="4109973"/>
          </a:xfrm>
          <a:prstGeom prst="rect">
            <a:avLst/>
          </a:prstGeom>
        </p:spPr>
      </p:pic>
    </p:spTree>
    <p:extLst>
      <p:ext uri="{BB962C8B-B14F-4D97-AF65-F5344CB8AC3E}">
        <p14:creationId xmlns:p14="http://schemas.microsoft.com/office/powerpoint/2010/main" val="4046327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8A105-7D80-BD59-A8EF-A3830F55D11D}"/>
              </a:ext>
            </a:extLst>
          </p:cNvPr>
          <p:cNvSpPr>
            <a:spLocks noGrp="1"/>
          </p:cNvSpPr>
          <p:nvPr>
            <p:ph type="title"/>
          </p:nvPr>
        </p:nvSpPr>
        <p:spPr/>
        <p:txBody>
          <a:bodyPr/>
          <a:lstStyle/>
          <a:p>
            <a:r>
              <a:rPr lang="en-IN" dirty="0"/>
              <a:t>SCREENSHOT</a:t>
            </a:r>
          </a:p>
        </p:txBody>
      </p:sp>
      <p:sp>
        <p:nvSpPr>
          <p:cNvPr id="3" name="Content Placeholder 2">
            <a:extLst>
              <a:ext uri="{FF2B5EF4-FFF2-40B4-BE49-F238E27FC236}">
                <a16:creationId xmlns:a16="http://schemas.microsoft.com/office/drawing/2014/main" id="{6118749C-809C-7343-17FA-1A7424695DFE}"/>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OUTPUT PAGE</a:t>
            </a:r>
          </a:p>
          <a:p>
            <a:pPr marL="0" indent="0">
              <a:buNone/>
            </a:pPr>
            <a:endParaRPr lang="en-IN" dirty="0"/>
          </a:p>
        </p:txBody>
      </p:sp>
      <p:pic>
        <p:nvPicPr>
          <p:cNvPr id="5" name="Picture 4">
            <a:extLst>
              <a:ext uri="{FF2B5EF4-FFF2-40B4-BE49-F238E27FC236}">
                <a16:creationId xmlns:a16="http://schemas.microsoft.com/office/drawing/2014/main" id="{A41178AD-9AC4-0D10-31D5-32887C42DE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719" y="1817241"/>
            <a:ext cx="6995160" cy="4061717"/>
          </a:xfrm>
          <a:prstGeom prst="rect">
            <a:avLst/>
          </a:prstGeom>
        </p:spPr>
      </p:pic>
    </p:spTree>
    <p:extLst>
      <p:ext uri="{BB962C8B-B14F-4D97-AF65-F5344CB8AC3E}">
        <p14:creationId xmlns:p14="http://schemas.microsoft.com/office/powerpoint/2010/main" val="228848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latin typeface="Times New Roman" panose="02020603050405020304" charset="0"/>
                <a:cs typeface="Times New Roman" panose="02020603050405020304" charset="0"/>
              </a:rPr>
              <a:t>9. Future Enhancement</a:t>
            </a:r>
          </a:p>
        </p:txBody>
      </p:sp>
      <p:sp>
        <p:nvSpPr>
          <p:cNvPr id="3" name="Content Placeholder 2"/>
          <p:cNvSpPr>
            <a:spLocks noGrp="1"/>
          </p:cNvSpPr>
          <p:nvPr>
            <p:ph idx="1"/>
          </p:nvPr>
        </p:nvSpPr>
        <p:spPr/>
        <p:txBody>
          <a:bodyPr>
            <a:normAutofit fontScale="32500" lnSpcReduction="20000"/>
          </a:bodyPr>
          <a:lstStyle/>
          <a:p>
            <a:pPr marL="0" indent="0">
              <a:buNone/>
            </a:pPr>
            <a:endParaRPr lang="en-US" sz="2400" dirty="0">
              <a:latin typeface="Times New Roman" panose="02020603050405020304" charset="0"/>
              <a:cs typeface="Times New Roman" panose="02020603050405020304" charset="0"/>
            </a:endParaRPr>
          </a:p>
          <a:p>
            <a:r>
              <a:rPr lang="en-US" sz="4800" b="1" dirty="0">
                <a:latin typeface="Times New Roman" panose="02020603050405020304" charset="0"/>
                <a:cs typeface="Times New Roman" panose="02020603050405020304" charset="0"/>
              </a:rPr>
              <a:t>Enhanced User Authentication: </a:t>
            </a:r>
            <a:r>
              <a:rPr lang="en-US" sz="4800" dirty="0">
                <a:latin typeface="Times New Roman" panose="02020603050405020304" charset="0"/>
                <a:cs typeface="Times New Roman" panose="02020603050405020304" charset="0"/>
              </a:rPr>
              <a:t>Implement two-factor authentication (2FA) and a password reset option for increased security.</a:t>
            </a:r>
          </a:p>
          <a:p>
            <a:pPr marL="0" indent="0">
              <a:buNone/>
            </a:pPr>
            <a:endParaRPr lang="en-US" sz="4800" dirty="0">
              <a:latin typeface="Times New Roman" panose="02020603050405020304" charset="0"/>
              <a:cs typeface="Times New Roman" panose="02020603050405020304" charset="0"/>
            </a:endParaRPr>
          </a:p>
          <a:p>
            <a:r>
              <a:rPr lang="en-US" sz="4800" b="1" dirty="0">
                <a:latin typeface="Times New Roman" panose="02020603050405020304" charset="0"/>
                <a:cs typeface="Times New Roman" panose="02020603050405020304" charset="0"/>
              </a:rPr>
              <a:t>Improved User Interface: </a:t>
            </a:r>
            <a:r>
              <a:rPr lang="en-US" sz="4800" dirty="0">
                <a:latin typeface="Times New Roman" panose="02020603050405020304" charset="0"/>
                <a:cs typeface="Times New Roman" panose="02020603050405020304" charset="0"/>
              </a:rPr>
              <a:t>Develop a responsive design and visualized prediction results for better user engagement and interpretation.</a:t>
            </a:r>
          </a:p>
          <a:p>
            <a:endParaRPr lang="en-US" sz="4800" dirty="0">
              <a:latin typeface="Times New Roman" panose="02020603050405020304" charset="0"/>
              <a:cs typeface="Times New Roman" panose="02020603050405020304" charset="0"/>
            </a:endParaRPr>
          </a:p>
          <a:p>
            <a:r>
              <a:rPr lang="en-US" sz="4800" b="1" dirty="0">
                <a:latin typeface="Times New Roman" panose="02020603050405020304" charset="0"/>
                <a:cs typeface="Times New Roman" panose="02020603050405020304" charset="0"/>
              </a:rPr>
              <a:t>Multi-Language Support</a:t>
            </a:r>
            <a:r>
              <a:rPr lang="en-US" sz="4800" dirty="0">
                <a:latin typeface="Times New Roman" panose="02020603050405020304" charset="0"/>
                <a:cs typeface="Times New Roman" panose="02020603050405020304" charset="0"/>
              </a:rPr>
              <a:t>: Add support for multiple languages to enhance global accessibility.</a:t>
            </a:r>
          </a:p>
          <a:p>
            <a:endParaRPr lang="en-US" sz="4800" dirty="0">
              <a:latin typeface="Times New Roman" panose="02020603050405020304" charset="0"/>
              <a:cs typeface="Times New Roman" panose="02020603050405020304" charset="0"/>
            </a:endParaRPr>
          </a:p>
          <a:p>
            <a:r>
              <a:rPr lang="en-US" sz="4800" b="1" dirty="0">
                <a:latin typeface="Times New Roman" panose="02020603050405020304" charset="0"/>
                <a:cs typeface="Times New Roman" panose="02020603050405020304" charset="0"/>
              </a:rPr>
              <a:t>Mobile Application: </a:t>
            </a:r>
            <a:r>
              <a:rPr lang="en-US" sz="4800" dirty="0">
                <a:latin typeface="Times New Roman" panose="02020603050405020304" charset="0"/>
                <a:cs typeface="Times New Roman" panose="02020603050405020304" charset="0"/>
              </a:rPr>
              <a:t>Create a mobile app for Android and iOS to facilitate easy access to health predictions and tracking.</a:t>
            </a:r>
          </a:p>
          <a:p>
            <a:endParaRPr lang="en-US" sz="4800" dirty="0">
              <a:latin typeface="Times New Roman" panose="02020603050405020304" charset="0"/>
              <a:cs typeface="Times New Roman" panose="02020603050405020304" charset="0"/>
            </a:endParaRPr>
          </a:p>
          <a:p>
            <a:r>
              <a:rPr lang="en-US" sz="4800" b="1" dirty="0">
                <a:latin typeface="Times New Roman" panose="02020603050405020304" charset="0"/>
                <a:cs typeface="Times New Roman" panose="02020603050405020304" charset="0"/>
              </a:rPr>
              <a:t>AI-Powered Chatbot</a:t>
            </a:r>
            <a:r>
              <a:rPr lang="en-US" sz="4800" dirty="0">
                <a:latin typeface="Times New Roman" panose="02020603050405020304" charset="0"/>
                <a:cs typeface="Times New Roman" panose="02020603050405020304" charset="0"/>
              </a:rPr>
              <a:t>: Implement a health assistant chatbot for interactive user queries and basic diagnostics.</a:t>
            </a:r>
          </a:p>
          <a:p>
            <a:endParaRPr lang="en-US" sz="4800" dirty="0">
              <a:latin typeface="Times New Roman" panose="02020603050405020304" charset="0"/>
              <a:cs typeface="Times New Roman" panose="02020603050405020304" charset="0"/>
            </a:endParaRPr>
          </a:p>
          <a:p>
            <a:r>
              <a:rPr lang="en-US" sz="4800" b="1" dirty="0">
                <a:latin typeface="Times New Roman" panose="02020603050405020304" charset="0"/>
                <a:cs typeface="Times New Roman" panose="02020603050405020304" charset="0"/>
              </a:rPr>
              <a:t>Compliance with Healthcare Standards</a:t>
            </a:r>
            <a:r>
              <a:rPr lang="en-US" sz="4800" dirty="0">
                <a:latin typeface="Times New Roman" panose="02020603050405020304" charset="0"/>
                <a:cs typeface="Times New Roman" panose="02020603050405020304" charset="0"/>
              </a:rPr>
              <a:t>: Ensure HIPAA compliance for data security and privacy in healthcare settings.</a:t>
            </a:r>
          </a:p>
          <a:p>
            <a:endParaRPr lang="en-US" sz="4800" dirty="0">
              <a:latin typeface="Times New Roman" panose="02020603050405020304" charset="0"/>
              <a:cs typeface="Times New Roman" panose="02020603050405020304" charset="0"/>
            </a:endParaRPr>
          </a:p>
          <a:p>
            <a:r>
              <a:rPr lang="en-US" sz="4800" b="1" dirty="0">
                <a:latin typeface="Times New Roman" panose="02020603050405020304" charset="0"/>
                <a:cs typeface="Times New Roman" panose="02020603050405020304" charset="0"/>
              </a:rPr>
              <a:t>Continuous Learning Model: </a:t>
            </a:r>
            <a:r>
              <a:rPr lang="en-US" sz="4800" dirty="0">
                <a:latin typeface="Times New Roman" panose="02020603050405020304" charset="0"/>
                <a:cs typeface="Times New Roman" panose="02020603050405020304" charset="0"/>
              </a:rPr>
              <a:t>Develop a self-learning model that improves prediction accuracy over time with new data inputs.</a:t>
            </a:r>
          </a:p>
          <a:p>
            <a:pPr marL="0" indent="0">
              <a:buNone/>
            </a:pPr>
            <a:endParaRPr lang="en-US" sz="4900" dirty="0">
              <a:latin typeface="Times New Roman" panose="02020603050405020304" charset="0"/>
              <a:cs typeface="Times New Roman" panose="02020603050405020304" charset="0"/>
            </a:endParaRPr>
          </a:p>
          <a:p>
            <a:pPr marL="0" indent="0">
              <a:buNone/>
            </a:pPr>
            <a:endParaRPr lang="en-US" sz="3700" dirty="0">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latin typeface="Times New Roman" panose="02020603050405020304" charset="0"/>
                <a:cs typeface="Times New Roman" panose="02020603050405020304" charset="0"/>
              </a:rPr>
              <a:t>10. Conclusion</a:t>
            </a:r>
          </a:p>
        </p:txBody>
      </p:sp>
      <p:sp>
        <p:nvSpPr>
          <p:cNvPr id="3" name="Content Placeholder 2"/>
          <p:cNvSpPr>
            <a:spLocks noGrp="1"/>
          </p:cNvSpPr>
          <p:nvPr>
            <p:ph idx="1"/>
          </p:nvPr>
        </p:nvSpPr>
        <p:spPr/>
        <p:txBody>
          <a:bodyPr>
            <a:normAutofit/>
          </a:bodyPr>
          <a:lstStyle/>
          <a:p>
            <a:pPr marL="0" indent="0">
              <a:buNone/>
            </a:pPr>
            <a:endParaRPr lang="en-US" sz="2400" dirty="0">
              <a:latin typeface="Times New Roman" panose="02020603050405020304" charset="0"/>
              <a:cs typeface="Times New Roman" panose="02020603050405020304" charset="0"/>
            </a:endParaRPr>
          </a:p>
          <a:p>
            <a:pPr algn="just"/>
            <a:r>
              <a:rPr lang="en-US" sz="2400" dirty="0">
                <a:latin typeface="Times New Roman" panose="02020603050405020304" charset="0"/>
                <a:cs typeface="Times New Roman" panose="02020603050405020304" charset="0"/>
              </a:rPr>
              <a:t>The Heart Disease Prediction project effectively leverages machine learning to provide users with personalized health assessments based on their input metrics. By integrating robust user authentication and an intuitive interface, it enhances accessibility and engagement. The application not only predicts heart disease risk but also offers tailored precautionary advice to promote proactive health management. Overall, it serves as a valuable tool for raising awareness and encouraging healthier lifestyle choices.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943860" y="3014345"/>
            <a:ext cx="4217670" cy="829945"/>
          </a:xfrm>
          <a:prstGeom prst="rect">
            <a:avLst/>
          </a:prstGeom>
          <a:noFill/>
        </p:spPr>
        <p:txBody>
          <a:bodyPr wrap="square" rtlCol="0">
            <a:spAutoFit/>
          </a:bodyPr>
          <a:lstStyle/>
          <a:p>
            <a:r>
              <a:rPr lang="en-IN" altLang="en-US" sz="4800" b="1">
                <a:latin typeface="Times New Roman" panose="02020603050405020304" charset="0"/>
                <a:cs typeface="Times New Roman" panose="02020603050405020304" charset="0"/>
              </a:rPr>
              <a:t>THANK YOU</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latin typeface="Times New Roman" panose="02020603050405020304" charset="0"/>
                <a:cs typeface="Times New Roman" panose="02020603050405020304" charset="0"/>
              </a:rPr>
              <a:t>1.Abstract</a:t>
            </a:r>
          </a:p>
        </p:txBody>
      </p:sp>
      <p:sp>
        <p:nvSpPr>
          <p:cNvPr id="3" name="Content Placeholder 2"/>
          <p:cNvSpPr>
            <a:spLocks noGrp="1"/>
          </p:cNvSpPr>
          <p:nvPr>
            <p:ph idx="1"/>
          </p:nvPr>
        </p:nvSpPr>
        <p:spPr/>
        <p:txBody>
          <a:bodyPr>
            <a:normAutofit lnSpcReduction="10000"/>
          </a:bodyPr>
          <a:lstStyle/>
          <a:p>
            <a:endParaRPr lang="en-US" sz="2400" dirty="0">
              <a:latin typeface="Times New Roman" panose="02020603050405020304" charset="0"/>
              <a:cs typeface="Times New Roman" panose="02020603050405020304" charset="0"/>
            </a:endParaRPr>
          </a:p>
          <a:p>
            <a:pPr algn="just"/>
            <a:r>
              <a:rPr lang="en-US" sz="2400" dirty="0">
                <a:latin typeface="Times New Roman" panose="02020603050405020304" charset="0"/>
                <a:cs typeface="Times New Roman" panose="02020603050405020304" charset="0"/>
              </a:rPr>
              <a:t>The Heart Disease Prediction project addresses the rising prevalence of heart disease by offering a user-friendly web-based application that allows individuals to assess their risk of developing heart disease. Built using Python frameworks like Flask and Streamlit, the app ensures secure user registration, leveraging data privacy techniques. Users input health metrics, which are analyzed by a machine learning model (logistic regression or decision trees) to predict their heart disease risk. Immediate feedback and personalized recommendations promote proactive health measures. The project emphasizes data security, usability, and future enhancements, aiming to improve public health outcomes through technology-driven insights and predictions.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 </a:t>
            </a:r>
            <a:r>
              <a:rPr lang="en-IN" altLang="en-US" sz="3200">
                <a:latin typeface="Times New Roman" panose="02020603050405020304" charset="0"/>
                <a:cs typeface="Times New Roman" panose="02020603050405020304" charset="0"/>
              </a:rPr>
              <a:t>2. Introduction</a:t>
            </a:r>
          </a:p>
        </p:txBody>
      </p:sp>
      <p:sp>
        <p:nvSpPr>
          <p:cNvPr id="3" name="Content Placeholder 2"/>
          <p:cNvSpPr>
            <a:spLocks noGrp="1"/>
          </p:cNvSpPr>
          <p:nvPr>
            <p:ph idx="1"/>
          </p:nvPr>
        </p:nvSpPr>
        <p:spPr/>
        <p:txBody>
          <a:bodyPr>
            <a:normAutofit fontScale="70000" lnSpcReduction="20000"/>
          </a:bodyPr>
          <a:lstStyle/>
          <a:p>
            <a:endParaRPr lang="en-US" sz="2400" dirty="0">
              <a:latin typeface="Times New Roman" panose="02020603050405020304" charset="0"/>
              <a:cs typeface="Times New Roman" panose="02020603050405020304" charset="0"/>
            </a:endParaRPr>
          </a:p>
          <a:p>
            <a:pPr algn="just"/>
            <a:r>
              <a:rPr lang="en-US" sz="2400" dirty="0">
                <a:latin typeface="Times New Roman" panose="02020603050405020304" charset="0"/>
                <a:cs typeface="Times New Roman" panose="02020603050405020304" charset="0"/>
              </a:rPr>
              <a:t>Cardiovascular Diseases (CVDs): CVDs are the leading cause of global mortality, accounting for 17.9 million deaths annually, with risk factors including unhealthy lifestyles, genetic predisposition, and delayed detection.</a:t>
            </a:r>
          </a:p>
          <a:p>
            <a:pPr algn="just"/>
            <a:endParaRPr lang="en-US" sz="2400" dirty="0">
              <a:latin typeface="Times New Roman" panose="02020603050405020304" charset="0"/>
              <a:cs typeface="Times New Roman" panose="02020603050405020304" charset="0"/>
            </a:endParaRPr>
          </a:p>
          <a:p>
            <a:pPr algn="just"/>
            <a:r>
              <a:rPr lang="en-US" sz="2400" dirty="0">
                <a:latin typeface="Times New Roman" panose="02020603050405020304" charset="0"/>
                <a:cs typeface="Times New Roman" panose="02020603050405020304" charset="0"/>
              </a:rPr>
              <a:t>Project Overview: "Health Assistant: A Heart Disease Prediction and Prevention System" is a web-based application using machine learning to predict heart disease risk based on health parameters like age, blood pressure, and cholesterol levels.</a:t>
            </a:r>
          </a:p>
          <a:p>
            <a:pPr algn="just"/>
            <a:endParaRPr lang="en-US" sz="2400" dirty="0">
              <a:latin typeface="Times New Roman" panose="02020603050405020304" charset="0"/>
              <a:cs typeface="Times New Roman" panose="02020603050405020304" charset="0"/>
            </a:endParaRPr>
          </a:p>
          <a:p>
            <a:pPr algn="just"/>
            <a:r>
              <a:rPr lang="en-US" sz="2400" dirty="0">
                <a:latin typeface="Times New Roman" panose="02020603050405020304" charset="0"/>
                <a:cs typeface="Times New Roman" panose="02020603050405020304" charset="0"/>
              </a:rPr>
              <a:t>Preventive Focus: The system not only predicts risk but also offers personalized health recommendations to help users adopt heart-healthy habits and reduce CVD risk.</a:t>
            </a:r>
          </a:p>
          <a:p>
            <a:pPr algn="just"/>
            <a:endParaRPr lang="en-US" sz="2400" dirty="0">
              <a:latin typeface="Times New Roman" panose="02020603050405020304" charset="0"/>
              <a:cs typeface="Times New Roman" panose="02020603050405020304" charset="0"/>
            </a:endParaRPr>
          </a:p>
          <a:p>
            <a:pPr algn="just"/>
            <a:r>
              <a:rPr lang="en-US" sz="2400" dirty="0">
                <a:latin typeface="Times New Roman" panose="02020603050405020304" charset="0"/>
                <a:cs typeface="Times New Roman" panose="02020603050405020304" charset="0"/>
              </a:rPr>
              <a:t>Technology Integration: Leveraging machine learning, the application analyzes multiple factors for personalized, real-time risk assessment, offering a more holistic approach than traditional methods.</a:t>
            </a:r>
          </a:p>
          <a:p>
            <a:pPr algn="just"/>
            <a:endParaRPr lang="en-US" sz="2400" dirty="0">
              <a:latin typeface="Times New Roman" panose="02020603050405020304" charset="0"/>
              <a:cs typeface="Times New Roman" panose="02020603050405020304" charset="0"/>
            </a:endParaRPr>
          </a:p>
          <a:p>
            <a:pPr algn="just"/>
            <a:r>
              <a:rPr lang="en-US" sz="2400" dirty="0">
                <a:latin typeface="Times New Roman" panose="02020603050405020304" charset="0"/>
                <a:cs typeface="Times New Roman" panose="02020603050405020304" charset="0"/>
              </a:rPr>
              <a:t>User-Friendly Design: The application serves as a digital health assistant, providing users with accessible predictions and preventive strategies to empower proactive health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latin typeface="Times New Roman" panose="02020603050405020304" charset="0"/>
                <a:cs typeface="Times New Roman" panose="02020603050405020304" charset="0"/>
              </a:rPr>
              <a:t>3. Present and Proposed System</a:t>
            </a:r>
          </a:p>
        </p:txBody>
      </p:sp>
      <p:sp>
        <p:nvSpPr>
          <p:cNvPr id="3" name="Content Placeholder 2"/>
          <p:cNvSpPr>
            <a:spLocks noGrp="1"/>
          </p:cNvSpPr>
          <p:nvPr>
            <p:ph idx="1"/>
          </p:nvPr>
        </p:nvSpPr>
        <p:spPr/>
        <p:txBody>
          <a:bodyPr>
            <a:normAutofit fontScale="92500" lnSpcReduction="10000"/>
          </a:bodyPr>
          <a:lstStyle/>
          <a:p>
            <a:endParaRPr lang="en-US" sz="2400" dirty="0">
              <a:latin typeface="Times New Roman" panose="02020603050405020304" charset="0"/>
              <a:cs typeface="Times New Roman" panose="02020603050405020304" charset="0"/>
            </a:endParaRPr>
          </a:p>
          <a:p>
            <a:pPr algn="just"/>
            <a:r>
              <a:rPr lang="en-US" sz="2400" dirty="0">
                <a:latin typeface="Times New Roman" panose="02020603050405020304" charset="0"/>
                <a:cs typeface="Times New Roman" panose="02020603050405020304" charset="0"/>
              </a:rPr>
              <a:t>Present System :  </a:t>
            </a:r>
          </a:p>
          <a:p>
            <a:pPr marL="457200" indent="-457200" algn="just">
              <a:buFont typeface="+mj-lt"/>
              <a:buAutoNum type="arabicPeriod"/>
            </a:pPr>
            <a:r>
              <a:rPr lang="en-US" sz="2400" dirty="0">
                <a:latin typeface="Times New Roman" panose="02020603050405020304" charset="0"/>
                <a:cs typeface="Times New Roman" panose="02020603050405020304" charset="0"/>
              </a:rPr>
              <a:t> Heart disease prediction is done through doctor visits, physical exams, and medical tests.  </a:t>
            </a:r>
          </a:p>
          <a:p>
            <a:pPr marL="457200" indent="-457200" algn="just">
              <a:buFont typeface="+mj-lt"/>
              <a:buAutoNum type="arabicPeriod"/>
            </a:pPr>
            <a:r>
              <a:rPr lang="en-US" sz="2400" dirty="0">
                <a:latin typeface="Times New Roman" panose="02020603050405020304" charset="0"/>
                <a:cs typeface="Times New Roman" panose="02020603050405020304" charset="0"/>
              </a:rPr>
              <a:t> These methods can be slow, expensive, and often give general results, not tailored to individual needs.  </a:t>
            </a:r>
          </a:p>
          <a:p>
            <a:pPr marL="457200" indent="-457200" algn="just">
              <a:buFont typeface="+mj-lt"/>
              <a:buAutoNum type="arabicPeriod"/>
            </a:pPr>
            <a:r>
              <a:rPr lang="en-US" sz="2400" dirty="0">
                <a:latin typeface="Times New Roman" panose="02020603050405020304" charset="0"/>
                <a:cs typeface="Times New Roman" panose="02020603050405020304" charset="0"/>
              </a:rPr>
              <a:t>Access to healthcare is limited for people in remote areas, and getting results takes time, delaying necessary actions.</a:t>
            </a:r>
          </a:p>
          <a:p>
            <a:pPr marL="0" indent="0" algn="just">
              <a:buNone/>
            </a:pPr>
            <a:endParaRPr lang="en-US" sz="2400" dirty="0">
              <a:latin typeface="Times New Roman" panose="02020603050405020304" charset="0"/>
              <a:cs typeface="Times New Roman" panose="02020603050405020304" charset="0"/>
            </a:endParaRPr>
          </a:p>
          <a:p>
            <a:pPr algn="just"/>
            <a:r>
              <a:rPr lang="en-US" sz="2400" dirty="0">
                <a:latin typeface="Times New Roman" panose="02020603050405020304" charset="0"/>
                <a:cs typeface="Times New Roman" panose="02020603050405020304" charset="0"/>
              </a:rPr>
              <a:t>Proposed System: </a:t>
            </a:r>
            <a:r>
              <a:rPr lang="en-US" sz="2400" dirty="0"/>
              <a:t>The Heart Disease Prediction and Prevention System leverages machine learning and a web-based interface to provide real-time, personalized risk assessments and tailored health recommendations. This system ensures timely interventions and improves accessibility for proactive heart health management.</a:t>
            </a:r>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latin typeface="Times New Roman" panose="02020603050405020304" charset="0"/>
                <a:cs typeface="Times New Roman" panose="02020603050405020304" charset="0"/>
              </a:rPr>
              <a:t>4. Tools</a:t>
            </a:r>
          </a:p>
        </p:txBody>
      </p:sp>
      <p:sp>
        <p:nvSpPr>
          <p:cNvPr id="3" name="Content Placeholder 2"/>
          <p:cNvSpPr>
            <a:spLocks noGrp="1"/>
          </p:cNvSpPr>
          <p:nvPr>
            <p:ph idx="1"/>
          </p:nvPr>
        </p:nvSpPr>
        <p:spPr/>
        <p:txBody>
          <a:bodyPr>
            <a:normAutofit fontScale="70000" lnSpcReduction="20000"/>
          </a:bodyPr>
          <a:lstStyle/>
          <a:p>
            <a:pPr marL="0" indent="0" algn="just">
              <a:buNone/>
            </a:pPr>
            <a:endParaRPr lang="en-US" dirty="0"/>
          </a:p>
          <a:p>
            <a:pPr algn="just"/>
            <a:r>
              <a:rPr lang="en-US" b="1" dirty="0"/>
              <a:t>NumPy==1.26.3</a:t>
            </a:r>
            <a:r>
              <a:rPr lang="en-US" dirty="0"/>
              <a:t>: Used for numerical computations and array handling, essential for data manipulation and performing mathematical operations efficiently.</a:t>
            </a:r>
          </a:p>
          <a:p>
            <a:pPr algn="just"/>
            <a:r>
              <a:rPr lang="en-US" b="1" dirty="0"/>
              <a:t>Python</a:t>
            </a:r>
            <a:r>
              <a:rPr lang="en-US" dirty="0"/>
              <a:t>: The programming language used for developing the application, including backend logic, machine learning tasks, and web functionality.</a:t>
            </a:r>
          </a:p>
          <a:p>
            <a:pPr algn="just"/>
            <a:r>
              <a:rPr lang="en-US" b="1" dirty="0"/>
              <a:t>Scikit-learn==1.3.2</a:t>
            </a:r>
            <a:r>
              <a:rPr lang="en-US" dirty="0"/>
              <a:t>: Provides tools for building machine learning models (e.g., logistic regression, decision trees) used in predicting heart disease risk.</a:t>
            </a:r>
          </a:p>
          <a:p>
            <a:pPr algn="just"/>
            <a:r>
              <a:rPr lang="en-US" b="1" dirty="0" err="1"/>
              <a:t>Streamlit</a:t>
            </a:r>
            <a:r>
              <a:rPr lang="en-US" b="1" dirty="0"/>
              <a:t>==1.29.0</a:t>
            </a:r>
            <a:r>
              <a:rPr lang="en-US" dirty="0"/>
              <a:t>: A framework for building the interactive web application, allowing real-time input and display of prediction results.</a:t>
            </a:r>
          </a:p>
          <a:p>
            <a:pPr algn="just"/>
            <a:r>
              <a:rPr lang="en-US" b="1" dirty="0" err="1"/>
              <a:t>Streamlit</a:t>
            </a:r>
            <a:r>
              <a:rPr lang="en-US" b="1" dirty="0"/>
              <a:t>-option-menu==0.3.6</a:t>
            </a:r>
            <a:r>
              <a:rPr lang="en-US" dirty="0"/>
              <a:t>: Used for creating navigational menus in the Streamlit app, improving user experience by offering easy navigation across different sections.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latin typeface="Times New Roman" panose="02020603050405020304" charset="0"/>
                <a:cs typeface="Times New Roman" panose="02020603050405020304" charset="0"/>
              </a:rPr>
              <a:t>5. Requirements</a:t>
            </a:r>
          </a:p>
        </p:txBody>
      </p:sp>
      <p:sp>
        <p:nvSpPr>
          <p:cNvPr id="3" name="Content Placeholder 2"/>
          <p:cNvSpPr>
            <a:spLocks noGrp="1"/>
          </p:cNvSpPr>
          <p:nvPr>
            <p:ph idx="1"/>
          </p:nvPr>
        </p:nvSpPr>
        <p:spPr/>
        <p:txBody>
          <a:bodyPr>
            <a:normAutofit lnSpcReduction="10000"/>
          </a:bodyPr>
          <a:lstStyle/>
          <a:p>
            <a:pPr marL="400050" lvl="1" indent="0">
              <a:buNone/>
            </a:pPr>
            <a:r>
              <a:rPr lang="en-US" sz="2400" b="1" dirty="0"/>
              <a:t>Python 3.7 or higher</a:t>
            </a:r>
            <a:r>
              <a:rPr lang="en-US" sz="2400" dirty="0"/>
              <a:t>: The code is written in Python, so you'll need Python installed on your system.</a:t>
            </a:r>
          </a:p>
          <a:p>
            <a:pPr marL="400050" lvl="1" indent="0">
              <a:buNone/>
            </a:pPr>
            <a:r>
              <a:rPr lang="en-US" sz="2400" b="1" dirty="0"/>
              <a:t>Streamlit</a:t>
            </a:r>
            <a:r>
              <a:rPr lang="en-US" sz="2400" dirty="0"/>
              <a:t>: For building the interactive web interface.</a:t>
            </a:r>
          </a:p>
          <a:p>
            <a:pPr marL="400050" lvl="1" indent="0">
              <a:buNone/>
            </a:pPr>
            <a:r>
              <a:rPr lang="en-US" sz="2400" b="1" dirty="0"/>
              <a:t>Pandas</a:t>
            </a:r>
            <a:r>
              <a:rPr lang="en-US" sz="2400" dirty="0"/>
              <a:t>: For handling the data and creating input Data Frames.</a:t>
            </a:r>
          </a:p>
          <a:p>
            <a:pPr marL="400050" lvl="1" indent="0">
              <a:buNone/>
            </a:pPr>
            <a:r>
              <a:rPr lang="en-US" sz="2400" b="1" dirty="0"/>
              <a:t>Pickle</a:t>
            </a:r>
            <a:r>
              <a:rPr lang="en-US" sz="2400" dirty="0"/>
              <a:t>: For loading the saved machine learning model.</a:t>
            </a:r>
          </a:p>
          <a:p>
            <a:pPr marL="400050" lvl="1" indent="0">
              <a:buNone/>
            </a:pPr>
            <a:r>
              <a:rPr lang="en-US" sz="2400" b="1" dirty="0"/>
              <a:t>Scikit-learn</a:t>
            </a:r>
            <a:r>
              <a:rPr lang="en-US" sz="2400" dirty="0"/>
              <a:t>: For loading the machine learning model saved in .sav file.</a:t>
            </a:r>
          </a:p>
          <a:p>
            <a:pPr marL="400050" lvl="1" indent="0">
              <a:buNone/>
            </a:pPr>
            <a:r>
              <a:rPr lang="en-US" sz="2400" b="1" dirty="0"/>
              <a:t>Database: </a:t>
            </a:r>
            <a:r>
              <a:rPr lang="en-US" sz="2400" dirty="0"/>
              <a:t>The code uses a basic </a:t>
            </a:r>
            <a:r>
              <a:rPr lang="en-US" sz="2400" b="1" dirty="0"/>
              <a:t>file-based system </a:t>
            </a:r>
            <a:r>
              <a:rPr lang="en-IN" sz="2400" dirty="0"/>
              <a:t>for storing user data (username, hashed password, email).</a:t>
            </a:r>
          </a:p>
          <a:p>
            <a:pPr marL="400050" lvl="1" indent="0">
              <a:buNone/>
            </a:pPr>
            <a:r>
              <a:rPr lang="en-US" sz="2400" b="1" dirty="0"/>
              <a:t>VS Code</a:t>
            </a:r>
            <a:r>
              <a:rPr lang="en-US" sz="2400" dirty="0"/>
              <a:t>: Recommended for Python development, with support for extensions like Python, Streamlit, and Git integration.</a:t>
            </a:r>
            <a:endParaRPr lang="en-IN" sz="2400" dirty="0"/>
          </a:p>
          <a:p>
            <a:pPr marL="400050" lvl="1" indent="0">
              <a:buNone/>
            </a:pPr>
            <a:endParaRPr lang="en-US" sz="2000" dirty="0">
              <a:latin typeface="Times New Roman" panose="02020603050405020304" charset="0"/>
              <a:cs typeface="Times New Roman" panose="02020603050405020304" charset="0"/>
            </a:endParaRPr>
          </a:p>
          <a:p>
            <a:pPr marL="400050" lvl="1" indent="0">
              <a:buNone/>
            </a:pPr>
            <a:endParaRPr lang="en-US" sz="2000" dirty="0">
              <a:latin typeface="Times New Roman" panose="02020603050405020304" charset="0"/>
              <a:cs typeface="Times New Roman" panose="02020603050405020304" charset="0"/>
            </a:endParaRPr>
          </a:p>
          <a:p>
            <a:pPr marL="400050" lvl="1" indent="0">
              <a:buNone/>
            </a:pPr>
            <a:endParaRPr lang="en-US" sz="2000" dirty="0">
              <a:latin typeface="Times New Roman" panose="02020603050405020304" charset="0"/>
              <a:cs typeface="Times New Roman" panose="02020603050405020304" charset="0"/>
            </a:endParaRPr>
          </a:p>
          <a:p>
            <a:pPr marL="400050" lvl="1" indent="0">
              <a:buNone/>
            </a:pP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latin typeface="Times New Roman" panose="02020603050405020304" charset="0"/>
                <a:cs typeface="Times New Roman" panose="02020603050405020304" charset="0"/>
              </a:rPr>
              <a:t>6. Module Description</a:t>
            </a:r>
          </a:p>
        </p:txBody>
      </p:sp>
      <p:sp>
        <p:nvSpPr>
          <p:cNvPr id="3" name="Content Placeholder 2"/>
          <p:cNvSpPr>
            <a:spLocks noGrp="1"/>
          </p:cNvSpPr>
          <p:nvPr>
            <p:ph idx="1"/>
          </p:nvPr>
        </p:nvSpPr>
        <p:spPr/>
        <p:txBody>
          <a:bodyPr>
            <a:normAutofit/>
          </a:bodyPr>
          <a:lstStyle/>
          <a:p>
            <a:pPr marL="0" indent="0">
              <a:buNone/>
            </a:pPr>
            <a:endParaRPr lang="en-US" sz="2400" dirty="0">
              <a:latin typeface="Times New Roman" panose="02020603050405020304" charset="0"/>
              <a:cs typeface="Times New Roman" panose="02020603050405020304" charset="0"/>
            </a:endParaRPr>
          </a:p>
          <a:p>
            <a:r>
              <a:rPr lang="en-US" sz="2400" dirty="0">
                <a:latin typeface="Times New Roman" panose="02020603050405020304" charset="0"/>
                <a:cs typeface="Times New Roman" panose="02020603050405020304" charset="0"/>
              </a:rPr>
              <a:t>Predictive Model: Utilizes machine learning algorithms to analyze health data and predict heart disease risk.</a:t>
            </a:r>
          </a:p>
          <a:p>
            <a:endParaRPr lang="en-US" sz="2400" dirty="0">
              <a:latin typeface="Times New Roman" panose="02020603050405020304" charset="0"/>
              <a:cs typeface="Times New Roman" panose="02020603050405020304" charset="0"/>
            </a:endParaRPr>
          </a:p>
          <a:p>
            <a:r>
              <a:rPr lang="en-US" sz="2400" dirty="0">
                <a:latin typeface="Times New Roman" panose="02020603050405020304" charset="0"/>
                <a:cs typeface="Times New Roman" panose="02020603050405020304" charset="0"/>
              </a:rPr>
              <a:t>Input Features: Accepts various health metrics, including age, sex, and cholesterol levels, for personalized assessments.</a:t>
            </a:r>
          </a:p>
          <a:p>
            <a:endParaRPr lang="en-US" sz="2400" dirty="0">
              <a:latin typeface="Times New Roman" panose="02020603050405020304" charset="0"/>
              <a:cs typeface="Times New Roman" panose="02020603050405020304" charset="0"/>
            </a:endParaRPr>
          </a:p>
          <a:p>
            <a:r>
              <a:rPr lang="en-US" sz="2400" dirty="0">
                <a:latin typeface="Times New Roman" panose="02020603050405020304" charset="0"/>
                <a:cs typeface="Times New Roman" panose="02020603050405020304" charset="0"/>
              </a:rPr>
              <a:t>Real-time Feedback: Provides immediate risk predictions, enabling users to make informed health decisions and adopt preventive measures.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latin typeface="Times New Roman" panose="02020603050405020304" charset="0"/>
                <a:cs typeface="Times New Roman" panose="02020603050405020304" charset="0"/>
              </a:rPr>
              <a:t>7. System Design</a:t>
            </a:r>
          </a:p>
        </p:txBody>
      </p:sp>
      <p:sp>
        <p:nvSpPr>
          <p:cNvPr id="4" name="Text Box 3"/>
          <p:cNvSpPr txBox="1"/>
          <p:nvPr/>
        </p:nvSpPr>
        <p:spPr>
          <a:xfrm>
            <a:off x="1580515" y="1431290"/>
            <a:ext cx="7033895" cy="1138773"/>
          </a:xfrm>
          <a:prstGeom prst="rect">
            <a:avLst/>
          </a:prstGeom>
          <a:noFill/>
        </p:spPr>
        <p:txBody>
          <a:bodyPr wrap="square" rtlCol="0">
            <a:spAutoFit/>
          </a:bodyPr>
          <a:lstStyle/>
          <a:p>
            <a:r>
              <a:rPr lang="en-IN" altLang="en-US" sz="2000" b="1" dirty="0">
                <a:latin typeface="Times New Roman" panose="02020603050405020304" charset="0"/>
                <a:cs typeface="Times New Roman" panose="02020603050405020304" charset="0"/>
              </a:rPr>
              <a:t>System </a:t>
            </a:r>
            <a:r>
              <a:rPr lang="en-US" sz="2000" b="1" dirty="0">
                <a:latin typeface="Times New Roman" panose="02020603050405020304" charset="0"/>
                <a:cs typeface="Times New Roman" panose="02020603050405020304" charset="0"/>
              </a:rPr>
              <a:t>Architecture:</a:t>
            </a:r>
            <a:r>
              <a:rPr lang="en-US" sz="2000" dirty="0">
                <a:latin typeface="Times New Roman" panose="02020603050405020304" charset="0"/>
                <a:cs typeface="Times New Roman" panose="02020603050405020304" charset="0"/>
              </a:rPr>
              <a:t> </a:t>
            </a:r>
            <a:r>
              <a:rPr lang="en-US" sz="1600" dirty="0">
                <a:latin typeface="Times New Roman" panose="02020603050405020304" charset="0"/>
                <a:cs typeface="Times New Roman" panose="02020603050405020304" charset="0"/>
              </a:rPr>
              <a:t>The system architecture consists of a web-based interface for user interaction, a secure backend for data processing and model prediction, and a database for storing user credentials and health information, ensuring seamless communication and efficient risk assessment..</a:t>
            </a:r>
            <a:endParaRPr lang="en-US" sz="2000" dirty="0">
              <a:latin typeface="Times New Roman" panose="02020603050405020304" charset="0"/>
              <a:cs typeface="Times New Roman" panose="02020603050405020304" charset="0"/>
            </a:endParaRPr>
          </a:p>
        </p:txBody>
      </p:sp>
      <p:pic>
        <p:nvPicPr>
          <p:cNvPr id="7" name="Content Placeholder 6">
            <a:extLst>
              <a:ext uri="{FF2B5EF4-FFF2-40B4-BE49-F238E27FC236}">
                <a16:creationId xmlns:a16="http://schemas.microsoft.com/office/drawing/2014/main" id="{0ADDDD8B-16C8-36AA-58D9-6AA552BE2CD0}"/>
              </a:ext>
              <a:ext uri="{C183D7F6-B498-43B3-948B-1728B52AA6E4}">
                <adec:decorative xmlns:adec="http://schemas.microsoft.com/office/drawing/2017/decorative" val="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933007" y="2565221"/>
            <a:ext cx="3730683" cy="3645771"/>
          </a:xfrm>
          <a:prstGeom prst="rect">
            <a:avLst/>
          </a:prstGeom>
          <a:noFill/>
          <a:ln>
            <a:noFill/>
          </a:ln>
        </p:spPr>
      </p:pic>
    </p:spTree>
  </p:cSld>
  <p:clrMapOvr>
    <a:masterClrMapping/>
  </p:clrMapOvr>
</p:sld>
</file>

<file path=ppt/theme/theme1.xml><?xml version="1.0" encoding="utf-8"?>
<a:theme xmlns:a="http://schemas.openxmlformats.org/drawingml/2006/main" name="Presidency College Power poin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Presidency College Power point Theme</Template>
  <TotalTime>520</TotalTime>
  <Words>1109</Words>
  <Application>Microsoft Office PowerPoint</Application>
  <PresentationFormat>On-screen Show (4:3)</PresentationFormat>
  <Paragraphs>110</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Malgun Gothic Semilight</vt:lpstr>
      <vt:lpstr>Arial</vt:lpstr>
      <vt:lpstr>Calibri</vt:lpstr>
      <vt:lpstr>Cambria</vt:lpstr>
      <vt:lpstr>Elephant</vt:lpstr>
      <vt:lpstr>Gill Sans MT</vt:lpstr>
      <vt:lpstr>Times New Roman</vt:lpstr>
      <vt:lpstr>Presidency College Power point Theme</vt:lpstr>
      <vt:lpstr> MCA Final Year Project  Title: Heart Disease Prediction using ML </vt:lpstr>
      <vt:lpstr>CONTENTS</vt:lpstr>
      <vt:lpstr>1.Abstract</vt:lpstr>
      <vt:lpstr> 2. Introduction</vt:lpstr>
      <vt:lpstr>3. Present and Proposed System</vt:lpstr>
      <vt:lpstr>4. Tools</vt:lpstr>
      <vt:lpstr>5. Requirements</vt:lpstr>
      <vt:lpstr>6. Module Description</vt:lpstr>
      <vt:lpstr>7. System Design</vt:lpstr>
      <vt:lpstr>System Design</vt:lpstr>
      <vt:lpstr>Control Flow Diagram:</vt:lpstr>
      <vt:lpstr>8. Screenshots</vt:lpstr>
      <vt:lpstr>Screenshots</vt:lpstr>
      <vt:lpstr>Screenshots</vt:lpstr>
      <vt:lpstr>Screenshots</vt:lpstr>
      <vt:lpstr>Screenshots</vt:lpstr>
      <vt:lpstr>Screenshots</vt:lpstr>
      <vt:lpstr>Screenshots</vt:lpstr>
      <vt:lpstr>SCREENSHOT</vt:lpstr>
      <vt:lpstr>SCREENSHOT</vt:lpstr>
      <vt:lpstr>SCREENSHOT</vt:lpstr>
      <vt:lpstr>9. Future Enhancement</vt:lpstr>
      <vt:lpstr>10.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Pranav Prakash</dc:creator>
  <cp:lastModifiedBy>Yashwanth Honnatter</cp:lastModifiedBy>
  <cp:revision>893</cp:revision>
  <dcterms:created xsi:type="dcterms:W3CDTF">2021-12-24T12:33:00Z</dcterms:created>
  <dcterms:modified xsi:type="dcterms:W3CDTF">2024-10-21T04:43:44Z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A4B6867593E2438381F90F2895845BF0_12</vt:lpwstr>
  </property>
  <property fmtid="{D5CDD505-2E9C-101B-9397-08002B2CF9AE}" pid="3" name="KSOProductBuildVer">
    <vt:lpwstr>1033-12.2.0.13472</vt:lpwstr>
  </property>
</Properties>
</file>