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94" r:id="rId9"/>
    <p:sldId id="263" r:id="rId10"/>
    <p:sldId id="264" r:id="rId11"/>
    <p:sldId id="265" r:id="rId12"/>
    <p:sldId id="266" r:id="rId13"/>
    <p:sldId id="267" r:id="rId14"/>
    <p:sldId id="268" r:id="rId15"/>
    <p:sldId id="295" r:id="rId16"/>
    <p:sldId id="269" r:id="rId17"/>
    <p:sldId id="270" r:id="rId18"/>
    <p:sldId id="271" r:id="rId19"/>
    <p:sldId id="273" r:id="rId20"/>
    <p:sldId id="276" r:id="rId21"/>
    <p:sldId id="277" r:id="rId22"/>
    <p:sldId id="279" r:id="rId23"/>
    <p:sldId id="280" r:id="rId24"/>
    <p:sldId id="281" r:id="rId25"/>
    <p:sldId id="282" r:id="rId26"/>
    <p:sldId id="283" r:id="rId27"/>
    <p:sldId id="284" r:id="rId28"/>
    <p:sldId id="285" r:id="rId29"/>
    <p:sldId id="286" r:id="rId30"/>
    <p:sldId id="288" r:id="rId31"/>
    <p:sldId id="289" r:id="rId32"/>
    <p:sldId id="290" r:id="rId33"/>
    <p:sldId id="291" r:id="rId34"/>
    <p:sldId id="292" r:id="rId35"/>
    <p:sldId id="293" r:id="rId36"/>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21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rgbClr val="FFFBE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100" b="0" i="0">
                <a:solidFill>
                  <a:srgbClr val="FFFBEF"/>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rgbClr val="FFFBEF"/>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773680"/>
            <a:ext cx="10692765" cy="4013200"/>
          </a:xfrm>
          <a:custGeom>
            <a:avLst/>
            <a:gdLst/>
            <a:ahLst/>
            <a:cxnLst/>
            <a:rect l="l" t="t" r="r" b="b"/>
            <a:pathLst>
              <a:path w="10692765" h="4013200">
                <a:moveTo>
                  <a:pt x="0" y="4012692"/>
                </a:moveTo>
                <a:lnTo>
                  <a:pt x="10692384" y="4012692"/>
                </a:lnTo>
                <a:lnTo>
                  <a:pt x="10692384" y="0"/>
                </a:lnTo>
                <a:lnTo>
                  <a:pt x="0" y="0"/>
                </a:lnTo>
                <a:lnTo>
                  <a:pt x="0" y="4012692"/>
                </a:lnTo>
                <a:close/>
              </a:path>
            </a:pathLst>
          </a:custGeom>
          <a:solidFill>
            <a:srgbClr val="000000"/>
          </a:solidFill>
        </p:spPr>
        <p:txBody>
          <a:bodyPr wrap="square" lIns="0" tIns="0" rIns="0" bIns="0" rtlCol="0"/>
          <a:lstStyle/>
          <a:p>
            <a:endParaRPr/>
          </a:p>
        </p:txBody>
      </p:sp>
      <p:sp>
        <p:nvSpPr>
          <p:cNvPr id="17" name="bg object 17"/>
          <p:cNvSpPr/>
          <p:nvPr/>
        </p:nvSpPr>
        <p:spPr>
          <a:xfrm>
            <a:off x="0" y="772668"/>
            <a:ext cx="10692765" cy="2001520"/>
          </a:xfrm>
          <a:custGeom>
            <a:avLst/>
            <a:gdLst/>
            <a:ahLst/>
            <a:cxnLst/>
            <a:rect l="l" t="t" r="r" b="b"/>
            <a:pathLst>
              <a:path w="10692765" h="2001520">
                <a:moveTo>
                  <a:pt x="10692384" y="2001011"/>
                </a:moveTo>
                <a:lnTo>
                  <a:pt x="0" y="2001011"/>
                </a:lnTo>
                <a:lnTo>
                  <a:pt x="0" y="0"/>
                </a:lnTo>
                <a:lnTo>
                  <a:pt x="10692384" y="0"/>
                </a:lnTo>
                <a:lnTo>
                  <a:pt x="10692384" y="2001011"/>
                </a:lnTo>
                <a:close/>
              </a:path>
            </a:pathLst>
          </a:custGeom>
          <a:solidFill>
            <a:srgbClr val="EDEBE1"/>
          </a:solidFill>
        </p:spPr>
        <p:txBody>
          <a:bodyPr wrap="square" lIns="0" tIns="0" rIns="0" bIns="0" rtlCol="0"/>
          <a:lstStyle/>
          <a:p>
            <a:endParaRPr/>
          </a:p>
        </p:txBody>
      </p:sp>
      <p:sp>
        <p:nvSpPr>
          <p:cNvPr id="18" name="bg object 18"/>
          <p:cNvSpPr/>
          <p:nvPr/>
        </p:nvSpPr>
        <p:spPr>
          <a:xfrm>
            <a:off x="751331" y="4980432"/>
            <a:ext cx="455930" cy="0"/>
          </a:xfrm>
          <a:custGeom>
            <a:avLst/>
            <a:gdLst/>
            <a:ahLst/>
            <a:cxnLst/>
            <a:rect l="l" t="t" r="r" b="b"/>
            <a:pathLst>
              <a:path w="455930">
                <a:moveTo>
                  <a:pt x="0" y="0"/>
                </a:moveTo>
                <a:lnTo>
                  <a:pt x="455675" y="0"/>
                </a:lnTo>
              </a:path>
            </a:pathLst>
          </a:custGeom>
          <a:ln w="33528">
            <a:solidFill>
              <a:srgbClr val="4F80BC"/>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00" b="1" i="0">
                <a:solidFill>
                  <a:srgbClr val="FFFBE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72668"/>
            <a:ext cx="10692765" cy="5901055"/>
          </a:xfrm>
          <a:custGeom>
            <a:avLst/>
            <a:gdLst/>
            <a:ahLst/>
            <a:cxnLst/>
            <a:rect l="l" t="t" r="r" b="b"/>
            <a:pathLst>
              <a:path w="10692765" h="5901055">
                <a:moveTo>
                  <a:pt x="0" y="5900928"/>
                </a:moveTo>
                <a:lnTo>
                  <a:pt x="10692384" y="5900928"/>
                </a:lnTo>
                <a:lnTo>
                  <a:pt x="10692384" y="0"/>
                </a:lnTo>
                <a:lnTo>
                  <a:pt x="0" y="0"/>
                </a:lnTo>
                <a:lnTo>
                  <a:pt x="0" y="5900928"/>
                </a:lnTo>
                <a:close/>
              </a:path>
            </a:pathLst>
          </a:custGeom>
          <a:solidFill>
            <a:srgbClr val="FFFBEF"/>
          </a:solidFill>
        </p:spPr>
        <p:txBody>
          <a:bodyPr wrap="square" lIns="0" tIns="0" rIns="0" bIns="0" rtlCol="0"/>
          <a:lstStyle/>
          <a:p>
            <a:endParaRPr/>
          </a:p>
        </p:txBody>
      </p:sp>
      <p:sp>
        <p:nvSpPr>
          <p:cNvPr id="17" name="bg object 17"/>
          <p:cNvSpPr/>
          <p:nvPr/>
        </p:nvSpPr>
        <p:spPr>
          <a:xfrm>
            <a:off x="0" y="6673596"/>
            <a:ext cx="10692765" cy="113030"/>
          </a:xfrm>
          <a:custGeom>
            <a:avLst/>
            <a:gdLst/>
            <a:ahLst/>
            <a:cxnLst/>
            <a:rect l="l" t="t" r="r" b="b"/>
            <a:pathLst>
              <a:path w="10692765" h="113029">
                <a:moveTo>
                  <a:pt x="10692384" y="112775"/>
                </a:moveTo>
                <a:lnTo>
                  <a:pt x="0" y="112775"/>
                </a:lnTo>
                <a:lnTo>
                  <a:pt x="0" y="0"/>
                </a:lnTo>
                <a:lnTo>
                  <a:pt x="10692384" y="0"/>
                </a:lnTo>
                <a:lnTo>
                  <a:pt x="10692384" y="112775"/>
                </a:lnTo>
                <a:close/>
              </a:path>
            </a:pathLst>
          </a:custGeom>
          <a:solidFill>
            <a:srgbClr val="26A59A"/>
          </a:solidFill>
        </p:spPr>
        <p:txBody>
          <a:bodyPr wrap="square" lIns="0" tIns="0" rIns="0" bIns="0" rtlCol="0"/>
          <a:lstStyle/>
          <a:p>
            <a:endParaRPr/>
          </a:p>
        </p:txBody>
      </p:sp>
      <p:sp>
        <p:nvSpPr>
          <p:cNvPr id="2" name="Holder 2"/>
          <p:cNvSpPr>
            <a:spLocks noGrp="1"/>
          </p:cNvSpPr>
          <p:nvPr>
            <p:ph type="title"/>
          </p:nvPr>
        </p:nvSpPr>
        <p:spPr>
          <a:xfrm>
            <a:off x="3861969" y="3878154"/>
            <a:ext cx="2969461" cy="773429"/>
          </a:xfrm>
          <a:prstGeom prst="rect">
            <a:avLst/>
          </a:prstGeom>
        </p:spPr>
        <p:txBody>
          <a:bodyPr wrap="square" lIns="0" tIns="0" rIns="0" bIns="0">
            <a:spAutoFit/>
          </a:bodyPr>
          <a:lstStyle>
            <a:lvl1pPr>
              <a:defRPr sz="4900" b="1" i="0">
                <a:solidFill>
                  <a:srgbClr val="FFFBEF"/>
                </a:solidFill>
                <a:latin typeface="Times New Roman"/>
                <a:cs typeface="Times New Roman"/>
              </a:defRPr>
            </a:lvl1pPr>
          </a:lstStyle>
          <a:p>
            <a:endParaRPr/>
          </a:p>
        </p:txBody>
      </p:sp>
      <p:sp>
        <p:nvSpPr>
          <p:cNvPr id="3" name="Holder 3"/>
          <p:cNvSpPr>
            <a:spLocks noGrp="1"/>
          </p:cNvSpPr>
          <p:nvPr>
            <p:ph type="body" idx="1"/>
          </p:nvPr>
        </p:nvSpPr>
        <p:spPr>
          <a:xfrm>
            <a:off x="691422" y="1928814"/>
            <a:ext cx="5109845" cy="3555365"/>
          </a:xfrm>
          <a:prstGeom prst="rect">
            <a:avLst/>
          </a:prstGeom>
        </p:spPr>
        <p:txBody>
          <a:bodyPr wrap="square" lIns="0" tIns="0" rIns="0" bIns="0">
            <a:spAutoFit/>
          </a:bodyPr>
          <a:lstStyle>
            <a:lvl1pPr>
              <a:defRPr sz="2100" b="0" i="0">
                <a:solidFill>
                  <a:srgbClr val="FFFBEF"/>
                </a:solidFill>
                <a:latin typeface="Times New Roman"/>
                <a:cs typeface="Times New Roman"/>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4/8/2022</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773680"/>
            <a:ext cx="10692765" cy="4013200"/>
          </a:xfrm>
          <a:custGeom>
            <a:avLst/>
            <a:gdLst/>
            <a:ahLst/>
            <a:cxnLst/>
            <a:rect l="l" t="t" r="r" b="b"/>
            <a:pathLst>
              <a:path w="10692765" h="4013200">
                <a:moveTo>
                  <a:pt x="0" y="4012692"/>
                </a:moveTo>
                <a:lnTo>
                  <a:pt x="10692384" y="4012692"/>
                </a:lnTo>
                <a:lnTo>
                  <a:pt x="10692384" y="0"/>
                </a:lnTo>
                <a:lnTo>
                  <a:pt x="0" y="0"/>
                </a:lnTo>
                <a:lnTo>
                  <a:pt x="0" y="4012692"/>
                </a:lnTo>
                <a:close/>
              </a:path>
            </a:pathLst>
          </a:custGeom>
          <a:solidFill>
            <a:srgbClr val="000000"/>
          </a:solidFill>
        </p:spPr>
        <p:txBody>
          <a:bodyPr wrap="square" lIns="0" tIns="0" rIns="0" bIns="0" rtlCol="0"/>
          <a:lstStyle/>
          <a:p>
            <a:endParaRPr/>
          </a:p>
        </p:txBody>
      </p:sp>
      <p:sp>
        <p:nvSpPr>
          <p:cNvPr id="3" name="object 3"/>
          <p:cNvSpPr/>
          <p:nvPr/>
        </p:nvSpPr>
        <p:spPr>
          <a:xfrm>
            <a:off x="0" y="772668"/>
            <a:ext cx="10692765" cy="2001520"/>
          </a:xfrm>
          <a:custGeom>
            <a:avLst/>
            <a:gdLst/>
            <a:ahLst/>
            <a:cxnLst/>
            <a:rect l="l" t="t" r="r" b="b"/>
            <a:pathLst>
              <a:path w="10692765" h="2001520">
                <a:moveTo>
                  <a:pt x="10692384" y="2001011"/>
                </a:moveTo>
                <a:lnTo>
                  <a:pt x="0" y="2001011"/>
                </a:lnTo>
                <a:lnTo>
                  <a:pt x="0" y="0"/>
                </a:lnTo>
                <a:lnTo>
                  <a:pt x="10692384" y="0"/>
                </a:lnTo>
                <a:lnTo>
                  <a:pt x="10692384" y="2001011"/>
                </a:lnTo>
                <a:close/>
              </a:path>
            </a:pathLst>
          </a:custGeom>
          <a:solidFill>
            <a:srgbClr val="EDEBE1"/>
          </a:solidFill>
        </p:spPr>
        <p:txBody>
          <a:bodyPr wrap="square" lIns="0" tIns="0" rIns="0" bIns="0" rtlCol="0"/>
          <a:lstStyle/>
          <a:p>
            <a:endParaRPr/>
          </a:p>
        </p:txBody>
      </p:sp>
      <p:sp>
        <p:nvSpPr>
          <p:cNvPr id="4" name="object 4"/>
          <p:cNvSpPr/>
          <p:nvPr/>
        </p:nvSpPr>
        <p:spPr>
          <a:xfrm>
            <a:off x="751331" y="4980432"/>
            <a:ext cx="455930" cy="0"/>
          </a:xfrm>
          <a:custGeom>
            <a:avLst/>
            <a:gdLst/>
            <a:ahLst/>
            <a:cxnLst/>
            <a:rect l="l" t="t" r="r" b="b"/>
            <a:pathLst>
              <a:path w="455930">
                <a:moveTo>
                  <a:pt x="0" y="0"/>
                </a:moveTo>
                <a:lnTo>
                  <a:pt x="455675" y="0"/>
                </a:lnTo>
              </a:path>
            </a:pathLst>
          </a:custGeom>
          <a:ln w="33528">
            <a:solidFill>
              <a:srgbClr val="4F80BC"/>
            </a:solidFill>
          </a:ln>
        </p:spPr>
        <p:txBody>
          <a:bodyPr wrap="square" lIns="0" tIns="0" rIns="0" bIns="0" rtlCol="0"/>
          <a:lstStyle/>
          <a:p>
            <a:endParaRPr/>
          </a:p>
        </p:txBody>
      </p:sp>
      <p:sp>
        <p:nvSpPr>
          <p:cNvPr id="5" name="object 5"/>
          <p:cNvSpPr/>
          <p:nvPr/>
        </p:nvSpPr>
        <p:spPr>
          <a:xfrm>
            <a:off x="3587496" y="969264"/>
            <a:ext cx="3515867" cy="233933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595020" y="3213605"/>
            <a:ext cx="7510780" cy="1094740"/>
          </a:xfrm>
          <a:prstGeom prst="rect">
            <a:avLst/>
          </a:prstGeom>
        </p:spPr>
        <p:txBody>
          <a:bodyPr vert="horz" wrap="square" lIns="0" tIns="11430" rIns="0" bIns="0" rtlCol="0">
            <a:spAutoFit/>
          </a:bodyPr>
          <a:lstStyle/>
          <a:p>
            <a:pPr marL="2219325" marR="5080" indent="-2207260">
              <a:lnSpc>
                <a:spcPct val="100299"/>
              </a:lnSpc>
              <a:spcBef>
                <a:spcPts val="90"/>
              </a:spcBef>
            </a:pPr>
            <a:r>
              <a:rPr sz="3500" spc="-5" dirty="0"/>
              <a:t>Department </a:t>
            </a:r>
            <a:r>
              <a:rPr sz="3500" dirty="0"/>
              <a:t>of </a:t>
            </a:r>
            <a:r>
              <a:rPr sz="3500" spc="-5" dirty="0"/>
              <a:t>Information </a:t>
            </a:r>
            <a:r>
              <a:rPr sz="3500" spc="-35" dirty="0"/>
              <a:t>Technology  </a:t>
            </a:r>
            <a:r>
              <a:rPr sz="3500" dirty="0"/>
              <a:t>NBA</a:t>
            </a:r>
            <a:r>
              <a:rPr sz="3500" spc="-400" dirty="0"/>
              <a:t> </a:t>
            </a:r>
            <a:r>
              <a:rPr sz="3500" spc="-5" dirty="0"/>
              <a:t>Accredited</a:t>
            </a:r>
            <a:endParaRPr sz="3500"/>
          </a:p>
        </p:txBody>
      </p:sp>
      <p:sp>
        <p:nvSpPr>
          <p:cNvPr id="7" name="object 7"/>
          <p:cNvSpPr txBox="1"/>
          <p:nvPr/>
        </p:nvSpPr>
        <p:spPr>
          <a:xfrm>
            <a:off x="1537223" y="4284982"/>
            <a:ext cx="7625080" cy="1738630"/>
          </a:xfrm>
          <a:prstGeom prst="rect">
            <a:avLst/>
          </a:prstGeom>
        </p:spPr>
        <p:txBody>
          <a:bodyPr vert="horz" wrap="square" lIns="0" tIns="12065" rIns="0" bIns="0" rtlCol="0">
            <a:spAutoFit/>
          </a:bodyPr>
          <a:lstStyle/>
          <a:p>
            <a:pPr marL="12700" marR="5080" indent="1400175">
              <a:lnSpc>
                <a:spcPct val="100299"/>
              </a:lnSpc>
              <a:spcBef>
                <a:spcPts val="95"/>
              </a:spcBef>
            </a:pPr>
            <a:r>
              <a:rPr sz="2800" spc="-75" dirty="0">
                <a:solidFill>
                  <a:srgbClr val="FFFBEF"/>
                </a:solidFill>
                <a:latin typeface="Times New Roman"/>
                <a:cs typeface="Times New Roman"/>
              </a:rPr>
              <a:t>A.P. </a:t>
            </a:r>
            <a:r>
              <a:rPr sz="2800" dirty="0">
                <a:solidFill>
                  <a:srgbClr val="FFFBEF"/>
                </a:solidFill>
                <a:latin typeface="Times New Roman"/>
                <a:cs typeface="Times New Roman"/>
              </a:rPr>
              <a:t>Shah Institute of </a:t>
            </a:r>
            <a:r>
              <a:rPr sz="2800" spc="-20" dirty="0">
                <a:solidFill>
                  <a:srgbClr val="FFFBEF"/>
                </a:solidFill>
                <a:latin typeface="Times New Roman"/>
                <a:cs typeface="Times New Roman"/>
              </a:rPr>
              <a:t>Technology  </a:t>
            </a:r>
            <a:r>
              <a:rPr sz="2800" dirty="0">
                <a:solidFill>
                  <a:srgbClr val="FFFBEF"/>
                </a:solidFill>
                <a:latin typeface="Times New Roman"/>
                <a:cs typeface="Times New Roman"/>
              </a:rPr>
              <a:t>G.B.Road,Kasarvadavli, Thane(W),</a:t>
            </a:r>
            <a:r>
              <a:rPr sz="2800" spc="-135" dirty="0">
                <a:solidFill>
                  <a:srgbClr val="FFFBEF"/>
                </a:solidFill>
                <a:latin typeface="Times New Roman"/>
                <a:cs typeface="Times New Roman"/>
              </a:rPr>
              <a:t> </a:t>
            </a:r>
            <a:r>
              <a:rPr sz="2800" dirty="0">
                <a:solidFill>
                  <a:srgbClr val="FFFBEF"/>
                </a:solidFill>
                <a:latin typeface="Times New Roman"/>
                <a:cs typeface="Times New Roman"/>
              </a:rPr>
              <a:t>Mumbai-400615</a:t>
            </a:r>
            <a:endParaRPr sz="2800" dirty="0">
              <a:latin typeface="Times New Roman"/>
              <a:cs typeface="Times New Roman"/>
            </a:endParaRPr>
          </a:p>
          <a:p>
            <a:pPr marL="1270" algn="ctr">
              <a:lnSpc>
                <a:spcPct val="100000"/>
              </a:lnSpc>
              <a:spcBef>
                <a:spcPts val="15"/>
              </a:spcBef>
            </a:pPr>
            <a:r>
              <a:rPr sz="2800" dirty="0">
                <a:solidFill>
                  <a:srgbClr val="FFFBEF"/>
                </a:solidFill>
                <a:latin typeface="Times New Roman"/>
                <a:cs typeface="Times New Roman"/>
              </a:rPr>
              <a:t>UNIVERSITY </a:t>
            </a:r>
            <a:r>
              <a:rPr sz="2800" spc="15" dirty="0">
                <a:solidFill>
                  <a:srgbClr val="FFFBEF"/>
                </a:solidFill>
                <a:latin typeface="Times New Roman"/>
                <a:cs typeface="Times New Roman"/>
              </a:rPr>
              <a:t>OF</a:t>
            </a:r>
            <a:r>
              <a:rPr sz="2800" spc="-145" dirty="0">
                <a:solidFill>
                  <a:srgbClr val="FFFBEF"/>
                </a:solidFill>
                <a:latin typeface="Times New Roman"/>
                <a:cs typeface="Times New Roman"/>
              </a:rPr>
              <a:t> </a:t>
            </a:r>
            <a:r>
              <a:rPr sz="2800" dirty="0">
                <a:solidFill>
                  <a:srgbClr val="FFFBEF"/>
                </a:solidFill>
                <a:latin typeface="Times New Roman"/>
                <a:cs typeface="Times New Roman"/>
              </a:rPr>
              <a:t>MUMBAI</a:t>
            </a:r>
            <a:endParaRPr sz="2800" dirty="0">
              <a:latin typeface="Times New Roman"/>
              <a:cs typeface="Times New Roman"/>
            </a:endParaRPr>
          </a:p>
          <a:p>
            <a:pPr marL="635" algn="ctr">
              <a:lnSpc>
                <a:spcPct val="100000"/>
              </a:lnSpc>
              <a:spcBef>
                <a:spcPts val="10"/>
              </a:spcBef>
            </a:pPr>
            <a:r>
              <a:rPr sz="2800" dirty="0">
                <a:solidFill>
                  <a:srgbClr val="FFFBEF"/>
                </a:solidFill>
                <a:latin typeface="Times New Roman"/>
                <a:cs typeface="Times New Roman"/>
              </a:rPr>
              <a:t>Academic </a:t>
            </a:r>
            <a:r>
              <a:rPr sz="2800" spc="-70" dirty="0">
                <a:solidFill>
                  <a:srgbClr val="FFFBEF"/>
                </a:solidFill>
                <a:latin typeface="Times New Roman"/>
                <a:cs typeface="Times New Roman"/>
              </a:rPr>
              <a:t>Year</a:t>
            </a:r>
            <a:r>
              <a:rPr sz="2800" spc="-140" dirty="0">
                <a:solidFill>
                  <a:srgbClr val="FFFBEF"/>
                </a:solidFill>
                <a:latin typeface="Times New Roman"/>
                <a:cs typeface="Times New Roman"/>
              </a:rPr>
              <a:t> </a:t>
            </a:r>
            <a:r>
              <a:rPr sz="2800" dirty="0" smtClean="0">
                <a:solidFill>
                  <a:srgbClr val="FFFBEF"/>
                </a:solidFill>
                <a:latin typeface="Times New Roman"/>
                <a:cs typeface="Times New Roman"/>
              </a:rPr>
              <a:t>202</a:t>
            </a:r>
            <a:r>
              <a:rPr lang="en-IN" sz="2800" dirty="0" smtClean="0">
                <a:solidFill>
                  <a:srgbClr val="FFFBEF"/>
                </a:solidFill>
                <a:latin typeface="Times New Roman"/>
                <a:cs typeface="Times New Roman"/>
              </a:rPr>
              <a:t>1</a:t>
            </a:r>
            <a:r>
              <a:rPr sz="2800" dirty="0" smtClean="0">
                <a:solidFill>
                  <a:srgbClr val="FFFBEF"/>
                </a:solidFill>
                <a:latin typeface="Times New Roman"/>
                <a:cs typeface="Times New Roman"/>
              </a:rPr>
              <a:t>-202</a:t>
            </a:r>
            <a:r>
              <a:rPr lang="en-IN" sz="2800" dirty="0" smtClean="0">
                <a:solidFill>
                  <a:srgbClr val="FFFBEF"/>
                </a:solidFill>
                <a:latin typeface="Times New Roman"/>
                <a:cs typeface="Times New Roman"/>
              </a:rPr>
              <a:t>2</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643" y="1374037"/>
            <a:ext cx="1802764"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000000"/>
                </a:solidFill>
              </a:rPr>
              <a:t>1.5</a:t>
            </a:r>
            <a:r>
              <a:rPr sz="3500" spc="-80" dirty="0">
                <a:solidFill>
                  <a:srgbClr val="000000"/>
                </a:solidFill>
              </a:rPr>
              <a:t> </a:t>
            </a:r>
            <a:r>
              <a:rPr sz="3500" spc="-5" dirty="0">
                <a:solidFill>
                  <a:srgbClr val="000000"/>
                </a:solidFill>
              </a:rPr>
              <a:t>Scope</a:t>
            </a:r>
            <a:endParaRPr sz="3500"/>
          </a:p>
        </p:txBody>
      </p:sp>
      <p:sp>
        <p:nvSpPr>
          <p:cNvPr id="3" name="object 3"/>
          <p:cNvSpPr txBox="1"/>
          <p:nvPr/>
        </p:nvSpPr>
        <p:spPr>
          <a:xfrm>
            <a:off x="590759" y="2198586"/>
            <a:ext cx="9650095" cy="1858842"/>
          </a:xfrm>
          <a:prstGeom prst="rect">
            <a:avLst/>
          </a:prstGeom>
        </p:spPr>
        <p:txBody>
          <a:bodyPr vert="horz" wrap="square" lIns="0" tIns="12065" rIns="0" bIns="0" rtlCol="0">
            <a:spAutoFit/>
          </a:bodyPr>
          <a:lstStyle/>
          <a:p>
            <a:r>
              <a:rPr lang="en-US" sz="2400" dirty="0"/>
              <a:t>1. Our project can be used in pharma supply chain</a:t>
            </a:r>
          </a:p>
          <a:p>
            <a:r>
              <a:rPr lang="en-US" sz="2400" dirty="0"/>
              <a:t>2. Our project can be used in efficient management of vaccines.</a:t>
            </a:r>
          </a:p>
          <a:p>
            <a:r>
              <a:rPr lang="en-US" sz="2400" dirty="0"/>
              <a:t>3. Our project can be used in logistics management of medical pharmacy </a:t>
            </a:r>
            <a:r>
              <a:rPr lang="en-US" sz="2400" dirty="0" smtClean="0"/>
              <a:t>equipment’s including </a:t>
            </a:r>
            <a:r>
              <a:rPr lang="en-US" sz="2400" dirty="0"/>
              <a:t>door to door delivery.</a:t>
            </a:r>
          </a:p>
          <a:p>
            <a:r>
              <a:rPr lang="en-US" sz="2400" dirty="0"/>
              <a:t>4. Our project can be used in manufacturing operations etc.</a:t>
            </a:r>
            <a:endParaRPr sz="2100" dirty="0">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643" y="1168482"/>
            <a:ext cx="3949065"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000000"/>
                </a:solidFill>
              </a:rPr>
              <a:t>1.6 </a:t>
            </a:r>
            <a:r>
              <a:rPr sz="3500" spc="-30" dirty="0">
                <a:solidFill>
                  <a:srgbClr val="000000"/>
                </a:solidFill>
              </a:rPr>
              <a:t>Technology</a:t>
            </a:r>
            <a:r>
              <a:rPr sz="3500" spc="-140" dirty="0">
                <a:solidFill>
                  <a:srgbClr val="000000"/>
                </a:solidFill>
              </a:rPr>
              <a:t> </a:t>
            </a:r>
            <a:r>
              <a:rPr sz="3500" dirty="0">
                <a:solidFill>
                  <a:srgbClr val="000000"/>
                </a:solidFill>
              </a:rPr>
              <a:t>stack</a:t>
            </a:r>
            <a:endParaRPr sz="3500"/>
          </a:p>
        </p:txBody>
      </p:sp>
      <p:sp>
        <p:nvSpPr>
          <p:cNvPr id="3" name="object 3"/>
          <p:cNvSpPr txBox="1"/>
          <p:nvPr/>
        </p:nvSpPr>
        <p:spPr>
          <a:xfrm>
            <a:off x="456628" y="1872426"/>
            <a:ext cx="7097395" cy="4575612"/>
          </a:xfrm>
          <a:prstGeom prst="rect">
            <a:avLst/>
          </a:prstGeom>
        </p:spPr>
        <p:txBody>
          <a:bodyPr vert="horz" wrap="square" lIns="0" tIns="12700" rIns="0" bIns="0" rtlCol="0">
            <a:spAutoFit/>
          </a:bodyPr>
          <a:lstStyle/>
          <a:p>
            <a:pPr marL="407034" indent="-394970">
              <a:lnSpc>
                <a:spcPct val="100000"/>
              </a:lnSpc>
              <a:spcBef>
                <a:spcPts val="100"/>
              </a:spcBef>
              <a:buFont typeface="Arial"/>
              <a:buChar char="•"/>
              <a:tabLst>
                <a:tab pos="407034" algn="l"/>
                <a:tab pos="407670" algn="l"/>
              </a:tabLst>
            </a:pPr>
            <a:r>
              <a:rPr sz="2100" b="1" spc="-5" dirty="0">
                <a:latin typeface="Times New Roman"/>
                <a:cs typeface="Times New Roman"/>
              </a:rPr>
              <a:t>Hardware:</a:t>
            </a:r>
            <a:endParaRPr sz="2100" dirty="0">
              <a:latin typeface="Times New Roman"/>
              <a:cs typeface="Times New Roman"/>
            </a:endParaRPr>
          </a:p>
          <a:p>
            <a:pPr marL="881380" lvl="1" indent="-334645">
              <a:lnSpc>
                <a:spcPct val="100000"/>
              </a:lnSpc>
              <a:spcBef>
                <a:spcPts val="1705"/>
              </a:spcBef>
              <a:buFont typeface="Arial"/>
              <a:buChar char="•"/>
              <a:tabLst>
                <a:tab pos="880744" algn="l"/>
                <a:tab pos="882015" algn="l"/>
              </a:tabLst>
            </a:pPr>
            <a:r>
              <a:rPr sz="2100" dirty="0">
                <a:latin typeface="Times New Roman"/>
                <a:cs typeface="Times New Roman"/>
              </a:rPr>
              <a:t>Arduino </a:t>
            </a:r>
            <a:r>
              <a:rPr lang="en-IN" sz="2100" spc="5" dirty="0">
                <a:latin typeface="Times New Roman"/>
                <a:cs typeface="Times New Roman"/>
              </a:rPr>
              <a:t>u</a:t>
            </a:r>
            <a:r>
              <a:rPr sz="2100" spc="5" dirty="0" smtClean="0">
                <a:latin typeface="Times New Roman"/>
                <a:cs typeface="Times New Roman"/>
              </a:rPr>
              <a:t>no</a:t>
            </a:r>
            <a:r>
              <a:rPr sz="2100" spc="5" dirty="0">
                <a:latin typeface="Times New Roman"/>
                <a:cs typeface="Times New Roman"/>
              </a:rPr>
              <a:t>: </a:t>
            </a:r>
            <a:r>
              <a:rPr sz="2100" dirty="0">
                <a:latin typeface="Times New Roman"/>
                <a:cs typeface="Times New Roman"/>
              </a:rPr>
              <a:t>approx. 300/-</a:t>
            </a:r>
            <a:r>
              <a:rPr sz="2100" spc="-40" dirty="0">
                <a:latin typeface="Times New Roman"/>
                <a:cs typeface="Times New Roman"/>
              </a:rPr>
              <a:t> </a:t>
            </a:r>
            <a:r>
              <a:rPr sz="2100" spc="-5" dirty="0">
                <a:latin typeface="Times New Roman"/>
                <a:cs typeface="Times New Roman"/>
              </a:rPr>
              <a:t>rupees</a:t>
            </a:r>
            <a:endParaRPr sz="2100" dirty="0">
              <a:latin typeface="Times New Roman"/>
              <a:cs typeface="Times New Roman"/>
            </a:endParaRPr>
          </a:p>
          <a:p>
            <a:pPr marL="881380" lvl="1" indent="-334645">
              <a:lnSpc>
                <a:spcPct val="100000"/>
              </a:lnSpc>
              <a:spcBef>
                <a:spcPts val="1639"/>
              </a:spcBef>
              <a:buFont typeface="Arial"/>
              <a:buChar char="•"/>
              <a:tabLst>
                <a:tab pos="880744" algn="l"/>
                <a:tab pos="882015" algn="l"/>
              </a:tabLst>
            </a:pPr>
            <a:r>
              <a:rPr sz="2100" dirty="0">
                <a:latin typeface="Times New Roman"/>
                <a:cs typeface="Times New Roman"/>
              </a:rPr>
              <a:t>GSM/GPRS/Bluetooth 2g </a:t>
            </a:r>
            <a:r>
              <a:rPr sz="2100" spc="-5" dirty="0">
                <a:latin typeface="Times New Roman"/>
                <a:cs typeface="Times New Roman"/>
              </a:rPr>
              <a:t>module </a:t>
            </a:r>
            <a:r>
              <a:rPr sz="2100" dirty="0">
                <a:latin typeface="Times New Roman"/>
                <a:cs typeface="Times New Roman"/>
              </a:rPr>
              <a:t>: approx. 1900/-</a:t>
            </a:r>
            <a:r>
              <a:rPr sz="2100" spc="-5" dirty="0">
                <a:latin typeface="Times New Roman"/>
                <a:cs typeface="Times New Roman"/>
              </a:rPr>
              <a:t> </a:t>
            </a:r>
            <a:r>
              <a:rPr sz="2100" dirty="0">
                <a:latin typeface="Times New Roman"/>
                <a:cs typeface="Times New Roman"/>
              </a:rPr>
              <a:t>rupees</a:t>
            </a:r>
          </a:p>
          <a:p>
            <a:pPr marL="881380" lvl="1" indent="-334645">
              <a:lnSpc>
                <a:spcPct val="100000"/>
              </a:lnSpc>
              <a:spcBef>
                <a:spcPts val="1645"/>
              </a:spcBef>
              <a:buFont typeface="Arial"/>
              <a:buChar char="•"/>
              <a:tabLst>
                <a:tab pos="880744" algn="l"/>
                <a:tab pos="882015" algn="l"/>
              </a:tabLst>
            </a:pPr>
            <a:r>
              <a:rPr sz="2100" dirty="0">
                <a:latin typeface="Times New Roman"/>
                <a:cs typeface="Times New Roman"/>
              </a:rPr>
              <a:t>Push Button :</a:t>
            </a:r>
            <a:r>
              <a:rPr sz="2100" spc="-5" dirty="0">
                <a:latin typeface="Times New Roman"/>
                <a:cs typeface="Times New Roman"/>
              </a:rPr>
              <a:t> </a:t>
            </a:r>
            <a:r>
              <a:rPr sz="2100" dirty="0">
                <a:latin typeface="Times New Roman"/>
                <a:cs typeface="Times New Roman"/>
              </a:rPr>
              <a:t>70/-rupees</a:t>
            </a:r>
          </a:p>
          <a:p>
            <a:pPr marL="346075" indent="-334010">
              <a:lnSpc>
                <a:spcPct val="100000"/>
              </a:lnSpc>
              <a:spcBef>
                <a:spcPts val="1645"/>
              </a:spcBef>
              <a:buFont typeface="Arial"/>
              <a:buChar char="•"/>
              <a:tabLst>
                <a:tab pos="346075" algn="l"/>
                <a:tab pos="346710" algn="l"/>
              </a:tabLst>
            </a:pPr>
            <a:r>
              <a:rPr sz="2100" b="1" spc="-5" dirty="0">
                <a:latin typeface="Times New Roman"/>
                <a:cs typeface="Times New Roman"/>
              </a:rPr>
              <a:t>Software:</a:t>
            </a:r>
            <a:endParaRPr sz="2100" dirty="0">
              <a:latin typeface="Times New Roman"/>
              <a:cs typeface="Times New Roman"/>
            </a:endParaRPr>
          </a:p>
          <a:p>
            <a:pPr marL="881380" lvl="1" indent="-334645">
              <a:lnSpc>
                <a:spcPct val="100000"/>
              </a:lnSpc>
              <a:spcBef>
                <a:spcPts val="1645"/>
              </a:spcBef>
              <a:buFont typeface="Arial"/>
              <a:buChar char="•"/>
              <a:tabLst>
                <a:tab pos="880744" algn="l"/>
                <a:tab pos="882015" algn="l"/>
              </a:tabLst>
            </a:pPr>
            <a:r>
              <a:rPr sz="2100" spc="-5" dirty="0">
                <a:latin typeface="Times New Roman"/>
                <a:cs typeface="Times New Roman"/>
              </a:rPr>
              <a:t>Firebase</a:t>
            </a:r>
            <a:endParaRPr sz="2100" dirty="0">
              <a:latin typeface="Times New Roman"/>
              <a:cs typeface="Times New Roman"/>
            </a:endParaRPr>
          </a:p>
          <a:p>
            <a:pPr marL="881380" lvl="1" indent="-334645">
              <a:lnSpc>
                <a:spcPct val="100000"/>
              </a:lnSpc>
              <a:spcBef>
                <a:spcPts val="1645"/>
              </a:spcBef>
              <a:buFont typeface="Arial"/>
              <a:buChar char="•"/>
              <a:tabLst>
                <a:tab pos="880744" algn="l"/>
                <a:tab pos="882015" algn="l"/>
              </a:tabLst>
            </a:pPr>
            <a:r>
              <a:rPr lang="en-US" sz="2100" spc="-5" dirty="0" smtClean="0">
                <a:latin typeface="Times New Roman"/>
                <a:cs typeface="Times New Roman"/>
              </a:rPr>
              <a:t>HTML,CSS &amp; JAVA</a:t>
            </a:r>
            <a:endParaRPr sz="2100" dirty="0">
              <a:latin typeface="Times New Roman"/>
              <a:cs typeface="Times New Roman"/>
            </a:endParaRPr>
          </a:p>
          <a:p>
            <a:pPr marL="881380" lvl="1" indent="-334645">
              <a:lnSpc>
                <a:spcPct val="100000"/>
              </a:lnSpc>
              <a:spcBef>
                <a:spcPts val="1639"/>
              </a:spcBef>
              <a:buFont typeface="Arial"/>
              <a:buChar char="•"/>
              <a:tabLst>
                <a:tab pos="880744" algn="l"/>
                <a:tab pos="882015" algn="l"/>
              </a:tabLst>
            </a:pPr>
            <a:r>
              <a:rPr sz="2100" dirty="0">
                <a:latin typeface="Times New Roman"/>
                <a:cs typeface="Times New Roman"/>
              </a:rPr>
              <a:t>Android studio, Xcode, </a:t>
            </a:r>
            <a:r>
              <a:rPr sz="2100" dirty="0" err="1">
                <a:latin typeface="Times New Roman"/>
                <a:cs typeface="Times New Roman"/>
              </a:rPr>
              <a:t>Arduino</a:t>
            </a:r>
            <a:r>
              <a:rPr sz="2100" spc="-120" dirty="0">
                <a:latin typeface="Times New Roman"/>
                <a:cs typeface="Times New Roman"/>
              </a:rPr>
              <a:t> </a:t>
            </a:r>
            <a:r>
              <a:rPr sz="2100" spc="-5" dirty="0" err="1" smtClean="0">
                <a:latin typeface="Times New Roman"/>
                <a:cs typeface="Times New Roman"/>
              </a:rPr>
              <a:t>IDE</a:t>
            </a:r>
            <a:r>
              <a:rPr lang="en-US" sz="2100" spc="-5" dirty="0" err="1" smtClean="0">
                <a:latin typeface="Times New Roman"/>
                <a:cs typeface="Times New Roman"/>
              </a:rPr>
              <a:t>,Remix</a:t>
            </a:r>
            <a:r>
              <a:rPr lang="en-US" sz="2100" spc="-5" dirty="0" smtClean="0">
                <a:latin typeface="Times New Roman"/>
                <a:cs typeface="Times New Roman"/>
              </a:rPr>
              <a:t> IDE</a:t>
            </a:r>
          </a:p>
          <a:p>
            <a:pPr marL="881380" lvl="1" indent="-334645">
              <a:lnSpc>
                <a:spcPct val="100000"/>
              </a:lnSpc>
              <a:spcBef>
                <a:spcPts val="1639"/>
              </a:spcBef>
              <a:buFont typeface="Arial"/>
              <a:buChar char="•"/>
              <a:tabLst>
                <a:tab pos="880744" algn="l"/>
                <a:tab pos="882015" algn="l"/>
              </a:tabLst>
            </a:pPr>
            <a:r>
              <a:rPr lang="en-US" sz="2100" spc="-5" dirty="0" smtClean="0">
                <a:latin typeface="Times New Roman"/>
                <a:cs typeface="Times New Roman"/>
              </a:rPr>
              <a:t>Solidity</a:t>
            </a:r>
            <a:endParaRPr sz="2100" dirty="0">
              <a:latin typeface="Times New Roman"/>
              <a:cs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343" y="1374037"/>
            <a:ext cx="7356475" cy="559435"/>
          </a:xfrm>
          <a:prstGeom prst="rect">
            <a:avLst/>
          </a:prstGeom>
        </p:spPr>
        <p:txBody>
          <a:bodyPr vert="horz" wrap="square" lIns="0" tIns="12700" rIns="0" bIns="0" rtlCol="0">
            <a:spAutoFit/>
          </a:bodyPr>
          <a:lstStyle/>
          <a:p>
            <a:pPr>
              <a:lnSpc>
                <a:spcPct val="100000"/>
              </a:lnSpc>
              <a:spcBef>
                <a:spcPts val="100"/>
              </a:spcBef>
            </a:pPr>
            <a:r>
              <a:rPr sz="3500" dirty="0">
                <a:solidFill>
                  <a:srgbClr val="000000"/>
                </a:solidFill>
              </a:rPr>
              <a:t>1.7 </a:t>
            </a:r>
            <a:r>
              <a:rPr sz="3500" spc="-5" dirty="0">
                <a:solidFill>
                  <a:srgbClr val="000000"/>
                </a:solidFill>
              </a:rPr>
              <a:t>Benefits for </a:t>
            </a:r>
            <a:r>
              <a:rPr sz="3500" spc="-10" dirty="0">
                <a:solidFill>
                  <a:srgbClr val="000000"/>
                </a:solidFill>
              </a:rPr>
              <a:t>environment </a:t>
            </a:r>
            <a:r>
              <a:rPr sz="3500" dirty="0">
                <a:solidFill>
                  <a:srgbClr val="000000"/>
                </a:solidFill>
              </a:rPr>
              <a:t>&amp;</a:t>
            </a:r>
            <a:r>
              <a:rPr sz="3500" spc="40" dirty="0">
                <a:solidFill>
                  <a:srgbClr val="000000"/>
                </a:solidFill>
              </a:rPr>
              <a:t> </a:t>
            </a:r>
            <a:r>
              <a:rPr sz="3500" spc="-5" dirty="0">
                <a:solidFill>
                  <a:srgbClr val="000000"/>
                </a:solidFill>
              </a:rPr>
              <a:t>Society</a:t>
            </a:r>
            <a:endParaRPr sz="3500"/>
          </a:p>
        </p:txBody>
      </p:sp>
      <p:sp>
        <p:nvSpPr>
          <p:cNvPr id="3" name="object 3"/>
          <p:cNvSpPr txBox="1"/>
          <p:nvPr/>
        </p:nvSpPr>
        <p:spPr>
          <a:xfrm>
            <a:off x="603458" y="2198586"/>
            <a:ext cx="9620041" cy="2503249"/>
          </a:xfrm>
          <a:prstGeom prst="rect">
            <a:avLst/>
          </a:prstGeom>
        </p:spPr>
        <p:txBody>
          <a:bodyPr vert="horz" wrap="square" lIns="0" tIns="60960" rIns="0" bIns="0" rtlCol="0">
            <a:spAutoFit/>
          </a:bodyPr>
          <a:lstStyle/>
          <a:p>
            <a:pPr>
              <a:lnSpc>
                <a:spcPct val="100000"/>
              </a:lnSpc>
              <a:spcBef>
                <a:spcPts val="480"/>
              </a:spcBef>
            </a:pPr>
            <a:r>
              <a:rPr sz="2100" dirty="0" smtClean="0">
                <a:latin typeface="Carlito"/>
                <a:cs typeface="Carlito"/>
              </a:rPr>
              <a:t>●</a:t>
            </a:r>
            <a:r>
              <a:rPr lang="en-IN" sz="2100" dirty="0" smtClean="0">
                <a:latin typeface="Carlito"/>
                <a:cs typeface="Carlito"/>
              </a:rPr>
              <a:t> </a:t>
            </a:r>
            <a:r>
              <a:rPr lang="en-IN" sz="2200" dirty="0" smtClean="0">
                <a:latin typeface="+mj-lt"/>
                <a:cs typeface="Carlito"/>
              </a:rPr>
              <a:t>Every year many people die due to use of  counterfeit or expired/damaged   </a:t>
            </a:r>
            <a:r>
              <a:rPr lang="en-IN" sz="2200" dirty="0" err="1" smtClean="0">
                <a:latin typeface="+mj-lt"/>
                <a:cs typeface="Carlito"/>
              </a:rPr>
              <a:t>drugs,with</a:t>
            </a:r>
            <a:r>
              <a:rPr lang="en-IN" sz="2200" dirty="0" smtClean="0">
                <a:latin typeface="+mj-lt"/>
                <a:cs typeface="Carlito"/>
              </a:rPr>
              <a:t> proper monitoring many lives can be saved.</a:t>
            </a:r>
            <a:endParaRPr sz="2200" dirty="0">
              <a:latin typeface="+mj-lt"/>
              <a:cs typeface="Carlito"/>
            </a:endParaRPr>
          </a:p>
          <a:p>
            <a:pPr>
              <a:lnSpc>
                <a:spcPct val="100000"/>
              </a:lnSpc>
              <a:spcBef>
                <a:spcPts val="385"/>
              </a:spcBef>
            </a:pPr>
            <a:r>
              <a:rPr sz="2100" dirty="0" smtClean="0">
                <a:latin typeface="Carlito"/>
                <a:cs typeface="Carlito"/>
              </a:rPr>
              <a:t>●</a:t>
            </a:r>
            <a:r>
              <a:rPr lang="en-IN" sz="2200" dirty="0" smtClean="0">
                <a:latin typeface="+mj-lt"/>
                <a:cs typeface="Carlito"/>
              </a:rPr>
              <a:t> Most raw materials used in the manufacturing process can be monitored right from the start, so that these raw materials can be saved and even the cost of production can be reduced.</a:t>
            </a:r>
            <a:endParaRPr sz="2100" dirty="0">
              <a:latin typeface="Carlito"/>
              <a:cs typeface="Carlito"/>
            </a:endParaRPr>
          </a:p>
          <a:p>
            <a:pPr>
              <a:lnSpc>
                <a:spcPct val="100000"/>
              </a:lnSpc>
              <a:spcBef>
                <a:spcPts val="385"/>
              </a:spcBef>
            </a:pPr>
            <a:r>
              <a:rPr sz="2100" dirty="0" smtClean="0">
                <a:latin typeface="Carlito"/>
                <a:cs typeface="Carlito"/>
              </a:rPr>
              <a:t>●</a:t>
            </a:r>
            <a:r>
              <a:rPr lang="en-IN" sz="2100" dirty="0" smtClean="0">
                <a:latin typeface="Carlito"/>
                <a:cs typeface="Carlito"/>
              </a:rPr>
              <a:t> </a:t>
            </a:r>
            <a:r>
              <a:rPr lang="en-IN" sz="2100" dirty="0" smtClean="0">
                <a:latin typeface="+mj-lt"/>
                <a:cs typeface="Carlito"/>
              </a:rPr>
              <a:t>When such huge data is stored and monitored in a supply chain app it can be used in big data analytics and can help in predicting future sales order. </a:t>
            </a:r>
            <a:endParaRPr sz="2100" dirty="0">
              <a:latin typeface="+mj-lt"/>
              <a:cs typeface="Carli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705" y="3878154"/>
            <a:ext cx="4535805" cy="773430"/>
          </a:xfrm>
          <a:prstGeom prst="rect">
            <a:avLst/>
          </a:prstGeom>
        </p:spPr>
        <p:txBody>
          <a:bodyPr vert="horz" wrap="square" lIns="0" tIns="13335" rIns="0" bIns="0" rtlCol="0">
            <a:spAutoFit/>
          </a:bodyPr>
          <a:lstStyle/>
          <a:p>
            <a:pPr marL="12700">
              <a:lnSpc>
                <a:spcPct val="100000"/>
              </a:lnSpc>
              <a:spcBef>
                <a:spcPts val="105"/>
              </a:spcBef>
            </a:pPr>
            <a:r>
              <a:rPr dirty="0"/>
              <a:t>2. </a:t>
            </a:r>
            <a:r>
              <a:rPr spc="-10" dirty="0"/>
              <a:t>Project</a:t>
            </a:r>
            <a:r>
              <a:rPr spc="-75" dirty="0"/>
              <a:t> </a:t>
            </a:r>
            <a:r>
              <a:rPr spc="5" dirty="0"/>
              <a:t>Design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643" y="1168482"/>
            <a:ext cx="3938904"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000000"/>
                </a:solidFill>
              </a:rPr>
              <a:t>2.1 </a:t>
            </a:r>
            <a:r>
              <a:rPr sz="3500" spc="-10" dirty="0">
                <a:solidFill>
                  <a:srgbClr val="000000"/>
                </a:solidFill>
              </a:rPr>
              <a:t>Proposed</a:t>
            </a:r>
            <a:r>
              <a:rPr sz="3500" spc="-25" dirty="0">
                <a:solidFill>
                  <a:srgbClr val="000000"/>
                </a:solidFill>
              </a:rPr>
              <a:t> </a:t>
            </a:r>
            <a:r>
              <a:rPr sz="3500" spc="-5" dirty="0">
                <a:solidFill>
                  <a:srgbClr val="000000"/>
                </a:solidFill>
              </a:rPr>
              <a:t>System</a:t>
            </a:r>
            <a:endParaRPr sz="3500"/>
          </a:p>
        </p:txBody>
      </p:sp>
      <p:sp>
        <p:nvSpPr>
          <p:cNvPr id="3" name="object 3"/>
          <p:cNvSpPr txBox="1"/>
          <p:nvPr/>
        </p:nvSpPr>
        <p:spPr>
          <a:xfrm>
            <a:off x="590759" y="1860263"/>
            <a:ext cx="9650095" cy="4814138"/>
          </a:xfrm>
          <a:prstGeom prst="rect">
            <a:avLst/>
          </a:prstGeom>
        </p:spPr>
        <p:txBody>
          <a:bodyPr vert="horz" wrap="square" lIns="0" tIns="12700" rIns="0" bIns="0" rtlCol="0">
            <a:spAutoFit/>
          </a:bodyPr>
          <a:lstStyle/>
          <a:p>
            <a:pPr marL="342900" indent="-342900">
              <a:buFont typeface="Arial" pitchFamily="34" charset="0"/>
              <a:buChar char="•"/>
            </a:pPr>
            <a:r>
              <a:rPr lang="en-US" sz="2400" dirty="0"/>
              <a:t>IoT sensors/devices capture data automatically, without human intervention. It helps determine </a:t>
            </a:r>
            <a:r>
              <a:rPr lang="en-US" sz="2400" dirty="0" smtClean="0"/>
              <a:t>and verify </a:t>
            </a:r>
            <a:r>
              <a:rPr lang="en-US" sz="2400" dirty="0"/>
              <a:t>the source of component materials and their regulatory compliance. Sensors embedded </a:t>
            </a:r>
            <a:r>
              <a:rPr lang="en-US" sz="2400" dirty="0" smtClean="0"/>
              <a:t>in transported </a:t>
            </a:r>
            <a:r>
              <a:rPr lang="en-US" sz="2400" dirty="0"/>
              <a:t>goods can monitor items and alert supply chain members to issues such as </a:t>
            </a:r>
            <a:r>
              <a:rPr lang="en-US" sz="2400" dirty="0" smtClean="0"/>
              <a:t>temperature deviations </a:t>
            </a:r>
            <a:r>
              <a:rPr lang="en-US" sz="2400" dirty="0"/>
              <a:t>or product damage. At every stage of the supply chain data is captured with </a:t>
            </a:r>
            <a:r>
              <a:rPr lang="en-US" sz="2400" dirty="0" smtClean="0"/>
              <a:t>sufficient granularity </a:t>
            </a:r>
            <a:r>
              <a:rPr lang="en-US" sz="2400" dirty="0"/>
              <a:t>to conduct root-cause analyses, determine liability in case of an incident, and gain </a:t>
            </a:r>
            <a:r>
              <a:rPr lang="en-US" sz="2400" dirty="0" smtClean="0"/>
              <a:t>any number </a:t>
            </a:r>
            <a:r>
              <a:rPr lang="en-US" sz="2400" dirty="0"/>
              <a:t>or type of insight. </a:t>
            </a:r>
            <a:endParaRPr lang="en-US" sz="2400" dirty="0" smtClean="0"/>
          </a:p>
          <a:p>
            <a:pPr marL="342900" indent="-342900">
              <a:buFont typeface="Arial" pitchFamily="34" charset="0"/>
              <a:buChar char="•"/>
            </a:pPr>
            <a:r>
              <a:rPr lang="en-US" sz="2400" dirty="0" smtClean="0"/>
              <a:t>When </a:t>
            </a:r>
            <a:r>
              <a:rPr lang="en-US" sz="2400" dirty="0"/>
              <a:t>IoT data feeds into a blockchain, the data can be shared within a </a:t>
            </a:r>
            <a:r>
              <a:rPr lang="en-US" sz="2400" dirty="0" smtClean="0"/>
              <a:t>peer-to-peer </a:t>
            </a:r>
            <a:r>
              <a:rPr lang="en-US" sz="2400" dirty="0"/>
              <a:t>network, distributed ledger. Each member of a supply chain—including producers, </a:t>
            </a:r>
            <a:r>
              <a:rPr lang="en-US" sz="2400" dirty="0" err="1" smtClean="0"/>
              <a:t>suppliers,processors</a:t>
            </a:r>
            <a:r>
              <a:rPr lang="en-US" sz="2400" dirty="0"/>
              <a:t>, distributors, and retailers—is a node in the blockchain network and can access all data </a:t>
            </a:r>
            <a:r>
              <a:rPr lang="en-US" sz="2400" dirty="0" smtClean="0"/>
              <a:t>within the </a:t>
            </a:r>
            <a:r>
              <a:rPr lang="en-US" sz="2400" dirty="0"/>
              <a:t>blockchain at any time. </a:t>
            </a:r>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300" y="1266826"/>
            <a:ext cx="9525000" cy="2308324"/>
          </a:xfrm>
          <a:prstGeom prst="rect">
            <a:avLst/>
          </a:prstGeom>
        </p:spPr>
        <p:txBody>
          <a:bodyPr wrap="square">
            <a:spAutoFit/>
          </a:bodyPr>
          <a:lstStyle/>
          <a:p>
            <a:pPr marL="342900" indent="-342900">
              <a:buFont typeface="Arial" pitchFamily="34" charset="0"/>
              <a:buChar char="•"/>
            </a:pPr>
            <a:r>
              <a:rPr lang="en-US" sz="2400" dirty="0" smtClean="0"/>
              <a:t>Smart contracts— self-executing scripts residing within the blockchain—integrate members and allow for proper, distributed, heavily automated workflows for information sharing. This provides a fully transparent, single source of truth about the provenance of materials, production history, and condition of items in transit changes of custody and ownership, and last-mile delivery information— all in real time.</a:t>
            </a:r>
            <a:endParaRPr lang="en-US" sz="2400" dirty="0">
              <a:latin typeface="Times New Roman"/>
              <a:cs typeface="Times New Roman"/>
            </a:endParaRPr>
          </a:p>
        </p:txBody>
      </p:sp>
    </p:spTree>
    <p:extLst>
      <p:ext uri="{BB962C8B-B14F-4D97-AF65-F5344CB8AC3E}">
        <p14:creationId xmlns:p14="http://schemas.microsoft.com/office/powerpoint/2010/main" val="270436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643" y="1374037"/>
            <a:ext cx="5567680"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000000"/>
                </a:solidFill>
              </a:rPr>
              <a:t>2.2 </a:t>
            </a:r>
            <a:r>
              <a:rPr sz="3500" spc="-5" dirty="0">
                <a:solidFill>
                  <a:srgbClr val="000000"/>
                </a:solidFill>
              </a:rPr>
              <a:t>Design(Flow </a:t>
            </a:r>
            <a:r>
              <a:rPr sz="3500" dirty="0">
                <a:solidFill>
                  <a:srgbClr val="000000"/>
                </a:solidFill>
              </a:rPr>
              <a:t>Of</a:t>
            </a:r>
            <a:r>
              <a:rPr sz="3500" spc="35" dirty="0">
                <a:solidFill>
                  <a:srgbClr val="000000"/>
                </a:solidFill>
              </a:rPr>
              <a:t> </a:t>
            </a:r>
            <a:r>
              <a:rPr sz="3500" spc="-5" dirty="0">
                <a:solidFill>
                  <a:srgbClr val="000000"/>
                </a:solidFill>
              </a:rPr>
              <a:t>Modules)</a:t>
            </a:r>
            <a:endParaRPr sz="3500"/>
          </a:p>
        </p:txBody>
      </p:sp>
      <p:sp>
        <p:nvSpPr>
          <p:cNvPr id="3" name="object 3"/>
          <p:cNvSpPr txBox="1"/>
          <p:nvPr/>
        </p:nvSpPr>
        <p:spPr>
          <a:xfrm>
            <a:off x="590759" y="2198586"/>
            <a:ext cx="5517941" cy="1133644"/>
          </a:xfrm>
          <a:prstGeom prst="rect">
            <a:avLst/>
          </a:prstGeom>
        </p:spPr>
        <p:txBody>
          <a:bodyPr vert="horz" wrap="square" lIns="0" tIns="60960" rIns="0" bIns="0" rtlCol="0">
            <a:spAutoFit/>
          </a:bodyPr>
          <a:lstStyle/>
          <a:p>
            <a:pPr marL="413384" indent="-401320">
              <a:lnSpc>
                <a:spcPct val="100000"/>
              </a:lnSpc>
              <a:spcBef>
                <a:spcPts val="480"/>
              </a:spcBef>
              <a:buFont typeface="Carlito"/>
              <a:buChar char="●"/>
              <a:tabLst>
                <a:tab pos="413384" algn="l"/>
                <a:tab pos="414020" algn="l"/>
              </a:tabLst>
            </a:pPr>
            <a:r>
              <a:rPr sz="2100" dirty="0">
                <a:latin typeface="Times New Roman"/>
                <a:cs typeface="Times New Roman"/>
              </a:rPr>
              <a:t>Flow of</a:t>
            </a:r>
            <a:r>
              <a:rPr sz="2100" spc="-160" dirty="0">
                <a:latin typeface="Times New Roman"/>
                <a:cs typeface="Times New Roman"/>
              </a:rPr>
              <a:t> </a:t>
            </a:r>
            <a:r>
              <a:rPr lang="en-US" sz="2100" spc="-160" dirty="0" smtClean="0">
                <a:latin typeface="Times New Roman"/>
                <a:cs typeface="Times New Roman"/>
              </a:rPr>
              <a:t> Web </a:t>
            </a:r>
            <a:r>
              <a:rPr sz="2100" dirty="0" smtClean="0">
                <a:latin typeface="Times New Roman"/>
                <a:cs typeface="Times New Roman"/>
              </a:rPr>
              <a:t>Application</a:t>
            </a:r>
            <a:endParaRPr sz="2100" dirty="0">
              <a:latin typeface="Times New Roman"/>
              <a:cs typeface="Times New Roman"/>
            </a:endParaRPr>
          </a:p>
          <a:p>
            <a:pPr marL="413384" indent="-401320">
              <a:lnSpc>
                <a:spcPct val="100000"/>
              </a:lnSpc>
              <a:spcBef>
                <a:spcPts val="385"/>
              </a:spcBef>
              <a:buFont typeface="Carlito"/>
              <a:buChar char="●"/>
              <a:tabLst>
                <a:tab pos="413384" algn="l"/>
                <a:tab pos="414020" algn="l"/>
              </a:tabLst>
            </a:pPr>
            <a:r>
              <a:rPr sz="2100" dirty="0">
                <a:latin typeface="Times New Roman"/>
                <a:cs typeface="Times New Roman"/>
              </a:rPr>
              <a:t>Flow of</a:t>
            </a:r>
            <a:r>
              <a:rPr sz="2100" spc="-30" dirty="0">
                <a:latin typeface="Times New Roman"/>
                <a:cs typeface="Times New Roman"/>
              </a:rPr>
              <a:t> </a:t>
            </a:r>
            <a:r>
              <a:rPr lang="en-US" sz="2100" dirty="0" err="1" smtClean="0">
                <a:latin typeface="Times New Roman"/>
                <a:cs typeface="Times New Roman"/>
              </a:rPr>
              <a:t>Iot</a:t>
            </a:r>
            <a:r>
              <a:rPr lang="en-US" sz="2100" dirty="0" smtClean="0">
                <a:latin typeface="Times New Roman"/>
                <a:cs typeface="Times New Roman"/>
              </a:rPr>
              <a:t> Device</a:t>
            </a:r>
            <a:endParaRPr sz="2100" dirty="0">
              <a:latin typeface="Times New Roman"/>
              <a:cs typeface="Times New Roman"/>
            </a:endParaRPr>
          </a:p>
          <a:p>
            <a:pPr marL="413384" indent="-401320">
              <a:lnSpc>
                <a:spcPct val="100000"/>
              </a:lnSpc>
              <a:spcBef>
                <a:spcPts val="385"/>
              </a:spcBef>
              <a:buFont typeface="Carlito"/>
              <a:buChar char="●"/>
              <a:tabLst>
                <a:tab pos="413384" algn="l"/>
                <a:tab pos="414020" algn="l"/>
              </a:tabLst>
            </a:pPr>
            <a:r>
              <a:rPr sz="2100" dirty="0">
                <a:latin typeface="Times New Roman"/>
                <a:cs typeface="Times New Roman"/>
              </a:rPr>
              <a:t>Flow of </a:t>
            </a:r>
            <a:r>
              <a:rPr lang="en-US" sz="2100" dirty="0" smtClean="0">
                <a:latin typeface="Times New Roman"/>
                <a:cs typeface="Times New Roman"/>
              </a:rPr>
              <a:t> Blockchain </a:t>
            </a:r>
            <a:r>
              <a:rPr sz="2100" spc="-5" dirty="0" smtClean="0">
                <a:latin typeface="Times New Roman"/>
                <a:cs typeface="Times New Roman"/>
              </a:rPr>
              <a:t>App </a:t>
            </a:r>
            <a:r>
              <a:rPr sz="2100" dirty="0">
                <a:latin typeface="Times New Roman"/>
                <a:cs typeface="Times New Roman"/>
              </a:rPr>
              <a:t>&amp;</a:t>
            </a:r>
            <a:r>
              <a:rPr sz="2100" spc="-185" dirty="0">
                <a:latin typeface="Times New Roman"/>
                <a:cs typeface="Times New Roman"/>
              </a:rPr>
              <a:t> </a:t>
            </a:r>
            <a:r>
              <a:rPr lang="en-US" sz="2100" dirty="0">
                <a:latin typeface="Times New Roman"/>
                <a:cs typeface="Times New Roman"/>
              </a:rPr>
              <a:t> </a:t>
            </a:r>
            <a:r>
              <a:rPr lang="en-US" sz="2100" dirty="0" err="1" smtClean="0">
                <a:latin typeface="Times New Roman"/>
                <a:cs typeface="Times New Roman"/>
              </a:rPr>
              <a:t>Iot</a:t>
            </a:r>
            <a:r>
              <a:rPr lang="en-US" sz="2100" dirty="0" smtClean="0">
                <a:latin typeface="Times New Roman"/>
                <a:cs typeface="Times New Roman"/>
              </a:rPr>
              <a:t> Device</a:t>
            </a:r>
            <a:endParaRPr sz="2100" dirty="0">
              <a:latin typeface="Times New Roman"/>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643" y="1055709"/>
            <a:ext cx="5567680"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000000"/>
                </a:solidFill>
              </a:rPr>
              <a:t>2.2 </a:t>
            </a:r>
            <a:r>
              <a:rPr sz="3500" spc="-5" dirty="0">
                <a:solidFill>
                  <a:srgbClr val="000000"/>
                </a:solidFill>
              </a:rPr>
              <a:t>Design(Flow </a:t>
            </a:r>
            <a:r>
              <a:rPr sz="3500" dirty="0">
                <a:solidFill>
                  <a:srgbClr val="000000"/>
                </a:solidFill>
              </a:rPr>
              <a:t>Of</a:t>
            </a:r>
            <a:r>
              <a:rPr sz="3500" spc="35" dirty="0">
                <a:solidFill>
                  <a:srgbClr val="000000"/>
                </a:solidFill>
              </a:rPr>
              <a:t> </a:t>
            </a:r>
            <a:r>
              <a:rPr sz="3500" spc="-5" dirty="0">
                <a:solidFill>
                  <a:srgbClr val="000000"/>
                </a:solidFill>
              </a:rPr>
              <a:t>Modules)</a:t>
            </a:r>
            <a:endParaRPr sz="3500"/>
          </a:p>
        </p:txBody>
      </p:sp>
      <p:sp>
        <p:nvSpPr>
          <p:cNvPr id="3" name="object 3"/>
          <p:cNvSpPr txBox="1"/>
          <p:nvPr/>
        </p:nvSpPr>
        <p:spPr>
          <a:xfrm>
            <a:off x="590759" y="1898341"/>
            <a:ext cx="6279941" cy="335989"/>
          </a:xfrm>
          <a:prstGeom prst="rect">
            <a:avLst/>
          </a:prstGeom>
        </p:spPr>
        <p:txBody>
          <a:bodyPr vert="horz" wrap="square" lIns="0" tIns="12700" rIns="0" bIns="0" rtlCol="0">
            <a:spAutoFit/>
          </a:bodyPr>
          <a:lstStyle/>
          <a:p>
            <a:pPr marL="413384" indent="-401320">
              <a:lnSpc>
                <a:spcPct val="100000"/>
              </a:lnSpc>
              <a:spcBef>
                <a:spcPts val="100"/>
              </a:spcBef>
              <a:buFont typeface="Carlito"/>
              <a:buChar char="●"/>
              <a:tabLst>
                <a:tab pos="413384" algn="l"/>
                <a:tab pos="414020" algn="l"/>
              </a:tabLst>
            </a:pPr>
            <a:r>
              <a:rPr sz="2100" dirty="0">
                <a:latin typeface="Times New Roman"/>
                <a:cs typeface="Times New Roman"/>
              </a:rPr>
              <a:t>Flow of</a:t>
            </a:r>
            <a:r>
              <a:rPr sz="2100" spc="-190" dirty="0">
                <a:latin typeface="Times New Roman"/>
                <a:cs typeface="Times New Roman"/>
              </a:rPr>
              <a:t> </a:t>
            </a:r>
            <a:r>
              <a:rPr lang="en-IN" sz="2100" spc="-190" dirty="0" smtClean="0">
                <a:latin typeface="Times New Roman"/>
                <a:cs typeface="Times New Roman"/>
              </a:rPr>
              <a:t> su</a:t>
            </a:r>
            <a:r>
              <a:rPr lang="en-IN" sz="2100" spc="-190" dirty="0" smtClean="0">
                <a:latin typeface="Times New Roman"/>
                <a:cs typeface="Times New Roman"/>
              </a:rPr>
              <a:t>pply chain Web </a:t>
            </a:r>
            <a:r>
              <a:rPr sz="2100" dirty="0" smtClean="0">
                <a:latin typeface="Times New Roman"/>
                <a:cs typeface="Times New Roman"/>
              </a:rPr>
              <a:t>Application</a:t>
            </a:r>
            <a:endParaRPr sz="2100" dirty="0">
              <a:latin typeface="Times New Roman"/>
              <a:cs typeface="Times New Roman"/>
            </a:endParaRPr>
          </a:p>
        </p:txBody>
      </p:sp>
      <p:pic>
        <p:nvPicPr>
          <p:cNvPr id="3078" name="Picture 6" descr="Pin on cd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900" y="2257425"/>
            <a:ext cx="5153025" cy="5153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643" y="1055709"/>
            <a:ext cx="5567680"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000000"/>
                </a:solidFill>
              </a:rPr>
              <a:t>2.2 </a:t>
            </a:r>
            <a:r>
              <a:rPr sz="3500" spc="-5" dirty="0">
                <a:solidFill>
                  <a:srgbClr val="000000"/>
                </a:solidFill>
              </a:rPr>
              <a:t>Design(Flow </a:t>
            </a:r>
            <a:r>
              <a:rPr sz="3500" dirty="0">
                <a:solidFill>
                  <a:srgbClr val="000000"/>
                </a:solidFill>
              </a:rPr>
              <a:t>Of</a:t>
            </a:r>
            <a:r>
              <a:rPr sz="3500" spc="35" dirty="0">
                <a:solidFill>
                  <a:srgbClr val="000000"/>
                </a:solidFill>
              </a:rPr>
              <a:t> </a:t>
            </a:r>
            <a:r>
              <a:rPr sz="3500" spc="-5" dirty="0">
                <a:solidFill>
                  <a:srgbClr val="000000"/>
                </a:solidFill>
              </a:rPr>
              <a:t>Modules)</a:t>
            </a:r>
            <a:endParaRPr sz="3500"/>
          </a:p>
        </p:txBody>
      </p:sp>
      <p:sp>
        <p:nvSpPr>
          <p:cNvPr id="3" name="object 3"/>
          <p:cNvSpPr txBox="1"/>
          <p:nvPr/>
        </p:nvSpPr>
        <p:spPr>
          <a:xfrm>
            <a:off x="590758" y="1898341"/>
            <a:ext cx="5975141" cy="335989"/>
          </a:xfrm>
          <a:prstGeom prst="rect">
            <a:avLst/>
          </a:prstGeom>
        </p:spPr>
        <p:txBody>
          <a:bodyPr vert="horz" wrap="square" lIns="0" tIns="12700" rIns="0" bIns="0" rtlCol="0">
            <a:spAutoFit/>
          </a:bodyPr>
          <a:lstStyle/>
          <a:p>
            <a:pPr marL="413384" indent="-401320">
              <a:lnSpc>
                <a:spcPct val="100000"/>
              </a:lnSpc>
              <a:spcBef>
                <a:spcPts val="100"/>
              </a:spcBef>
              <a:buFont typeface="Carlito"/>
              <a:buChar char="●"/>
              <a:tabLst>
                <a:tab pos="413384" algn="l"/>
                <a:tab pos="414020" algn="l"/>
              </a:tabLst>
            </a:pPr>
            <a:r>
              <a:rPr sz="2100" dirty="0">
                <a:latin typeface="Times New Roman"/>
                <a:cs typeface="Times New Roman"/>
              </a:rPr>
              <a:t>Flow of</a:t>
            </a:r>
            <a:r>
              <a:rPr sz="2100" spc="-90" dirty="0">
                <a:latin typeface="Times New Roman"/>
                <a:cs typeface="Times New Roman"/>
              </a:rPr>
              <a:t> </a:t>
            </a:r>
            <a:r>
              <a:rPr lang="en-IN" sz="2100" dirty="0" smtClean="0">
                <a:latin typeface="Times New Roman"/>
                <a:cs typeface="Times New Roman"/>
              </a:rPr>
              <a:t>Temperature monitoring </a:t>
            </a:r>
            <a:r>
              <a:rPr lang="en-IN" sz="2100" dirty="0" err="1" smtClean="0">
                <a:latin typeface="Times New Roman"/>
                <a:cs typeface="Times New Roman"/>
              </a:rPr>
              <a:t>Iot</a:t>
            </a:r>
            <a:r>
              <a:rPr lang="en-IN" sz="2100" dirty="0" smtClean="0">
                <a:latin typeface="Times New Roman"/>
                <a:cs typeface="Times New Roman"/>
              </a:rPr>
              <a:t> device</a:t>
            </a:r>
            <a:endParaRPr sz="2100" dirty="0">
              <a:latin typeface="Times New Roman"/>
              <a:cs typeface="Times New Roman"/>
            </a:endParaRPr>
          </a:p>
        </p:txBody>
      </p:sp>
      <p:pic>
        <p:nvPicPr>
          <p:cNvPr id="1026" name="Picture 2" descr="The design of a basic IoT system for temperature monitoring.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00" y="2486025"/>
            <a:ext cx="6486525" cy="3343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772668"/>
            <a:ext cx="10692765" cy="6014085"/>
            <a:chOff x="0" y="772668"/>
            <a:chExt cx="10692765" cy="6014085"/>
          </a:xfrm>
        </p:grpSpPr>
        <p:sp>
          <p:nvSpPr>
            <p:cNvPr id="3" name="object 3"/>
            <p:cNvSpPr/>
            <p:nvPr/>
          </p:nvSpPr>
          <p:spPr>
            <a:xfrm>
              <a:off x="0" y="772668"/>
              <a:ext cx="10692765" cy="5901055"/>
            </a:xfrm>
            <a:custGeom>
              <a:avLst/>
              <a:gdLst/>
              <a:ahLst/>
              <a:cxnLst/>
              <a:rect l="l" t="t" r="r" b="b"/>
              <a:pathLst>
                <a:path w="10692765" h="5901055">
                  <a:moveTo>
                    <a:pt x="0" y="5900928"/>
                  </a:moveTo>
                  <a:lnTo>
                    <a:pt x="10692384" y="5900928"/>
                  </a:lnTo>
                  <a:lnTo>
                    <a:pt x="10692384" y="0"/>
                  </a:lnTo>
                  <a:lnTo>
                    <a:pt x="0" y="0"/>
                  </a:lnTo>
                  <a:lnTo>
                    <a:pt x="0" y="5900928"/>
                  </a:lnTo>
                  <a:close/>
                </a:path>
              </a:pathLst>
            </a:custGeom>
            <a:solidFill>
              <a:srgbClr val="FFFBEF"/>
            </a:solidFill>
          </p:spPr>
          <p:txBody>
            <a:bodyPr wrap="square" lIns="0" tIns="0" rIns="0" bIns="0" rtlCol="0"/>
            <a:lstStyle/>
            <a:p>
              <a:endParaRPr/>
            </a:p>
          </p:txBody>
        </p:sp>
        <p:sp>
          <p:nvSpPr>
            <p:cNvPr id="4" name="object 4"/>
            <p:cNvSpPr/>
            <p:nvPr/>
          </p:nvSpPr>
          <p:spPr>
            <a:xfrm>
              <a:off x="0" y="6673596"/>
              <a:ext cx="10692765" cy="113030"/>
            </a:xfrm>
            <a:custGeom>
              <a:avLst/>
              <a:gdLst/>
              <a:ahLst/>
              <a:cxnLst/>
              <a:rect l="l" t="t" r="r" b="b"/>
              <a:pathLst>
                <a:path w="10692765" h="113029">
                  <a:moveTo>
                    <a:pt x="10692384" y="112775"/>
                  </a:moveTo>
                  <a:lnTo>
                    <a:pt x="0" y="112775"/>
                  </a:lnTo>
                  <a:lnTo>
                    <a:pt x="0" y="0"/>
                  </a:lnTo>
                  <a:lnTo>
                    <a:pt x="10692384" y="0"/>
                  </a:lnTo>
                  <a:lnTo>
                    <a:pt x="10692384" y="112775"/>
                  </a:lnTo>
                  <a:close/>
                </a:path>
              </a:pathLst>
            </a:custGeom>
            <a:solidFill>
              <a:srgbClr val="26A59A"/>
            </a:solidFill>
          </p:spPr>
          <p:txBody>
            <a:bodyPr wrap="square" lIns="0" tIns="0" rIns="0" bIns="0" rtlCol="0"/>
            <a:lstStyle/>
            <a:p>
              <a:endParaRPr/>
            </a:p>
          </p:txBody>
        </p:sp>
      </p:grpSp>
      <p:sp>
        <p:nvSpPr>
          <p:cNvPr id="5" name="object 5"/>
          <p:cNvSpPr txBox="1">
            <a:spLocks noGrp="1"/>
          </p:cNvSpPr>
          <p:nvPr>
            <p:ph type="title"/>
          </p:nvPr>
        </p:nvSpPr>
        <p:spPr>
          <a:xfrm>
            <a:off x="622300" y="657225"/>
            <a:ext cx="9448799" cy="551433"/>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000000"/>
                </a:solidFill>
              </a:rPr>
              <a:t>2.3 </a:t>
            </a:r>
            <a:r>
              <a:rPr sz="3500" spc="-5" dirty="0">
                <a:solidFill>
                  <a:srgbClr val="000000"/>
                </a:solidFill>
              </a:rPr>
              <a:t>Use Case </a:t>
            </a:r>
            <a:r>
              <a:rPr sz="3500" spc="5" dirty="0">
                <a:solidFill>
                  <a:srgbClr val="000000"/>
                </a:solidFill>
              </a:rPr>
              <a:t>for </a:t>
            </a:r>
            <a:r>
              <a:rPr lang="en-IN" sz="3500" spc="-10" dirty="0" smtClean="0">
                <a:solidFill>
                  <a:srgbClr val="000000"/>
                </a:solidFill>
              </a:rPr>
              <a:t>Supply Chain Web</a:t>
            </a:r>
            <a:r>
              <a:rPr sz="3500" spc="-254" dirty="0" smtClean="0">
                <a:solidFill>
                  <a:srgbClr val="000000"/>
                </a:solidFill>
              </a:rPr>
              <a:t> </a:t>
            </a:r>
            <a:r>
              <a:rPr sz="3500" dirty="0">
                <a:solidFill>
                  <a:srgbClr val="000000"/>
                </a:solidFill>
              </a:rPr>
              <a:t>App</a:t>
            </a:r>
            <a:endParaRPr sz="3500" dirty="0"/>
          </a:p>
        </p:txBody>
      </p:sp>
      <p:pic>
        <p:nvPicPr>
          <p:cNvPr id="2050" name="Picture 2" descr="Supply Chain Management System Use Case Diagram | FreeProject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0" y="1343025"/>
            <a:ext cx="7572375" cy="4953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 y="2774188"/>
            <a:ext cx="10692765" cy="3598037"/>
          </a:xfrm>
          <a:custGeom>
            <a:avLst/>
            <a:gdLst/>
            <a:ahLst/>
            <a:cxnLst/>
            <a:rect l="l" t="t" r="r" b="b"/>
            <a:pathLst>
              <a:path w="10692765" h="4013200">
                <a:moveTo>
                  <a:pt x="0" y="4012692"/>
                </a:moveTo>
                <a:lnTo>
                  <a:pt x="10692384" y="4012692"/>
                </a:lnTo>
                <a:lnTo>
                  <a:pt x="10692384" y="0"/>
                </a:lnTo>
                <a:lnTo>
                  <a:pt x="0" y="0"/>
                </a:lnTo>
                <a:lnTo>
                  <a:pt x="0" y="4012692"/>
                </a:lnTo>
                <a:close/>
              </a:path>
            </a:pathLst>
          </a:custGeom>
          <a:solidFill>
            <a:srgbClr val="000000"/>
          </a:solidFill>
        </p:spPr>
        <p:txBody>
          <a:bodyPr wrap="square" lIns="0" tIns="0" rIns="0" bIns="0" rtlCol="0"/>
          <a:lstStyle/>
          <a:p>
            <a:endParaRPr dirty="0"/>
          </a:p>
        </p:txBody>
      </p:sp>
      <p:sp>
        <p:nvSpPr>
          <p:cNvPr id="3" name="object 3"/>
          <p:cNvSpPr/>
          <p:nvPr/>
        </p:nvSpPr>
        <p:spPr>
          <a:xfrm>
            <a:off x="0" y="772668"/>
            <a:ext cx="10692765" cy="2001520"/>
          </a:xfrm>
          <a:custGeom>
            <a:avLst/>
            <a:gdLst/>
            <a:ahLst/>
            <a:cxnLst/>
            <a:rect l="l" t="t" r="r" b="b"/>
            <a:pathLst>
              <a:path w="10692765" h="2001520">
                <a:moveTo>
                  <a:pt x="10692384" y="2001011"/>
                </a:moveTo>
                <a:lnTo>
                  <a:pt x="0" y="2001011"/>
                </a:lnTo>
                <a:lnTo>
                  <a:pt x="0" y="0"/>
                </a:lnTo>
                <a:lnTo>
                  <a:pt x="10692384" y="0"/>
                </a:lnTo>
                <a:lnTo>
                  <a:pt x="10692384" y="2001011"/>
                </a:lnTo>
                <a:close/>
              </a:path>
            </a:pathLst>
          </a:custGeom>
          <a:solidFill>
            <a:srgbClr val="EDEBE1"/>
          </a:solidFill>
        </p:spPr>
        <p:txBody>
          <a:bodyPr wrap="square" lIns="0" tIns="0" rIns="0" bIns="0" rtlCol="0"/>
          <a:lstStyle/>
          <a:p>
            <a:endParaRPr/>
          </a:p>
        </p:txBody>
      </p:sp>
      <p:sp>
        <p:nvSpPr>
          <p:cNvPr id="4" name="object 4"/>
          <p:cNvSpPr/>
          <p:nvPr/>
        </p:nvSpPr>
        <p:spPr>
          <a:xfrm>
            <a:off x="751331" y="4980432"/>
            <a:ext cx="455930" cy="0"/>
          </a:xfrm>
          <a:custGeom>
            <a:avLst/>
            <a:gdLst/>
            <a:ahLst/>
            <a:cxnLst/>
            <a:rect l="l" t="t" r="r" b="b"/>
            <a:pathLst>
              <a:path w="455930">
                <a:moveTo>
                  <a:pt x="0" y="0"/>
                </a:moveTo>
                <a:lnTo>
                  <a:pt x="455675" y="0"/>
                </a:lnTo>
              </a:path>
            </a:pathLst>
          </a:custGeom>
          <a:ln w="33528">
            <a:solidFill>
              <a:srgbClr val="4F80BC"/>
            </a:solidFill>
          </a:ln>
        </p:spPr>
        <p:txBody>
          <a:bodyPr wrap="square" lIns="0" tIns="0" rIns="0" bIns="0" rtlCol="0"/>
          <a:lstStyle/>
          <a:p>
            <a:endParaRPr/>
          </a:p>
        </p:txBody>
      </p:sp>
      <p:sp>
        <p:nvSpPr>
          <p:cNvPr id="5" name="object 5"/>
          <p:cNvSpPr txBox="1">
            <a:spLocks noGrp="1"/>
          </p:cNvSpPr>
          <p:nvPr>
            <p:ph type="title"/>
          </p:nvPr>
        </p:nvSpPr>
        <p:spPr>
          <a:xfrm>
            <a:off x="393700" y="1180545"/>
            <a:ext cx="10210800" cy="769441"/>
          </a:xfrm>
          <a:prstGeom prst="rect">
            <a:avLst/>
          </a:prstGeom>
        </p:spPr>
        <p:txBody>
          <a:bodyPr vert="horz" wrap="square" lIns="0" tIns="12700" rIns="0" bIns="0" rtlCol="0">
            <a:spAutoFit/>
          </a:bodyPr>
          <a:lstStyle/>
          <a:p>
            <a:pPr marL="3467100">
              <a:lnSpc>
                <a:spcPts val="2510"/>
              </a:lnSpc>
              <a:spcBef>
                <a:spcPts val="100"/>
              </a:spcBef>
            </a:pPr>
            <a:r>
              <a:rPr sz="2100" b="0" dirty="0">
                <a:solidFill>
                  <a:schemeClr val="tx1"/>
                </a:solidFill>
                <a:latin typeface="Times New Roman"/>
                <a:cs typeface="Times New Roman"/>
              </a:rPr>
              <a:t>A </a:t>
            </a:r>
            <a:r>
              <a:rPr sz="2100" b="0" spc="-5" dirty="0">
                <a:solidFill>
                  <a:schemeClr val="tx1"/>
                </a:solidFill>
                <a:latin typeface="Times New Roman"/>
                <a:cs typeface="Times New Roman"/>
              </a:rPr>
              <a:t>Project </a:t>
            </a:r>
            <a:r>
              <a:rPr sz="2100" b="0" dirty="0">
                <a:solidFill>
                  <a:schemeClr val="tx1"/>
                </a:solidFill>
                <a:latin typeface="Times New Roman"/>
                <a:cs typeface="Times New Roman"/>
              </a:rPr>
              <a:t>Report</a:t>
            </a:r>
            <a:r>
              <a:rPr sz="2100" b="0" spc="-185" dirty="0">
                <a:solidFill>
                  <a:schemeClr val="tx1"/>
                </a:solidFill>
                <a:latin typeface="Times New Roman"/>
                <a:cs typeface="Times New Roman"/>
              </a:rPr>
              <a:t> </a:t>
            </a:r>
            <a:r>
              <a:rPr sz="2100" b="0" spc="10" dirty="0">
                <a:solidFill>
                  <a:schemeClr val="tx1"/>
                </a:solidFill>
                <a:latin typeface="Times New Roman"/>
                <a:cs typeface="Times New Roman"/>
              </a:rPr>
              <a:t>on</a:t>
            </a:r>
            <a:endParaRPr sz="2100" dirty="0">
              <a:solidFill>
                <a:schemeClr val="tx1"/>
              </a:solidFill>
              <a:latin typeface="Times New Roman"/>
              <a:cs typeface="Times New Roman"/>
            </a:endParaRPr>
          </a:p>
          <a:p>
            <a:pPr marL="12700">
              <a:lnSpc>
                <a:spcPts val="3350"/>
              </a:lnSpc>
            </a:pPr>
            <a:r>
              <a:rPr lang="en-US" sz="2800" dirty="0" smtClean="0">
                <a:solidFill>
                  <a:schemeClr val="tx1"/>
                </a:solidFill>
              </a:rPr>
              <a:t>Pharma Supply Chain </a:t>
            </a:r>
            <a:r>
              <a:rPr lang="en-US" sz="2800" dirty="0" err="1" smtClean="0">
                <a:solidFill>
                  <a:schemeClr val="tx1"/>
                </a:solidFill>
              </a:rPr>
              <a:t>Monitroing</a:t>
            </a:r>
            <a:r>
              <a:rPr lang="en-US" sz="2800" dirty="0" smtClean="0">
                <a:solidFill>
                  <a:schemeClr val="tx1"/>
                </a:solidFill>
              </a:rPr>
              <a:t> System  using </a:t>
            </a:r>
            <a:r>
              <a:rPr lang="en-US" sz="2800" dirty="0" err="1" smtClean="0">
                <a:solidFill>
                  <a:schemeClr val="tx1"/>
                </a:solidFill>
              </a:rPr>
              <a:t>Iot</a:t>
            </a:r>
            <a:r>
              <a:rPr lang="en-US" sz="2800" dirty="0" smtClean="0">
                <a:solidFill>
                  <a:schemeClr val="tx1"/>
                </a:solidFill>
              </a:rPr>
              <a:t> &amp; Blockchain</a:t>
            </a:r>
            <a:endParaRPr sz="2800" dirty="0">
              <a:solidFill>
                <a:schemeClr val="tx1"/>
              </a:solidFill>
            </a:endParaRPr>
          </a:p>
        </p:txBody>
      </p:sp>
      <p:sp>
        <p:nvSpPr>
          <p:cNvPr id="6" name="object 6"/>
          <p:cNvSpPr txBox="1">
            <a:spLocks noGrp="1"/>
          </p:cNvSpPr>
          <p:nvPr>
            <p:ph type="body" idx="1"/>
          </p:nvPr>
        </p:nvSpPr>
        <p:spPr>
          <a:xfrm>
            <a:off x="622299" y="3019425"/>
            <a:ext cx="9982201" cy="2596224"/>
          </a:xfrm>
          <a:prstGeom prst="rect">
            <a:avLst/>
          </a:prstGeom>
        </p:spPr>
        <p:txBody>
          <a:bodyPr vert="horz" wrap="square" lIns="0" tIns="10795" rIns="0" bIns="0" rtlCol="0">
            <a:spAutoFit/>
          </a:bodyPr>
          <a:lstStyle/>
          <a:p>
            <a:pPr marL="12700">
              <a:lnSpc>
                <a:spcPct val="100000"/>
              </a:lnSpc>
              <a:spcBef>
                <a:spcPts val="15"/>
              </a:spcBef>
            </a:pPr>
            <a:endParaRPr lang="en-US" b="1" spc="-20" dirty="0" smtClean="0">
              <a:latin typeface="Times New Roman"/>
              <a:cs typeface="Times New Roman"/>
            </a:endParaRPr>
          </a:p>
          <a:p>
            <a:pPr marL="12700" algn="ctr">
              <a:lnSpc>
                <a:spcPct val="100000"/>
              </a:lnSpc>
              <a:spcBef>
                <a:spcPts val="15"/>
              </a:spcBef>
            </a:pPr>
            <a:r>
              <a:rPr b="1" spc="-20" dirty="0" smtClean="0">
                <a:latin typeface="Times New Roman"/>
                <a:cs typeface="Times New Roman"/>
              </a:rPr>
              <a:t>INFORMATION</a:t>
            </a:r>
            <a:r>
              <a:rPr b="1" spc="10" dirty="0" smtClean="0">
                <a:latin typeface="Times New Roman"/>
                <a:cs typeface="Times New Roman"/>
              </a:rPr>
              <a:t> </a:t>
            </a:r>
            <a:r>
              <a:rPr b="1" spc="-5" dirty="0" smtClean="0">
                <a:latin typeface="Times New Roman"/>
                <a:cs typeface="Times New Roman"/>
              </a:rPr>
              <a:t>TECHNOLOGY</a:t>
            </a:r>
          </a:p>
          <a:p>
            <a:pPr marL="12700" algn="ctr">
              <a:lnSpc>
                <a:spcPct val="100000"/>
              </a:lnSpc>
            </a:pPr>
            <a:r>
              <a:rPr dirty="0" smtClean="0"/>
              <a:t>By</a:t>
            </a:r>
          </a:p>
          <a:p>
            <a:pPr marL="12700" marR="2021205" algn="ctr">
              <a:lnSpc>
                <a:spcPct val="100200"/>
              </a:lnSpc>
              <a:spcBef>
                <a:spcPts val="5"/>
              </a:spcBef>
            </a:pPr>
            <a:r>
              <a:rPr lang="en-US" dirty="0" smtClean="0"/>
              <a:t>                         Yash </a:t>
            </a:r>
            <a:r>
              <a:rPr lang="en-US" dirty="0"/>
              <a:t>Bhosale(18104049)</a:t>
            </a:r>
          </a:p>
          <a:p>
            <a:pPr marL="12700" marR="2021205" algn="ctr">
              <a:lnSpc>
                <a:spcPct val="100200"/>
              </a:lnSpc>
              <a:spcBef>
                <a:spcPts val="5"/>
              </a:spcBef>
            </a:pPr>
            <a:r>
              <a:rPr lang="en-US" spc="-5" dirty="0" smtClean="0"/>
              <a:t>                        Jainam Chopra</a:t>
            </a:r>
            <a:r>
              <a:rPr dirty="0" smtClean="0"/>
              <a:t>(181040</a:t>
            </a:r>
            <a:r>
              <a:rPr lang="en-US" dirty="0" smtClean="0"/>
              <a:t>6</a:t>
            </a:r>
            <a:r>
              <a:rPr dirty="0" smtClean="0"/>
              <a:t>4)  </a:t>
            </a:r>
            <a:r>
              <a:rPr lang="en-US" spc="-5" dirty="0" smtClean="0"/>
              <a:t>Satish Gupta</a:t>
            </a:r>
            <a:r>
              <a:rPr dirty="0" smtClean="0"/>
              <a:t> (1</a:t>
            </a:r>
            <a:r>
              <a:rPr lang="en-US" dirty="0" smtClean="0"/>
              <a:t>8104024</a:t>
            </a:r>
            <a:r>
              <a:rPr dirty="0" smtClean="0"/>
              <a:t>)</a:t>
            </a:r>
            <a:endParaRPr sz="2150" dirty="0" smtClean="0"/>
          </a:p>
          <a:p>
            <a:pPr marL="12700" marR="2647950" algn="ctr">
              <a:lnSpc>
                <a:spcPct val="100499"/>
              </a:lnSpc>
            </a:pPr>
            <a:r>
              <a:rPr lang="en-US" dirty="0" smtClean="0"/>
              <a:t>                             </a:t>
            </a:r>
            <a:r>
              <a:rPr dirty="0" smtClean="0"/>
              <a:t>Under </a:t>
            </a:r>
            <a:r>
              <a:rPr spc="5" dirty="0" smtClean="0"/>
              <a:t>the </a:t>
            </a:r>
            <a:r>
              <a:rPr dirty="0" smtClean="0"/>
              <a:t>Guidance</a:t>
            </a:r>
            <a:r>
              <a:rPr spc="-110" dirty="0" smtClean="0"/>
              <a:t> </a:t>
            </a:r>
            <a:r>
              <a:rPr dirty="0" smtClean="0"/>
              <a:t>of  </a:t>
            </a:r>
            <a:r>
              <a:rPr spc="-5" dirty="0" smtClean="0"/>
              <a:t>Prof. </a:t>
            </a:r>
            <a:r>
              <a:rPr lang="en-US" dirty="0" smtClean="0"/>
              <a:t>Apeksha Mohite</a:t>
            </a:r>
          </a:p>
          <a:p>
            <a:pPr marL="12700" marR="2647950" algn="ctr">
              <a:lnSpc>
                <a:spcPct val="100499"/>
              </a:lnSpc>
            </a:pPr>
            <a:r>
              <a:rPr lang="en-US" dirty="0" smtClean="0"/>
              <a:t>                             Under </a:t>
            </a:r>
            <a:r>
              <a:rPr lang="en-US" spc="5" dirty="0"/>
              <a:t>the </a:t>
            </a:r>
            <a:r>
              <a:rPr lang="en-US" dirty="0"/>
              <a:t>Guidance</a:t>
            </a:r>
            <a:r>
              <a:rPr lang="en-US" spc="-110" dirty="0"/>
              <a:t> </a:t>
            </a:r>
            <a:r>
              <a:rPr lang="en-US" dirty="0"/>
              <a:t>of  </a:t>
            </a:r>
            <a:r>
              <a:rPr lang="en-US" spc="-5" dirty="0"/>
              <a:t>Prof. </a:t>
            </a:r>
            <a:r>
              <a:rPr lang="en-US" dirty="0" err="1" smtClean="0"/>
              <a:t>Nahidkausar</a:t>
            </a:r>
            <a:r>
              <a:rPr lang="en-US" dirty="0" smtClean="0"/>
              <a:t> Shaikh</a:t>
            </a:r>
          </a:p>
          <a:p>
            <a:pPr marL="12700" marR="2647950" algn="ctr">
              <a:lnSpc>
                <a:spcPct val="100499"/>
              </a:lnSpc>
            </a:pPr>
            <a:endParaRPr dirty="0"/>
          </a:p>
        </p:txBody>
      </p:sp>
      <p:sp>
        <p:nvSpPr>
          <p:cNvPr id="7" name="TextBox 6"/>
          <p:cNvSpPr txBox="1"/>
          <p:nvPr/>
        </p:nvSpPr>
        <p:spPr>
          <a:xfrm>
            <a:off x="622299" y="2213490"/>
            <a:ext cx="9372601" cy="369332"/>
          </a:xfrm>
          <a:prstGeom prst="rect">
            <a:avLst/>
          </a:prstGeom>
          <a:noFill/>
        </p:spPr>
        <p:txBody>
          <a:bodyPr wrap="square" rtlCol="0">
            <a:spAutoFit/>
          </a:bodyPr>
          <a:lstStyle/>
          <a:p>
            <a:pPr marL="12700" marR="5080" algn="ctr">
              <a:lnSpc>
                <a:spcPct val="100499"/>
              </a:lnSpc>
              <a:spcBef>
                <a:spcPts val="85"/>
              </a:spcBef>
            </a:pPr>
            <a:r>
              <a:rPr lang="en-US" spc="-5" dirty="0" smtClean="0"/>
              <a:t>Submitted </a:t>
            </a:r>
            <a:r>
              <a:rPr lang="en-US" dirty="0" smtClean="0"/>
              <a:t>in partial </a:t>
            </a:r>
            <a:r>
              <a:rPr lang="en-US" spc="-5" dirty="0" smtClean="0"/>
              <a:t>fulfillment </a:t>
            </a:r>
            <a:r>
              <a:rPr lang="en-US" spc="10" dirty="0" smtClean="0"/>
              <a:t>of </a:t>
            </a:r>
            <a:r>
              <a:rPr lang="en-US" spc="5" dirty="0" smtClean="0"/>
              <a:t>the </a:t>
            </a:r>
            <a:r>
              <a:rPr lang="en-US" dirty="0" smtClean="0"/>
              <a:t>degree </a:t>
            </a:r>
            <a:r>
              <a:rPr lang="en-US" spc="10" dirty="0" smtClean="0"/>
              <a:t>of  </a:t>
            </a:r>
            <a:r>
              <a:rPr lang="en-US" dirty="0" smtClean="0"/>
              <a:t>Bachelor of</a:t>
            </a:r>
            <a:r>
              <a:rPr lang="en-US" spc="-25" dirty="0" smtClean="0"/>
              <a:t> </a:t>
            </a:r>
            <a:r>
              <a:rPr lang="en-US" spc="-5" dirty="0" smtClean="0"/>
              <a:t>Engineering(Sem-8) </a:t>
            </a:r>
            <a:r>
              <a:rPr lang="en-US" dirty="0" smtClean="0"/>
              <a:t>in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772668"/>
            <a:ext cx="10692765" cy="6014085"/>
            <a:chOff x="0" y="772668"/>
            <a:chExt cx="10692765" cy="6014085"/>
          </a:xfrm>
        </p:grpSpPr>
        <p:sp>
          <p:nvSpPr>
            <p:cNvPr id="3" name="object 3"/>
            <p:cNvSpPr/>
            <p:nvPr/>
          </p:nvSpPr>
          <p:spPr>
            <a:xfrm>
              <a:off x="0" y="772668"/>
              <a:ext cx="10692765" cy="5901055"/>
            </a:xfrm>
            <a:custGeom>
              <a:avLst/>
              <a:gdLst/>
              <a:ahLst/>
              <a:cxnLst/>
              <a:rect l="l" t="t" r="r" b="b"/>
              <a:pathLst>
                <a:path w="10692765" h="5901055">
                  <a:moveTo>
                    <a:pt x="0" y="5900928"/>
                  </a:moveTo>
                  <a:lnTo>
                    <a:pt x="10692384" y="5900928"/>
                  </a:lnTo>
                  <a:lnTo>
                    <a:pt x="10692384" y="0"/>
                  </a:lnTo>
                  <a:lnTo>
                    <a:pt x="0" y="0"/>
                  </a:lnTo>
                  <a:lnTo>
                    <a:pt x="0" y="5900928"/>
                  </a:lnTo>
                  <a:close/>
                </a:path>
              </a:pathLst>
            </a:custGeom>
            <a:solidFill>
              <a:srgbClr val="FFFBEF"/>
            </a:solidFill>
          </p:spPr>
          <p:txBody>
            <a:bodyPr wrap="square" lIns="0" tIns="0" rIns="0" bIns="0" rtlCol="0"/>
            <a:lstStyle/>
            <a:p>
              <a:endParaRPr/>
            </a:p>
          </p:txBody>
        </p:sp>
        <p:sp>
          <p:nvSpPr>
            <p:cNvPr id="4" name="object 4"/>
            <p:cNvSpPr/>
            <p:nvPr/>
          </p:nvSpPr>
          <p:spPr>
            <a:xfrm>
              <a:off x="0" y="6673596"/>
              <a:ext cx="10692765" cy="113030"/>
            </a:xfrm>
            <a:custGeom>
              <a:avLst/>
              <a:gdLst/>
              <a:ahLst/>
              <a:cxnLst/>
              <a:rect l="l" t="t" r="r" b="b"/>
              <a:pathLst>
                <a:path w="10692765" h="113029">
                  <a:moveTo>
                    <a:pt x="10692384" y="112775"/>
                  </a:moveTo>
                  <a:lnTo>
                    <a:pt x="0" y="112775"/>
                  </a:lnTo>
                  <a:lnTo>
                    <a:pt x="0" y="0"/>
                  </a:lnTo>
                  <a:lnTo>
                    <a:pt x="10692384" y="0"/>
                  </a:lnTo>
                  <a:lnTo>
                    <a:pt x="10692384" y="112775"/>
                  </a:lnTo>
                  <a:close/>
                </a:path>
              </a:pathLst>
            </a:custGeom>
            <a:solidFill>
              <a:srgbClr val="26A59A"/>
            </a:solidFill>
          </p:spPr>
          <p:txBody>
            <a:bodyPr wrap="square" lIns="0" tIns="0" rIns="0" bIns="0" rtlCol="0"/>
            <a:lstStyle/>
            <a:p>
              <a:endParaRPr/>
            </a:p>
          </p:txBody>
        </p:sp>
      </p:grpSp>
      <p:sp>
        <p:nvSpPr>
          <p:cNvPr id="5" name="object 5"/>
          <p:cNvSpPr txBox="1">
            <a:spLocks noGrp="1"/>
          </p:cNvSpPr>
          <p:nvPr>
            <p:ph type="title"/>
          </p:nvPr>
        </p:nvSpPr>
        <p:spPr>
          <a:xfrm>
            <a:off x="622300" y="657225"/>
            <a:ext cx="9448800" cy="551433"/>
          </a:xfrm>
          <a:prstGeom prst="rect">
            <a:avLst/>
          </a:prstGeom>
        </p:spPr>
        <p:txBody>
          <a:bodyPr vert="horz" wrap="square" lIns="0" tIns="12700" rIns="0" bIns="0" rtlCol="0">
            <a:spAutoFit/>
          </a:bodyPr>
          <a:lstStyle/>
          <a:p>
            <a:pPr marL="12700">
              <a:lnSpc>
                <a:spcPct val="100000"/>
              </a:lnSpc>
              <a:spcBef>
                <a:spcPts val="100"/>
              </a:spcBef>
            </a:pPr>
            <a:r>
              <a:rPr sz="3500" dirty="0" smtClean="0">
                <a:solidFill>
                  <a:srgbClr val="000000"/>
                </a:solidFill>
              </a:rPr>
              <a:t>2.</a:t>
            </a:r>
            <a:r>
              <a:rPr lang="en-IN" sz="3500" dirty="0" smtClean="0">
                <a:solidFill>
                  <a:srgbClr val="000000"/>
                </a:solidFill>
              </a:rPr>
              <a:t>4</a:t>
            </a:r>
            <a:r>
              <a:rPr sz="3500" dirty="0" smtClean="0">
                <a:solidFill>
                  <a:srgbClr val="000000"/>
                </a:solidFill>
              </a:rPr>
              <a:t> </a:t>
            </a:r>
            <a:r>
              <a:rPr sz="3500" dirty="0">
                <a:solidFill>
                  <a:srgbClr val="000000"/>
                </a:solidFill>
              </a:rPr>
              <a:t>Class </a:t>
            </a:r>
            <a:r>
              <a:rPr sz="3500" spc="-5" dirty="0">
                <a:solidFill>
                  <a:srgbClr val="000000"/>
                </a:solidFill>
              </a:rPr>
              <a:t>Diagram for </a:t>
            </a:r>
            <a:r>
              <a:rPr lang="en-IN" sz="3500" spc="-10" dirty="0" smtClean="0">
                <a:solidFill>
                  <a:srgbClr val="000000"/>
                </a:solidFill>
              </a:rPr>
              <a:t>Supply Chain Web</a:t>
            </a:r>
            <a:r>
              <a:rPr sz="3500" spc="-200" dirty="0" smtClean="0">
                <a:solidFill>
                  <a:srgbClr val="000000"/>
                </a:solidFill>
              </a:rPr>
              <a:t> </a:t>
            </a:r>
            <a:r>
              <a:rPr sz="3500" spc="-10" dirty="0">
                <a:solidFill>
                  <a:srgbClr val="000000"/>
                </a:solidFill>
              </a:rPr>
              <a:t>App</a:t>
            </a:r>
            <a:endParaRPr sz="3500" dirty="0"/>
          </a:p>
        </p:txBody>
      </p:sp>
      <p:pic>
        <p:nvPicPr>
          <p:cNvPr id="4098" name="Picture 2" descr="Supply Chain Management System Class Diagram | FreeProject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100" y="1419225"/>
            <a:ext cx="6619874" cy="5117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724025"/>
            <a:ext cx="10692765" cy="6014085"/>
            <a:chOff x="0" y="772668"/>
            <a:chExt cx="10692765" cy="6014085"/>
          </a:xfrm>
        </p:grpSpPr>
        <p:sp>
          <p:nvSpPr>
            <p:cNvPr id="3" name="object 3"/>
            <p:cNvSpPr/>
            <p:nvPr/>
          </p:nvSpPr>
          <p:spPr>
            <a:xfrm>
              <a:off x="0" y="772668"/>
              <a:ext cx="10692765" cy="5901055"/>
            </a:xfrm>
            <a:custGeom>
              <a:avLst/>
              <a:gdLst/>
              <a:ahLst/>
              <a:cxnLst/>
              <a:rect l="l" t="t" r="r" b="b"/>
              <a:pathLst>
                <a:path w="10692765" h="5901055">
                  <a:moveTo>
                    <a:pt x="0" y="5900928"/>
                  </a:moveTo>
                  <a:lnTo>
                    <a:pt x="10692384" y="5900928"/>
                  </a:lnTo>
                  <a:lnTo>
                    <a:pt x="10692384" y="0"/>
                  </a:lnTo>
                  <a:lnTo>
                    <a:pt x="0" y="0"/>
                  </a:lnTo>
                  <a:lnTo>
                    <a:pt x="0" y="5900928"/>
                  </a:lnTo>
                  <a:close/>
                </a:path>
              </a:pathLst>
            </a:custGeom>
            <a:solidFill>
              <a:srgbClr val="FFFBEF"/>
            </a:solidFill>
          </p:spPr>
          <p:txBody>
            <a:bodyPr wrap="square" lIns="0" tIns="0" rIns="0" bIns="0" rtlCol="0"/>
            <a:lstStyle/>
            <a:p>
              <a:endParaRPr/>
            </a:p>
          </p:txBody>
        </p:sp>
        <p:sp>
          <p:nvSpPr>
            <p:cNvPr id="4" name="object 4"/>
            <p:cNvSpPr/>
            <p:nvPr/>
          </p:nvSpPr>
          <p:spPr>
            <a:xfrm>
              <a:off x="0" y="6673596"/>
              <a:ext cx="10692765" cy="113030"/>
            </a:xfrm>
            <a:custGeom>
              <a:avLst/>
              <a:gdLst/>
              <a:ahLst/>
              <a:cxnLst/>
              <a:rect l="l" t="t" r="r" b="b"/>
              <a:pathLst>
                <a:path w="10692765" h="113029">
                  <a:moveTo>
                    <a:pt x="10692384" y="112775"/>
                  </a:moveTo>
                  <a:lnTo>
                    <a:pt x="0" y="112775"/>
                  </a:lnTo>
                  <a:lnTo>
                    <a:pt x="0" y="0"/>
                  </a:lnTo>
                  <a:lnTo>
                    <a:pt x="10692384" y="0"/>
                  </a:lnTo>
                  <a:lnTo>
                    <a:pt x="10692384" y="112775"/>
                  </a:lnTo>
                  <a:close/>
                </a:path>
              </a:pathLst>
            </a:custGeom>
            <a:solidFill>
              <a:srgbClr val="26A59A"/>
            </a:solidFill>
          </p:spPr>
          <p:txBody>
            <a:bodyPr wrap="square" lIns="0" tIns="0" rIns="0" bIns="0" rtlCol="0"/>
            <a:lstStyle/>
            <a:p>
              <a:endParaRPr/>
            </a:p>
          </p:txBody>
        </p:sp>
      </p:grpSp>
      <p:sp>
        <p:nvSpPr>
          <p:cNvPr id="5" name="object 5"/>
          <p:cNvSpPr txBox="1">
            <a:spLocks noGrp="1"/>
          </p:cNvSpPr>
          <p:nvPr>
            <p:ph type="title"/>
          </p:nvPr>
        </p:nvSpPr>
        <p:spPr>
          <a:xfrm>
            <a:off x="88900" y="352426"/>
            <a:ext cx="10515599" cy="551433"/>
          </a:xfrm>
          <a:prstGeom prst="rect">
            <a:avLst/>
          </a:prstGeom>
        </p:spPr>
        <p:txBody>
          <a:bodyPr vert="horz" wrap="square" lIns="0" tIns="12700" rIns="0" bIns="0" rtlCol="0">
            <a:spAutoFit/>
          </a:bodyPr>
          <a:lstStyle/>
          <a:p>
            <a:pPr marL="12700" algn="ctr">
              <a:lnSpc>
                <a:spcPct val="100000"/>
              </a:lnSpc>
              <a:spcBef>
                <a:spcPts val="100"/>
              </a:spcBef>
            </a:pPr>
            <a:r>
              <a:rPr sz="3500" dirty="0">
                <a:solidFill>
                  <a:srgbClr val="000000"/>
                </a:solidFill>
              </a:rPr>
              <a:t>2.5 </a:t>
            </a:r>
            <a:r>
              <a:rPr sz="3500" spc="-5" dirty="0">
                <a:solidFill>
                  <a:srgbClr val="000000"/>
                </a:solidFill>
              </a:rPr>
              <a:t>Sequence Diagram for </a:t>
            </a:r>
            <a:r>
              <a:rPr lang="en-IN" sz="3500" spc="5" dirty="0" err="1" smtClean="0">
                <a:solidFill>
                  <a:srgbClr val="000000"/>
                </a:solidFill>
              </a:rPr>
              <a:t>Blockchain</a:t>
            </a:r>
            <a:r>
              <a:rPr lang="en-IN" sz="3500" spc="5" dirty="0" smtClean="0">
                <a:solidFill>
                  <a:srgbClr val="000000"/>
                </a:solidFill>
              </a:rPr>
              <a:t> Smart Contracts</a:t>
            </a:r>
            <a:endParaRPr sz="3500" dirty="0"/>
          </a:p>
        </p:txBody>
      </p:sp>
      <p:pic>
        <p:nvPicPr>
          <p:cNvPr id="5128" name="Picture 8" descr="The sequence diagram of three smart contract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1876425"/>
            <a:ext cx="6467475" cy="4914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8568" y="3951199"/>
            <a:ext cx="4822825" cy="773430"/>
          </a:xfrm>
          <a:prstGeom prst="rect">
            <a:avLst/>
          </a:prstGeom>
        </p:spPr>
        <p:txBody>
          <a:bodyPr vert="horz" wrap="square" lIns="0" tIns="13335" rIns="0" bIns="0" rtlCol="0">
            <a:spAutoFit/>
          </a:bodyPr>
          <a:lstStyle/>
          <a:p>
            <a:pPr marL="12700">
              <a:lnSpc>
                <a:spcPct val="100000"/>
              </a:lnSpc>
              <a:spcBef>
                <a:spcPts val="105"/>
              </a:spcBef>
            </a:pPr>
            <a:r>
              <a:rPr spc="10" dirty="0">
                <a:latin typeface="Carlito"/>
                <a:cs typeface="Carlito"/>
              </a:rPr>
              <a:t>3.</a:t>
            </a:r>
            <a:r>
              <a:rPr spc="-90" dirty="0">
                <a:latin typeface="Carlito"/>
                <a:cs typeface="Carlito"/>
              </a:rPr>
              <a:t> </a:t>
            </a:r>
            <a:r>
              <a:rPr spc="-10" dirty="0">
                <a:latin typeface="Carlito"/>
                <a:cs typeface="Carlito"/>
              </a:rPr>
              <a:t>Implementation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269" y="3862937"/>
            <a:ext cx="2459355" cy="773430"/>
          </a:xfrm>
          <a:prstGeom prst="rect">
            <a:avLst/>
          </a:prstGeom>
        </p:spPr>
        <p:txBody>
          <a:bodyPr vert="horz" wrap="square" lIns="0" tIns="13335" rIns="0" bIns="0" rtlCol="0">
            <a:spAutoFit/>
          </a:bodyPr>
          <a:lstStyle/>
          <a:p>
            <a:pPr marL="12700">
              <a:lnSpc>
                <a:spcPct val="100000"/>
              </a:lnSpc>
              <a:spcBef>
                <a:spcPts val="105"/>
              </a:spcBef>
            </a:pPr>
            <a:r>
              <a:rPr spc="10" dirty="0">
                <a:latin typeface="Carlito"/>
                <a:cs typeface="Carlito"/>
              </a:rPr>
              <a:t>4.</a:t>
            </a:r>
            <a:r>
              <a:rPr spc="-80" dirty="0">
                <a:latin typeface="Carlito"/>
                <a:cs typeface="Carlito"/>
              </a:rPr>
              <a:t> </a:t>
            </a:r>
            <a:r>
              <a:rPr spc="-70" dirty="0">
                <a:latin typeface="Carlito"/>
                <a:cs typeface="Carlito"/>
              </a:rPr>
              <a:t>Testing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65" y="912298"/>
            <a:ext cx="3345179" cy="559435"/>
          </a:xfrm>
          <a:prstGeom prst="rect">
            <a:avLst/>
          </a:prstGeom>
        </p:spPr>
        <p:txBody>
          <a:bodyPr vert="horz" wrap="square" lIns="0" tIns="12700" rIns="0" bIns="0" rtlCol="0">
            <a:spAutoFit/>
          </a:bodyPr>
          <a:lstStyle/>
          <a:p>
            <a:pPr marL="12700">
              <a:lnSpc>
                <a:spcPct val="100000"/>
              </a:lnSpc>
              <a:spcBef>
                <a:spcPts val="100"/>
              </a:spcBef>
            </a:pPr>
            <a:r>
              <a:rPr sz="3500" b="0" dirty="0">
                <a:solidFill>
                  <a:srgbClr val="000000"/>
                </a:solidFill>
                <a:latin typeface="Times New Roman"/>
                <a:cs typeface="Times New Roman"/>
              </a:rPr>
              <a:t>Functional</a:t>
            </a:r>
            <a:r>
              <a:rPr sz="3500" b="0" spc="-110" dirty="0">
                <a:solidFill>
                  <a:srgbClr val="000000"/>
                </a:solidFill>
                <a:latin typeface="Times New Roman"/>
                <a:cs typeface="Times New Roman"/>
              </a:rPr>
              <a:t> </a:t>
            </a:r>
            <a:r>
              <a:rPr sz="3500" b="0" spc="-30" dirty="0">
                <a:solidFill>
                  <a:srgbClr val="000000"/>
                </a:solidFill>
                <a:latin typeface="Times New Roman"/>
                <a:cs typeface="Times New Roman"/>
              </a:rPr>
              <a:t>Testing</a:t>
            </a:r>
            <a:endParaRPr sz="3500">
              <a:latin typeface="Times New Roman"/>
              <a:cs typeface="Times New Roman"/>
            </a:endParaRPr>
          </a:p>
        </p:txBody>
      </p:sp>
      <p:sp>
        <p:nvSpPr>
          <p:cNvPr id="3" name="object 3"/>
          <p:cNvSpPr txBox="1"/>
          <p:nvPr/>
        </p:nvSpPr>
        <p:spPr>
          <a:xfrm>
            <a:off x="607558" y="1566139"/>
            <a:ext cx="9483090" cy="4839970"/>
          </a:xfrm>
          <a:prstGeom prst="rect">
            <a:avLst/>
          </a:prstGeom>
        </p:spPr>
        <p:txBody>
          <a:bodyPr vert="horz" wrap="square" lIns="0" tIns="12700" rIns="0" bIns="0" rtlCol="0">
            <a:spAutoFit/>
          </a:bodyPr>
          <a:lstStyle/>
          <a:p>
            <a:pPr marL="346075" indent="-334010" algn="just">
              <a:lnSpc>
                <a:spcPct val="100000"/>
              </a:lnSpc>
              <a:spcBef>
                <a:spcPts val="100"/>
              </a:spcBef>
              <a:buFont typeface="Arial"/>
              <a:buChar char="•"/>
              <a:tabLst>
                <a:tab pos="346710" algn="l"/>
              </a:tabLst>
            </a:pPr>
            <a:r>
              <a:rPr sz="2100" spc="-5" dirty="0">
                <a:latin typeface="Times New Roman"/>
                <a:cs typeface="Times New Roman"/>
              </a:rPr>
              <a:t>Unit</a:t>
            </a:r>
            <a:r>
              <a:rPr sz="2100" spc="-25" dirty="0">
                <a:latin typeface="Times New Roman"/>
                <a:cs typeface="Times New Roman"/>
              </a:rPr>
              <a:t> </a:t>
            </a:r>
            <a:r>
              <a:rPr sz="2100" spc="-20" dirty="0">
                <a:latin typeface="Times New Roman"/>
                <a:cs typeface="Times New Roman"/>
              </a:rPr>
              <a:t>Testing</a:t>
            </a:r>
            <a:endParaRPr sz="2100">
              <a:latin typeface="Times New Roman"/>
              <a:cs typeface="Times New Roman"/>
            </a:endParaRPr>
          </a:p>
          <a:p>
            <a:pPr marL="881380" marR="5080" lvl="1" indent="-334010" algn="just">
              <a:lnSpc>
                <a:spcPct val="100299"/>
              </a:lnSpc>
              <a:spcBef>
                <a:spcPts val="5"/>
              </a:spcBef>
              <a:buFont typeface="Arial"/>
              <a:buChar char="•"/>
              <a:tabLst>
                <a:tab pos="882015" algn="l"/>
              </a:tabLst>
            </a:pPr>
            <a:r>
              <a:rPr sz="2100" spc="-5" dirty="0">
                <a:latin typeface="Times New Roman"/>
                <a:cs typeface="Times New Roman"/>
              </a:rPr>
              <a:t>Unit testing </a:t>
            </a:r>
            <a:r>
              <a:rPr sz="2100" dirty="0">
                <a:latin typeface="Times New Roman"/>
                <a:cs typeface="Times New Roman"/>
              </a:rPr>
              <a:t>is the </a:t>
            </a:r>
            <a:r>
              <a:rPr sz="2100" spc="-5" dirty="0">
                <a:latin typeface="Times New Roman"/>
                <a:cs typeface="Times New Roman"/>
              </a:rPr>
              <a:t>first </a:t>
            </a:r>
            <a:r>
              <a:rPr sz="2100" dirty="0">
                <a:latin typeface="Times New Roman"/>
                <a:cs typeface="Times New Roman"/>
              </a:rPr>
              <a:t>level of testing and is often </a:t>
            </a:r>
            <a:r>
              <a:rPr sz="2100" spc="-5" dirty="0">
                <a:latin typeface="Times New Roman"/>
                <a:cs typeface="Times New Roman"/>
              </a:rPr>
              <a:t>performed </a:t>
            </a:r>
            <a:r>
              <a:rPr sz="2100" dirty="0">
                <a:latin typeface="Times New Roman"/>
                <a:cs typeface="Times New Roman"/>
              </a:rPr>
              <a:t>by </a:t>
            </a:r>
            <a:r>
              <a:rPr sz="2100" spc="5" dirty="0">
                <a:latin typeface="Times New Roman"/>
                <a:cs typeface="Times New Roman"/>
              </a:rPr>
              <a:t>the </a:t>
            </a:r>
            <a:r>
              <a:rPr sz="2100" dirty="0">
                <a:latin typeface="Times New Roman"/>
                <a:cs typeface="Times New Roman"/>
              </a:rPr>
              <a:t>developers  </a:t>
            </a:r>
            <a:r>
              <a:rPr sz="2100" spc="-5" dirty="0">
                <a:latin typeface="Times New Roman"/>
                <a:cs typeface="Times New Roman"/>
              </a:rPr>
              <a:t>themselves. It </a:t>
            </a:r>
            <a:r>
              <a:rPr sz="2100" dirty="0">
                <a:latin typeface="Times New Roman"/>
                <a:cs typeface="Times New Roman"/>
              </a:rPr>
              <a:t>is the </a:t>
            </a:r>
            <a:r>
              <a:rPr sz="2100" spc="-5" dirty="0">
                <a:latin typeface="Times New Roman"/>
                <a:cs typeface="Times New Roman"/>
              </a:rPr>
              <a:t>process </a:t>
            </a:r>
            <a:r>
              <a:rPr sz="2100" dirty="0">
                <a:latin typeface="Times New Roman"/>
                <a:cs typeface="Times New Roman"/>
              </a:rPr>
              <a:t>of ensuring individual components </a:t>
            </a:r>
            <a:r>
              <a:rPr sz="2100" spc="10" dirty="0">
                <a:latin typeface="Times New Roman"/>
                <a:cs typeface="Times New Roman"/>
              </a:rPr>
              <a:t>of </a:t>
            </a:r>
            <a:r>
              <a:rPr sz="2100" dirty="0">
                <a:latin typeface="Times New Roman"/>
                <a:cs typeface="Times New Roman"/>
              </a:rPr>
              <a:t>a piece of  </a:t>
            </a:r>
            <a:r>
              <a:rPr sz="2100" spc="-5" dirty="0">
                <a:latin typeface="Times New Roman"/>
                <a:cs typeface="Times New Roman"/>
              </a:rPr>
              <a:t>software </a:t>
            </a:r>
            <a:r>
              <a:rPr sz="2100" spc="5" dirty="0">
                <a:latin typeface="Times New Roman"/>
                <a:cs typeface="Times New Roman"/>
              </a:rPr>
              <a:t>at </a:t>
            </a:r>
            <a:r>
              <a:rPr sz="2100" dirty="0">
                <a:latin typeface="Times New Roman"/>
                <a:cs typeface="Times New Roman"/>
              </a:rPr>
              <a:t>the code level are functional and work </a:t>
            </a:r>
            <a:r>
              <a:rPr sz="2100" spc="-5" dirty="0">
                <a:latin typeface="Times New Roman"/>
                <a:cs typeface="Times New Roman"/>
              </a:rPr>
              <a:t>as </a:t>
            </a:r>
            <a:r>
              <a:rPr sz="2100" dirty="0">
                <a:latin typeface="Times New Roman"/>
                <a:cs typeface="Times New Roman"/>
              </a:rPr>
              <a:t>they </a:t>
            </a:r>
            <a:r>
              <a:rPr sz="2100" spc="-5" dirty="0">
                <a:latin typeface="Times New Roman"/>
                <a:cs typeface="Times New Roman"/>
              </a:rPr>
              <a:t>were </a:t>
            </a:r>
            <a:r>
              <a:rPr sz="2100" dirty="0">
                <a:latin typeface="Times New Roman"/>
                <a:cs typeface="Times New Roman"/>
              </a:rPr>
              <a:t>designed to.  Developers in a test-driven environment </a:t>
            </a:r>
            <a:r>
              <a:rPr sz="2100" spc="-5" dirty="0">
                <a:latin typeface="Times New Roman"/>
                <a:cs typeface="Times New Roman"/>
              </a:rPr>
              <a:t>will </a:t>
            </a:r>
            <a:r>
              <a:rPr sz="2100" dirty="0">
                <a:latin typeface="Times New Roman"/>
                <a:cs typeface="Times New Roman"/>
              </a:rPr>
              <a:t>typically </a:t>
            </a:r>
            <a:r>
              <a:rPr sz="2100" spc="-5" dirty="0">
                <a:latin typeface="Times New Roman"/>
                <a:cs typeface="Times New Roman"/>
              </a:rPr>
              <a:t>write </a:t>
            </a:r>
            <a:r>
              <a:rPr sz="2100" dirty="0">
                <a:latin typeface="Times New Roman"/>
                <a:cs typeface="Times New Roman"/>
              </a:rPr>
              <a:t>and run the tests  </a:t>
            </a:r>
            <a:r>
              <a:rPr sz="2100" spc="-5" dirty="0">
                <a:latin typeface="Times New Roman"/>
                <a:cs typeface="Times New Roman"/>
              </a:rPr>
              <a:t>before </a:t>
            </a:r>
            <a:r>
              <a:rPr sz="2100" dirty="0">
                <a:latin typeface="Times New Roman"/>
                <a:cs typeface="Times New Roman"/>
              </a:rPr>
              <a:t>the </a:t>
            </a:r>
            <a:r>
              <a:rPr sz="2100" spc="-5" dirty="0">
                <a:latin typeface="Times New Roman"/>
                <a:cs typeface="Times New Roman"/>
              </a:rPr>
              <a:t>software </a:t>
            </a:r>
            <a:r>
              <a:rPr sz="2100" dirty="0">
                <a:latin typeface="Times New Roman"/>
                <a:cs typeface="Times New Roman"/>
              </a:rPr>
              <a:t>or feature is passed </a:t>
            </a:r>
            <a:r>
              <a:rPr sz="2100" spc="-5" dirty="0">
                <a:latin typeface="Times New Roman"/>
                <a:cs typeface="Times New Roman"/>
              </a:rPr>
              <a:t>over </a:t>
            </a:r>
            <a:r>
              <a:rPr sz="2100" dirty="0">
                <a:latin typeface="Times New Roman"/>
                <a:cs typeface="Times New Roman"/>
              </a:rPr>
              <a:t>to the test </a:t>
            </a:r>
            <a:r>
              <a:rPr sz="2100" spc="-5" dirty="0">
                <a:latin typeface="Times New Roman"/>
                <a:cs typeface="Times New Roman"/>
              </a:rPr>
              <a:t>team. Unit testing </a:t>
            </a:r>
            <a:r>
              <a:rPr sz="2100" dirty="0">
                <a:latin typeface="Times New Roman"/>
                <a:cs typeface="Times New Roman"/>
              </a:rPr>
              <a:t>can be  conducted </a:t>
            </a:r>
            <a:r>
              <a:rPr sz="2100" spc="-20" dirty="0">
                <a:latin typeface="Times New Roman"/>
                <a:cs typeface="Times New Roman"/>
              </a:rPr>
              <a:t>manually. </a:t>
            </a:r>
            <a:r>
              <a:rPr sz="2100" spc="-5" dirty="0">
                <a:latin typeface="Times New Roman"/>
                <a:cs typeface="Times New Roman"/>
              </a:rPr>
              <a:t>Unit testing will </a:t>
            </a:r>
            <a:r>
              <a:rPr sz="2100" dirty="0">
                <a:latin typeface="Times New Roman"/>
                <a:cs typeface="Times New Roman"/>
              </a:rPr>
              <a:t>also </a:t>
            </a:r>
            <a:r>
              <a:rPr sz="2100" spc="-10" dirty="0">
                <a:latin typeface="Times New Roman"/>
                <a:cs typeface="Times New Roman"/>
              </a:rPr>
              <a:t>make </a:t>
            </a:r>
            <a:r>
              <a:rPr sz="2100" dirty="0">
                <a:latin typeface="Times New Roman"/>
                <a:cs typeface="Times New Roman"/>
              </a:rPr>
              <a:t>debugging </a:t>
            </a:r>
            <a:r>
              <a:rPr sz="2100" spc="-5" dirty="0">
                <a:latin typeface="Times New Roman"/>
                <a:cs typeface="Times New Roman"/>
              </a:rPr>
              <a:t>easier </a:t>
            </a:r>
            <a:r>
              <a:rPr sz="2100" dirty="0">
                <a:latin typeface="Times New Roman"/>
                <a:cs typeface="Times New Roman"/>
              </a:rPr>
              <a:t>because  finding issues earlier means they take </a:t>
            </a:r>
            <a:r>
              <a:rPr sz="2100" spc="-5" dirty="0">
                <a:latin typeface="Times New Roman"/>
                <a:cs typeface="Times New Roman"/>
              </a:rPr>
              <a:t>less time </a:t>
            </a:r>
            <a:r>
              <a:rPr sz="2100" dirty="0">
                <a:latin typeface="Times New Roman"/>
                <a:cs typeface="Times New Roman"/>
              </a:rPr>
              <a:t>to </a:t>
            </a:r>
            <a:r>
              <a:rPr sz="2100" spc="-5" dirty="0">
                <a:latin typeface="Times New Roman"/>
                <a:cs typeface="Times New Roman"/>
              </a:rPr>
              <a:t>fix than </a:t>
            </a:r>
            <a:r>
              <a:rPr sz="2100" dirty="0">
                <a:latin typeface="Times New Roman"/>
                <a:cs typeface="Times New Roman"/>
              </a:rPr>
              <a:t>if </a:t>
            </a:r>
            <a:r>
              <a:rPr sz="2100" spc="-10" dirty="0">
                <a:latin typeface="Times New Roman"/>
                <a:cs typeface="Times New Roman"/>
              </a:rPr>
              <a:t>they </a:t>
            </a:r>
            <a:r>
              <a:rPr sz="2100" spc="-5" dirty="0">
                <a:latin typeface="Times New Roman"/>
                <a:cs typeface="Times New Roman"/>
              </a:rPr>
              <a:t>were  </a:t>
            </a:r>
            <a:r>
              <a:rPr sz="2100" dirty="0">
                <a:latin typeface="Times New Roman"/>
                <a:cs typeface="Times New Roman"/>
              </a:rPr>
              <a:t>discovered later in </a:t>
            </a:r>
            <a:r>
              <a:rPr sz="2100" spc="5" dirty="0">
                <a:latin typeface="Times New Roman"/>
                <a:cs typeface="Times New Roman"/>
              </a:rPr>
              <a:t>the </a:t>
            </a:r>
            <a:r>
              <a:rPr sz="2100" spc="-5" dirty="0">
                <a:latin typeface="Times New Roman"/>
                <a:cs typeface="Times New Roman"/>
              </a:rPr>
              <a:t>testing</a:t>
            </a:r>
            <a:r>
              <a:rPr sz="2100" spc="-55" dirty="0">
                <a:latin typeface="Times New Roman"/>
                <a:cs typeface="Times New Roman"/>
              </a:rPr>
              <a:t> </a:t>
            </a:r>
            <a:r>
              <a:rPr sz="2100" dirty="0">
                <a:latin typeface="Times New Roman"/>
                <a:cs typeface="Times New Roman"/>
              </a:rPr>
              <a:t>process.</a:t>
            </a:r>
            <a:endParaRPr sz="2100">
              <a:latin typeface="Times New Roman"/>
              <a:cs typeface="Times New Roman"/>
            </a:endParaRPr>
          </a:p>
          <a:p>
            <a:pPr marL="881380" marR="5715" lvl="1" indent="-334010" algn="just">
              <a:lnSpc>
                <a:spcPct val="100299"/>
              </a:lnSpc>
              <a:spcBef>
                <a:spcPts val="5"/>
              </a:spcBef>
              <a:buFont typeface="Arial"/>
              <a:buChar char="•"/>
              <a:tabLst>
                <a:tab pos="882015" algn="l"/>
              </a:tabLst>
            </a:pPr>
            <a:r>
              <a:rPr sz="2100" spc="-5" dirty="0">
                <a:latin typeface="Times New Roman"/>
                <a:cs typeface="Times New Roman"/>
              </a:rPr>
              <a:t>The Unit testing </a:t>
            </a:r>
            <a:r>
              <a:rPr sz="2100" dirty="0">
                <a:latin typeface="Times New Roman"/>
                <a:cs typeface="Times New Roman"/>
              </a:rPr>
              <a:t>is </a:t>
            </a:r>
            <a:r>
              <a:rPr sz="2100" spc="-5" dirty="0">
                <a:latin typeface="Times New Roman"/>
                <a:cs typeface="Times New Roman"/>
              </a:rPr>
              <a:t>best suited for </a:t>
            </a:r>
            <a:r>
              <a:rPr sz="2100" spc="5" dirty="0">
                <a:latin typeface="Times New Roman"/>
                <a:cs typeface="Times New Roman"/>
              </a:rPr>
              <a:t>our </a:t>
            </a:r>
            <a:r>
              <a:rPr sz="2100" dirty="0">
                <a:latin typeface="Times New Roman"/>
                <a:cs typeface="Times New Roman"/>
              </a:rPr>
              <a:t>application development phase. </a:t>
            </a:r>
            <a:r>
              <a:rPr sz="2100" spc="-5" dirty="0">
                <a:latin typeface="Times New Roman"/>
                <a:cs typeface="Times New Roman"/>
              </a:rPr>
              <a:t>In that   </a:t>
            </a:r>
            <a:r>
              <a:rPr sz="2100" dirty="0">
                <a:latin typeface="Times New Roman"/>
                <a:cs typeface="Times New Roman"/>
              </a:rPr>
              <a:t>phase, </a:t>
            </a:r>
            <a:r>
              <a:rPr sz="2100" spc="-5" dirty="0">
                <a:latin typeface="Times New Roman"/>
                <a:cs typeface="Times New Roman"/>
              </a:rPr>
              <a:t>we started </a:t>
            </a:r>
            <a:r>
              <a:rPr sz="2100" dirty="0">
                <a:latin typeface="Times New Roman"/>
                <a:cs typeface="Times New Roman"/>
              </a:rPr>
              <a:t>to </a:t>
            </a:r>
            <a:r>
              <a:rPr sz="2100" spc="5" dirty="0">
                <a:latin typeface="Times New Roman"/>
                <a:cs typeface="Times New Roman"/>
              </a:rPr>
              <a:t>code </a:t>
            </a:r>
            <a:r>
              <a:rPr sz="2100" dirty="0">
                <a:latin typeface="Times New Roman"/>
                <a:cs typeface="Times New Roman"/>
              </a:rPr>
              <a:t>in units create </a:t>
            </a:r>
            <a:r>
              <a:rPr sz="2100" spc="-10" dirty="0">
                <a:latin typeface="Times New Roman"/>
                <a:cs typeface="Times New Roman"/>
              </a:rPr>
              <a:t>different </a:t>
            </a:r>
            <a:r>
              <a:rPr sz="2100" dirty="0">
                <a:latin typeface="Times New Roman"/>
                <a:cs typeface="Times New Roman"/>
              </a:rPr>
              <a:t>modules. </a:t>
            </a:r>
            <a:r>
              <a:rPr sz="2100" spc="-5" dirty="0">
                <a:latin typeface="Times New Roman"/>
                <a:cs typeface="Times New Roman"/>
              </a:rPr>
              <a:t>And test </a:t>
            </a:r>
            <a:r>
              <a:rPr sz="2100" dirty="0">
                <a:latin typeface="Times New Roman"/>
                <a:cs typeface="Times New Roman"/>
              </a:rPr>
              <a:t>each  module </a:t>
            </a:r>
            <a:r>
              <a:rPr sz="2100" spc="-15" dirty="0">
                <a:latin typeface="Times New Roman"/>
                <a:cs typeface="Times New Roman"/>
              </a:rPr>
              <a:t>separately, </a:t>
            </a:r>
            <a:r>
              <a:rPr sz="2100" dirty="0">
                <a:latin typeface="Times New Roman"/>
                <a:cs typeface="Times New Roman"/>
              </a:rPr>
              <a:t>like </a:t>
            </a:r>
            <a:r>
              <a:rPr sz="2100" spc="5" dirty="0">
                <a:latin typeface="Times New Roman"/>
                <a:cs typeface="Times New Roman"/>
              </a:rPr>
              <a:t>the </a:t>
            </a:r>
            <a:r>
              <a:rPr sz="2100" dirty="0">
                <a:latin typeface="Times New Roman"/>
                <a:cs typeface="Times New Roman"/>
              </a:rPr>
              <a:t>login page, </a:t>
            </a:r>
            <a:r>
              <a:rPr sz="2100" spc="-5" dirty="0">
                <a:latin typeface="Times New Roman"/>
                <a:cs typeface="Times New Roman"/>
              </a:rPr>
              <a:t>register </a:t>
            </a:r>
            <a:r>
              <a:rPr sz="2100" dirty="0">
                <a:latin typeface="Times New Roman"/>
                <a:cs typeface="Times New Roman"/>
              </a:rPr>
              <a:t>page, home page, contacts page,  </a:t>
            </a:r>
            <a:r>
              <a:rPr sz="2100" spc="-5" dirty="0">
                <a:latin typeface="Times New Roman"/>
                <a:cs typeface="Times New Roman"/>
              </a:rPr>
              <a:t>emergency </a:t>
            </a:r>
            <a:r>
              <a:rPr sz="2100" dirty="0">
                <a:latin typeface="Times New Roman"/>
                <a:cs typeface="Times New Roman"/>
              </a:rPr>
              <a:t>screen, analysis page etc. </a:t>
            </a:r>
            <a:r>
              <a:rPr sz="2100" spc="-5" dirty="0">
                <a:latin typeface="Times New Roman"/>
                <a:cs typeface="Times New Roman"/>
              </a:rPr>
              <a:t>All </a:t>
            </a:r>
            <a:r>
              <a:rPr sz="2100" dirty="0">
                <a:latin typeface="Times New Roman"/>
                <a:cs typeface="Times New Roman"/>
              </a:rPr>
              <a:t>these pages </a:t>
            </a:r>
            <a:r>
              <a:rPr sz="2100" spc="-10" dirty="0">
                <a:latin typeface="Times New Roman"/>
                <a:cs typeface="Times New Roman"/>
              </a:rPr>
              <a:t>are </a:t>
            </a:r>
            <a:r>
              <a:rPr sz="2100" dirty="0">
                <a:latin typeface="Times New Roman"/>
                <a:cs typeface="Times New Roman"/>
              </a:rPr>
              <a:t>tested and debugged  </a:t>
            </a:r>
            <a:r>
              <a:rPr sz="2100" spc="-5" dirty="0">
                <a:latin typeface="Times New Roman"/>
                <a:cs typeface="Times New Roman"/>
              </a:rPr>
              <a:t>before </a:t>
            </a:r>
            <a:r>
              <a:rPr sz="2100" dirty="0">
                <a:latin typeface="Times New Roman"/>
                <a:cs typeface="Times New Roman"/>
              </a:rPr>
              <a:t>going further integrating. </a:t>
            </a:r>
            <a:r>
              <a:rPr sz="2100" spc="-5" dirty="0">
                <a:latin typeface="Times New Roman"/>
                <a:cs typeface="Times New Roman"/>
              </a:rPr>
              <a:t>And </a:t>
            </a:r>
            <a:r>
              <a:rPr sz="2100" dirty="0">
                <a:latin typeface="Times New Roman"/>
                <a:cs typeface="Times New Roman"/>
              </a:rPr>
              <a:t>check whether </a:t>
            </a:r>
            <a:r>
              <a:rPr sz="2100" spc="-5" dirty="0">
                <a:latin typeface="Times New Roman"/>
                <a:cs typeface="Times New Roman"/>
              </a:rPr>
              <a:t>we </a:t>
            </a:r>
            <a:r>
              <a:rPr sz="2100" dirty="0">
                <a:latin typeface="Times New Roman"/>
                <a:cs typeface="Times New Roman"/>
              </a:rPr>
              <a:t>are </a:t>
            </a:r>
            <a:r>
              <a:rPr sz="2100" spc="-5" dirty="0">
                <a:latin typeface="Times New Roman"/>
                <a:cs typeface="Times New Roman"/>
              </a:rPr>
              <a:t>getting </a:t>
            </a:r>
            <a:r>
              <a:rPr sz="2100" spc="-10" dirty="0">
                <a:latin typeface="Times New Roman"/>
                <a:cs typeface="Times New Roman"/>
              </a:rPr>
              <a:t>the </a:t>
            </a:r>
            <a:r>
              <a:rPr sz="2100" dirty="0">
                <a:latin typeface="Times New Roman"/>
                <a:cs typeface="Times New Roman"/>
              </a:rPr>
              <a:t>desired  output from each module </a:t>
            </a:r>
            <a:r>
              <a:rPr sz="2100" spc="-5" dirty="0">
                <a:latin typeface="Times New Roman"/>
                <a:cs typeface="Times New Roman"/>
              </a:rPr>
              <a:t>as </a:t>
            </a:r>
            <a:r>
              <a:rPr sz="2100" dirty="0">
                <a:latin typeface="Times New Roman"/>
                <a:cs typeface="Times New Roman"/>
              </a:rPr>
              <a:t>for the</a:t>
            </a:r>
            <a:r>
              <a:rPr sz="2100" spc="5" dirty="0">
                <a:latin typeface="Times New Roman"/>
                <a:cs typeface="Times New Roman"/>
              </a:rPr>
              <a:t> </a:t>
            </a:r>
            <a:r>
              <a:rPr sz="2100" dirty="0">
                <a:latin typeface="Times New Roman"/>
                <a:cs typeface="Times New Roman"/>
              </a:rPr>
              <a:t>objectives.</a:t>
            </a:r>
            <a:endParaRPr sz="21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988" y="912298"/>
            <a:ext cx="3345179" cy="559435"/>
          </a:xfrm>
          <a:prstGeom prst="rect">
            <a:avLst/>
          </a:prstGeom>
        </p:spPr>
        <p:txBody>
          <a:bodyPr vert="horz" wrap="square" lIns="0" tIns="12700" rIns="0" bIns="0" rtlCol="0">
            <a:spAutoFit/>
          </a:bodyPr>
          <a:lstStyle/>
          <a:p>
            <a:pPr marL="12700">
              <a:lnSpc>
                <a:spcPct val="100000"/>
              </a:lnSpc>
              <a:spcBef>
                <a:spcPts val="100"/>
              </a:spcBef>
            </a:pPr>
            <a:r>
              <a:rPr sz="3500" b="0" dirty="0">
                <a:solidFill>
                  <a:srgbClr val="000000"/>
                </a:solidFill>
                <a:latin typeface="Times New Roman"/>
                <a:cs typeface="Times New Roman"/>
              </a:rPr>
              <a:t>Functional</a:t>
            </a:r>
            <a:r>
              <a:rPr sz="3500" b="0" spc="-110" dirty="0">
                <a:solidFill>
                  <a:srgbClr val="000000"/>
                </a:solidFill>
                <a:latin typeface="Times New Roman"/>
                <a:cs typeface="Times New Roman"/>
              </a:rPr>
              <a:t> </a:t>
            </a:r>
            <a:r>
              <a:rPr sz="3500" b="0" spc="-30" dirty="0">
                <a:solidFill>
                  <a:srgbClr val="000000"/>
                </a:solidFill>
                <a:latin typeface="Times New Roman"/>
                <a:cs typeface="Times New Roman"/>
              </a:rPr>
              <a:t>Testing</a:t>
            </a:r>
            <a:endParaRPr sz="3500">
              <a:latin typeface="Times New Roman"/>
              <a:cs typeface="Times New Roman"/>
            </a:endParaRPr>
          </a:p>
        </p:txBody>
      </p:sp>
      <p:sp>
        <p:nvSpPr>
          <p:cNvPr id="3" name="object 3"/>
          <p:cNvSpPr txBox="1"/>
          <p:nvPr/>
        </p:nvSpPr>
        <p:spPr>
          <a:xfrm>
            <a:off x="186933" y="1566139"/>
            <a:ext cx="10232390" cy="4839970"/>
          </a:xfrm>
          <a:prstGeom prst="rect">
            <a:avLst/>
          </a:prstGeom>
        </p:spPr>
        <p:txBody>
          <a:bodyPr vert="horz" wrap="square" lIns="0" tIns="12700" rIns="0" bIns="0" rtlCol="0">
            <a:spAutoFit/>
          </a:bodyPr>
          <a:lstStyle/>
          <a:p>
            <a:pPr marL="346075" indent="-334010" algn="just">
              <a:lnSpc>
                <a:spcPct val="100000"/>
              </a:lnSpc>
              <a:spcBef>
                <a:spcPts val="100"/>
              </a:spcBef>
              <a:buFont typeface="Arial"/>
              <a:buChar char="•"/>
              <a:tabLst>
                <a:tab pos="346710" algn="l"/>
              </a:tabLst>
            </a:pPr>
            <a:r>
              <a:rPr sz="2100" dirty="0">
                <a:latin typeface="Times New Roman"/>
                <a:cs typeface="Times New Roman"/>
              </a:rPr>
              <a:t>Integration</a:t>
            </a:r>
            <a:r>
              <a:rPr sz="2100" spc="-50" dirty="0">
                <a:latin typeface="Times New Roman"/>
                <a:cs typeface="Times New Roman"/>
              </a:rPr>
              <a:t> </a:t>
            </a:r>
            <a:r>
              <a:rPr sz="2100" spc="-20" dirty="0">
                <a:latin typeface="Times New Roman"/>
                <a:cs typeface="Times New Roman"/>
              </a:rPr>
              <a:t>Testing</a:t>
            </a:r>
            <a:endParaRPr sz="2100">
              <a:latin typeface="Times New Roman"/>
              <a:cs typeface="Times New Roman"/>
            </a:endParaRPr>
          </a:p>
          <a:p>
            <a:pPr marL="881380" marR="5715" lvl="1" indent="-334010" algn="just">
              <a:lnSpc>
                <a:spcPct val="100299"/>
              </a:lnSpc>
              <a:spcBef>
                <a:spcPts val="5"/>
              </a:spcBef>
              <a:buFont typeface="Arial"/>
              <a:buChar char="•"/>
              <a:tabLst>
                <a:tab pos="882015" algn="l"/>
              </a:tabLst>
            </a:pPr>
            <a:r>
              <a:rPr sz="2100" spc="-5" dirty="0">
                <a:latin typeface="Times New Roman"/>
                <a:cs typeface="Times New Roman"/>
              </a:rPr>
              <a:t>After </a:t>
            </a:r>
            <a:r>
              <a:rPr sz="2100" dirty="0">
                <a:latin typeface="Times New Roman"/>
                <a:cs typeface="Times New Roman"/>
              </a:rPr>
              <a:t>each </a:t>
            </a:r>
            <a:r>
              <a:rPr sz="2100" spc="5" dirty="0">
                <a:latin typeface="Times New Roman"/>
                <a:cs typeface="Times New Roman"/>
              </a:rPr>
              <a:t>unit </a:t>
            </a:r>
            <a:r>
              <a:rPr sz="2100" dirty="0">
                <a:latin typeface="Times New Roman"/>
                <a:cs typeface="Times New Roman"/>
              </a:rPr>
              <a:t>is thoroughly tested, it is integrated </a:t>
            </a:r>
            <a:r>
              <a:rPr sz="2100" spc="-5" dirty="0">
                <a:latin typeface="Times New Roman"/>
                <a:cs typeface="Times New Roman"/>
              </a:rPr>
              <a:t>with </a:t>
            </a:r>
            <a:r>
              <a:rPr sz="2100" dirty="0">
                <a:latin typeface="Times New Roman"/>
                <a:cs typeface="Times New Roman"/>
              </a:rPr>
              <a:t>other units to create </a:t>
            </a:r>
            <a:r>
              <a:rPr sz="2100" spc="-5" dirty="0">
                <a:latin typeface="Times New Roman"/>
                <a:cs typeface="Times New Roman"/>
              </a:rPr>
              <a:t>modules  </a:t>
            </a:r>
            <a:r>
              <a:rPr sz="2100" dirty="0">
                <a:latin typeface="Times New Roman"/>
                <a:cs typeface="Times New Roman"/>
              </a:rPr>
              <a:t>or components that are designed to </a:t>
            </a:r>
            <a:r>
              <a:rPr sz="2100" spc="-5" dirty="0">
                <a:latin typeface="Times New Roman"/>
                <a:cs typeface="Times New Roman"/>
              </a:rPr>
              <a:t>perform </a:t>
            </a:r>
            <a:r>
              <a:rPr sz="2100" dirty="0">
                <a:latin typeface="Times New Roman"/>
                <a:cs typeface="Times New Roman"/>
              </a:rPr>
              <a:t>specific tasks or </a:t>
            </a:r>
            <a:r>
              <a:rPr sz="2100" spc="-5" dirty="0">
                <a:latin typeface="Times New Roman"/>
                <a:cs typeface="Times New Roman"/>
              </a:rPr>
              <a:t>activities. </a:t>
            </a:r>
            <a:r>
              <a:rPr sz="2100" dirty="0">
                <a:latin typeface="Times New Roman"/>
                <a:cs typeface="Times New Roman"/>
              </a:rPr>
              <a:t>These </a:t>
            </a:r>
            <a:r>
              <a:rPr sz="2100" spc="-10" dirty="0">
                <a:latin typeface="Times New Roman"/>
                <a:cs typeface="Times New Roman"/>
              </a:rPr>
              <a:t>are </a:t>
            </a:r>
            <a:r>
              <a:rPr sz="2100" spc="-5" dirty="0">
                <a:latin typeface="Times New Roman"/>
                <a:cs typeface="Times New Roman"/>
              </a:rPr>
              <a:t>then  </a:t>
            </a:r>
            <a:r>
              <a:rPr sz="2100" dirty="0">
                <a:latin typeface="Times New Roman"/>
                <a:cs typeface="Times New Roman"/>
              </a:rPr>
              <a:t>tested </a:t>
            </a:r>
            <a:r>
              <a:rPr sz="2100" spc="5" dirty="0">
                <a:latin typeface="Times New Roman"/>
                <a:cs typeface="Times New Roman"/>
              </a:rPr>
              <a:t>as </a:t>
            </a:r>
            <a:r>
              <a:rPr sz="2100" spc="-5" dirty="0">
                <a:latin typeface="Times New Roman"/>
                <a:cs typeface="Times New Roman"/>
              </a:rPr>
              <a:t>group </a:t>
            </a:r>
            <a:r>
              <a:rPr sz="2100" dirty="0">
                <a:latin typeface="Times New Roman"/>
                <a:cs typeface="Times New Roman"/>
              </a:rPr>
              <a:t>through integration testing to ensure whole </a:t>
            </a:r>
            <a:r>
              <a:rPr sz="2100" spc="-5" dirty="0">
                <a:latin typeface="Times New Roman"/>
                <a:cs typeface="Times New Roman"/>
              </a:rPr>
              <a:t>segments </a:t>
            </a:r>
            <a:r>
              <a:rPr sz="2100" spc="10" dirty="0">
                <a:latin typeface="Times New Roman"/>
                <a:cs typeface="Times New Roman"/>
              </a:rPr>
              <a:t>of </a:t>
            </a:r>
            <a:r>
              <a:rPr sz="2100" spc="5" dirty="0">
                <a:latin typeface="Times New Roman"/>
                <a:cs typeface="Times New Roman"/>
              </a:rPr>
              <a:t>an </a:t>
            </a:r>
            <a:r>
              <a:rPr sz="2100" spc="-5" dirty="0">
                <a:latin typeface="Times New Roman"/>
                <a:cs typeface="Times New Roman"/>
              </a:rPr>
              <a:t>application  </a:t>
            </a:r>
            <a:r>
              <a:rPr sz="2100" dirty="0">
                <a:latin typeface="Times New Roman"/>
                <a:cs typeface="Times New Roman"/>
              </a:rPr>
              <a:t>behave </a:t>
            </a:r>
            <a:r>
              <a:rPr sz="2100" spc="5" dirty="0">
                <a:latin typeface="Times New Roman"/>
                <a:cs typeface="Times New Roman"/>
              </a:rPr>
              <a:t>as </a:t>
            </a:r>
            <a:r>
              <a:rPr sz="2100" dirty="0">
                <a:latin typeface="Times New Roman"/>
                <a:cs typeface="Times New Roman"/>
              </a:rPr>
              <a:t>expected (i.e, the interactions between units </a:t>
            </a:r>
            <a:r>
              <a:rPr sz="2100" spc="-10" dirty="0">
                <a:latin typeface="Times New Roman"/>
                <a:cs typeface="Times New Roman"/>
              </a:rPr>
              <a:t>are </a:t>
            </a:r>
            <a:r>
              <a:rPr sz="2100" dirty="0">
                <a:latin typeface="Times New Roman"/>
                <a:cs typeface="Times New Roman"/>
              </a:rPr>
              <a:t>seamless). These </a:t>
            </a:r>
            <a:r>
              <a:rPr sz="2100" spc="-5" dirty="0">
                <a:latin typeface="Times New Roman"/>
                <a:cs typeface="Times New Roman"/>
              </a:rPr>
              <a:t>tests </a:t>
            </a:r>
            <a:r>
              <a:rPr sz="2100" dirty="0">
                <a:latin typeface="Times New Roman"/>
                <a:cs typeface="Times New Roman"/>
              </a:rPr>
              <a:t>are  often framed by user scenarios, such </a:t>
            </a:r>
            <a:r>
              <a:rPr sz="2100" spc="5" dirty="0">
                <a:latin typeface="Times New Roman"/>
                <a:cs typeface="Times New Roman"/>
              </a:rPr>
              <a:t>as </a:t>
            </a:r>
            <a:r>
              <a:rPr sz="2100" dirty="0">
                <a:latin typeface="Times New Roman"/>
                <a:cs typeface="Times New Roman"/>
              </a:rPr>
              <a:t>logging into </a:t>
            </a:r>
            <a:r>
              <a:rPr sz="2100" spc="-5" dirty="0">
                <a:latin typeface="Times New Roman"/>
                <a:cs typeface="Times New Roman"/>
              </a:rPr>
              <a:t>an </a:t>
            </a:r>
            <a:r>
              <a:rPr sz="2100" dirty="0">
                <a:latin typeface="Times New Roman"/>
                <a:cs typeface="Times New Roman"/>
              </a:rPr>
              <a:t>application or opening </a:t>
            </a:r>
            <a:r>
              <a:rPr sz="2100" spc="-5" dirty="0">
                <a:latin typeface="Times New Roman"/>
                <a:cs typeface="Times New Roman"/>
              </a:rPr>
              <a:t>files.  </a:t>
            </a:r>
            <a:r>
              <a:rPr sz="2100" dirty="0">
                <a:latin typeface="Times New Roman"/>
                <a:cs typeface="Times New Roman"/>
              </a:rPr>
              <a:t>Integrated </a:t>
            </a:r>
            <a:r>
              <a:rPr sz="2100" spc="-5" dirty="0">
                <a:latin typeface="Times New Roman"/>
                <a:cs typeface="Times New Roman"/>
              </a:rPr>
              <a:t>tests </a:t>
            </a:r>
            <a:r>
              <a:rPr sz="2100" dirty="0">
                <a:latin typeface="Times New Roman"/>
                <a:cs typeface="Times New Roman"/>
              </a:rPr>
              <a:t>can be conducted </a:t>
            </a:r>
            <a:r>
              <a:rPr sz="2100" spc="10" dirty="0">
                <a:latin typeface="Times New Roman"/>
                <a:cs typeface="Times New Roman"/>
              </a:rPr>
              <a:t>by </a:t>
            </a:r>
            <a:r>
              <a:rPr sz="2100" spc="-5" dirty="0">
                <a:latin typeface="Times New Roman"/>
                <a:cs typeface="Times New Roman"/>
              </a:rPr>
              <a:t>either </a:t>
            </a:r>
            <a:r>
              <a:rPr sz="2100" dirty="0">
                <a:latin typeface="Times New Roman"/>
                <a:cs typeface="Times New Roman"/>
              </a:rPr>
              <a:t>developers or independent </a:t>
            </a:r>
            <a:r>
              <a:rPr sz="2100" spc="-5" dirty="0">
                <a:latin typeface="Times New Roman"/>
                <a:cs typeface="Times New Roman"/>
              </a:rPr>
              <a:t>testers </a:t>
            </a:r>
            <a:r>
              <a:rPr sz="2100" dirty="0">
                <a:latin typeface="Times New Roman"/>
                <a:cs typeface="Times New Roman"/>
              </a:rPr>
              <a:t>and </a:t>
            </a:r>
            <a:r>
              <a:rPr sz="2100" spc="-10" dirty="0">
                <a:latin typeface="Times New Roman"/>
                <a:cs typeface="Times New Roman"/>
              </a:rPr>
              <a:t>are  </a:t>
            </a:r>
            <a:r>
              <a:rPr sz="2100" dirty="0">
                <a:latin typeface="Times New Roman"/>
                <a:cs typeface="Times New Roman"/>
              </a:rPr>
              <a:t>usually </a:t>
            </a:r>
            <a:r>
              <a:rPr sz="2100" spc="-5" dirty="0">
                <a:latin typeface="Times New Roman"/>
                <a:cs typeface="Times New Roman"/>
              </a:rPr>
              <a:t>comprised </a:t>
            </a:r>
            <a:r>
              <a:rPr sz="2100" dirty="0">
                <a:latin typeface="Times New Roman"/>
                <a:cs typeface="Times New Roman"/>
              </a:rPr>
              <a:t>of a combination </a:t>
            </a:r>
            <a:r>
              <a:rPr sz="2100" spc="10" dirty="0">
                <a:latin typeface="Times New Roman"/>
                <a:cs typeface="Times New Roman"/>
              </a:rPr>
              <a:t>of </a:t>
            </a:r>
            <a:r>
              <a:rPr sz="2100" spc="-5" dirty="0">
                <a:latin typeface="Times New Roman"/>
                <a:cs typeface="Times New Roman"/>
              </a:rPr>
              <a:t>automated </a:t>
            </a:r>
            <a:r>
              <a:rPr sz="2100" dirty="0">
                <a:latin typeface="Times New Roman"/>
                <a:cs typeface="Times New Roman"/>
              </a:rPr>
              <a:t>functional and </a:t>
            </a:r>
            <a:r>
              <a:rPr sz="2100" spc="-5" dirty="0">
                <a:latin typeface="Times New Roman"/>
                <a:cs typeface="Times New Roman"/>
              </a:rPr>
              <a:t>manual</a:t>
            </a:r>
            <a:r>
              <a:rPr sz="2100" spc="65" dirty="0">
                <a:latin typeface="Times New Roman"/>
                <a:cs typeface="Times New Roman"/>
              </a:rPr>
              <a:t> </a:t>
            </a:r>
            <a:r>
              <a:rPr sz="2100" spc="-5" dirty="0">
                <a:latin typeface="Times New Roman"/>
                <a:cs typeface="Times New Roman"/>
              </a:rPr>
              <a:t>tests.</a:t>
            </a:r>
            <a:endParaRPr sz="2100">
              <a:latin typeface="Times New Roman"/>
              <a:cs typeface="Times New Roman"/>
            </a:endParaRPr>
          </a:p>
          <a:p>
            <a:pPr marL="881380" lvl="1" indent="-334010" algn="just">
              <a:lnSpc>
                <a:spcPct val="100000"/>
              </a:lnSpc>
              <a:buFont typeface="Arial"/>
              <a:buChar char="•"/>
              <a:tabLst>
                <a:tab pos="882015" algn="l"/>
              </a:tabLst>
            </a:pPr>
            <a:r>
              <a:rPr sz="2100" spc="-5" dirty="0">
                <a:latin typeface="Times New Roman"/>
                <a:cs typeface="Times New Roman"/>
              </a:rPr>
              <a:t>As</a:t>
            </a:r>
            <a:r>
              <a:rPr sz="2100" spc="355" dirty="0">
                <a:latin typeface="Times New Roman"/>
                <a:cs typeface="Times New Roman"/>
              </a:rPr>
              <a:t> </a:t>
            </a:r>
            <a:r>
              <a:rPr sz="2100" spc="-5" dirty="0">
                <a:latin typeface="Times New Roman"/>
                <a:cs typeface="Times New Roman"/>
              </a:rPr>
              <a:t>we</a:t>
            </a:r>
            <a:r>
              <a:rPr sz="2100" spc="325" dirty="0">
                <a:latin typeface="Times New Roman"/>
                <a:cs typeface="Times New Roman"/>
              </a:rPr>
              <a:t> </a:t>
            </a:r>
            <a:r>
              <a:rPr sz="2100" dirty="0">
                <a:latin typeface="Times New Roman"/>
                <a:cs typeface="Times New Roman"/>
              </a:rPr>
              <a:t>have</a:t>
            </a:r>
            <a:r>
              <a:rPr sz="2100" spc="365" dirty="0">
                <a:latin typeface="Times New Roman"/>
                <a:cs typeface="Times New Roman"/>
              </a:rPr>
              <a:t> </a:t>
            </a:r>
            <a:r>
              <a:rPr sz="2100" dirty="0">
                <a:latin typeface="Times New Roman"/>
                <a:cs typeface="Times New Roman"/>
              </a:rPr>
              <a:t>discussed</a:t>
            </a:r>
            <a:r>
              <a:rPr sz="2100" spc="335" dirty="0">
                <a:latin typeface="Times New Roman"/>
                <a:cs typeface="Times New Roman"/>
              </a:rPr>
              <a:t> </a:t>
            </a:r>
            <a:r>
              <a:rPr sz="2100" spc="5" dirty="0">
                <a:latin typeface="Times New Roman"/>
                <a:cs typeface="Times New Roman"/>
              </a:rPr>
              <a:t>unit</a:t>
            </a:r>
            <a:r>
              <a:rPr sz="2100" spc="340" dirty="0">
                <a:latin typeface="Times New Roman"/>
                <a:cs typeface="Times New Roman"/>
              </a:rPr>
              <a:t> </a:t>
            </a:r>
            <a:r>
              <a:rPr sz="2100" spc="-5" dirty="0">
                <a:latin typeface="Times New Roman"/>
                <a:cs typeface="Times New Roman"/>
              </a:rPr>
              <a:t>testing</a:t>
            </a:r>
            <a:r>
              <a:rPr sz="2100" spc="355" dirty="0">
                <a:latin typeface="Times New Roman"/>
                <a:cs typeface="Times New Roman"/>
              </a:rPr>
              <a:t> </a:t>
            </a:r>
            <a:r>
              <a:rPr sz="2100" dirty="0">
                <a:latin typeface="Times New Roman"/>
                <a:cs typeface="Times New Roman"/>
              </a:rPr>
              <a:t>the</a:t>
            </a:r>
            <a:r>
              <a:rPr sz="2100" spc="345" dirty="0">
                <a:latin typeface="Times New Roman"/>
                <a:cs typeface="Times New Roman"/>
              </a:rPr>
              <a:t> </a:t>
            </a:r>
            <a:r>
              <a:rPr sz="2100" spc="-5" dirty="0">
                <a:latin typeface="Times New Roman"/>
                <a:cs typeface="Times New Roman"/>
              </a:rPr>
              <a:t>next</a:t>
            </a:r>
            <a:r>
              <a:rPr sz="2100" spc="345" dirty="0">
                <a:latin typeface="Times New Roman"/>
                <a:cs typeface="Times New Roman"/>
              </a:rPr>
              <a:t> </a:t>
            </a:r>
            <a:r>
              <a:rPr sz="2100" dirty="0">
                <a:latin typeface="Times New Roman"/>
                <a:cs typeface="Times New Roman"/>
              </a:rPr>
              <a:t>step</a:t>
            </a:r>
            <a:r>
              <a:rPr sz="2100" spc="335" dirty="0">
                <a:latin typeface="Times New Roman"/>
                <a:cs typeface="Times New Roman"/>
              </a:rPr>
              <a:t> </a:t>
            </a:r>
            <a:r>
              <a:rPr sz="2100" dirty="0">
                <a:latin typeface="Times New Roman"/>
                <a:cs typeface="Times New Roman"/>
              </a:rPr>
              <a:t>is</a:t>
            </a:r>
            <a:r>
              <a:rPr sz="2100" spc="335" dirty="0">
                <a:latin typeface="Times New Roman"/>
                <a:cs typeface="Times New Roman"/>
              </a:rPr>
              <a:t> </a:t>
            </a:r>
            <a:r>
              <a:rPr sz="2100" dirty="0">
                <a:latin typeface="Times New Roman"/>
                <a:cs typeface="Times New Roman"/>
              </a:rPr>
              <a:t>integration</a:t>
            </a:r>
            <a:r>
              <a:rPr sz="2100" spc="355" dirty="0">
                <a:latin typeface="Times New Roman"/>
                <a:cs typeface="Times New Roman"/>
              </a:rPr>
              <a:t> </a:t>
            </a:r>
            <a:r>
              <a:rPr sz="2100" spc="-5" dirty="0">
                <a:latin typeface="Times New Roman"/>
                <a:cs typeface="Times New Roman"/>
              </a:rPr>
              <a:t>testing.</a:t>
            </a:r>
            <a:r>
              <a:rPr sz="2100" spc="355" dirty="0">
                <a:latin typeface="Times New Roman"/>
                <a:cs typeface="Times New Roman"/>
              </a:rPr>
              <a:t> </a:t>
            </a:r>
            <a:r>
              <a:rPr sz="2100" spc="-5" dirty="0">
                <a:latin typeface="Times New Roman"/>
                <a:cs typeface="Times New Roman"/>
              </a:rPr>
              <a:t>All</a:t>
            </a:r>
            <a:r>
              <a:rPr sz="2100" spc="340" dirty="0">
                <a:latin typeface="Times New Roman"/>
                <a:cs typeface="Times New Roman"/>
              </a:rPr>
              <a:t> </a:t>
            </a:r>
            <a:r>
              <a:rPr sz="2100" dirty="0">
                <a:latin typeface="Times New Roman"/>
                <a:cs typeface="Times New Roman"/>
              </a:rPr>
              <a:t>the</a:t>
            </a:r>
            <a:r>
              <a:rPr sz="2100" spc="345" dirty="0">
                <a:latin typeface="Times New Roman"/>
                <a:cs typeface="Times New Roman"/>
              </a:rPr>
              <a:t> </a:t>
            </a:r>
            <a:r>
              <a:rPr sz="2100" dirty="0">
                <a:latin typeface="Times New Roman"/>
                <a:cs typeface="Times New Roman"/>
              </a:rPr>
              <a:t>units</a:t>
            </a:r>
            <a:endParaRPr sz="2100">
              <a:latin typeface="Times New Roman"/>
              <a:cs typeface="Times New Roman"/>
            </a:endParaRPr>
          </a:p>
          <a:p>
            <a:pPr marL="881380" marR="5080" algn="just">
              <a:lnSpc>
                <a:spcPct val="100299"/>
              </a:lnSpc>
            </a:pPr>
            <a:r>
              <a:rPr sz="2100" dirty="0">
                <a:latin typeface="Times New Roman"/>
                <a:cs typeface="Times New Roman"/>
              </a:rPr>
              <a:t>which </a:t>
            </a:r>
            <a:r>
              <a:rPr sz="2100" spc="-5" dirty="0">
                <a:latin typeface="Times New Roman"/>
                <a:cs typeface="Times New Roman"/>
              </a:rPr>
              <a:t>we have </a:t>
            </a:r>
            <a:r>
              <a:rPr sz="2100" dirty="0">
                <a:latin typeface="Times New Roman"/>
                <a:cs typeface="Times New Roman"/>
              </a:rPr>
              <a:t>tested and debugged are </a:t>
            </a:r>
            <a:r>
              <a:rPr sz="2100" spc="5" dirty="0">
                <a:latin typeface="Times New Roman"/>
                <a:cs typeface="Times New Roman"/>
              </a:rPr>
              <a:t>now </a:t>
            </a:r>
            <a:r>
              <a:rPr sz="2100" dirty="0">
                <a:latin typeface="Times New Roman"/>
                <a:cs typeface="Times New Roman"/>
              </a:rPr>
              <a:t>ready to </a:t>
            </a:r>
            <a:r>
              <a:rPr sz="2100" spc="-5" dirty="0">
                <a:latin typeface="Times New Roman"/>
                <a:cs typeface="Times New Roman"/>
              </a:rPr>
              <a:t>integrate </a:t>
            </a:r>
            <a:r>
              <a:rPr sz="2100" dirty="0">
                <a:latin typeface="Times New Roman"/>
                <a:cs typeface="Times New Roman"/>
              </a:rPr>
              <a:t>into a </a:t>
            </a:r>
            <a:r>
              <a:rPr sz="2100" spc="-5" dirty="0">
                <a:latin typeface="Times New Roman"/>
                <a:cs typeface="Times New Roman"/>
              </a:rPr>
              <a:t>whole </a:t>
            </a:r>
            <a:r>
              <a:rPr sz="2100" dirty="0">
                <a:latin typeface="Times New Roman"/>
                <a:cs typeface="Times New Roman"/>
              </a:rPr>
              <a:t>single  module. </a:t>
            </a:r>
            <a:r>
              <a:rPr sz="2100" spc="-5" dirty="0">
                <a:latin typeface="Times New Roman"/>
                <a:cs typeface="Times New Roman"/>
              </a:rPr>
              <a:t>The integration </a:t>
            </a:r>
            <a:r>
              <a:rPr sz="2100" dirty="0">
                <a:latin typeface="Times New Roman"/>
                <a:cs typeface="Times New Roman"/>
              </a:rPr>
              <a:t>part is crucial </a:t>
            </a:r>
            <a:r>
              <a:rPr sz="2100" spc="5" dirty="0">
                <a:latin typeface="Times New Roman"/>
                <a:cs typeface="Times New Roman"/>
              </a:rPr>
              <a:t>as </a:t>
            </a:r>
            <a:r>
              <a:rPr sz="2100" spc="-5" dirty="0">
                <a:latin typeface="Times New Roman"/>
                <a:cs typeface="Times New Roman"/>
              </a:rPr>
              <a:t>we </a:t>
            </a:r>
            <a:r>
              <a:rPr sz="2100" spc="5" dirty="0">
                <a:latin typeface="Times New Roman"/>
                <a:cs typeface="Times New Roman"/>
              </a:rPr>
              <a:t>need </a:t>
            </a:r>
            <a:r>
              <a:rPr sz="2100" dirty="0">
                <a:latin typeface="Times New Roman"/>
                <a:cs typeface="Times New Roman"/>
              </a:rPr>
              <a:t>to know which unit </a:t>
            </a:r>
            <a:r>
              <a:rPr sz="2100" spc="-5" dirty="0">
                <a:latin typeface="Times New Roman"/>
                <a:cs typeface="Times New Roman"/>
              </a:rPr>
              <a:t>must </a:t>
            </a:r>
            <a:r>
              <a:rPr sz="2100" dirty="0">
                <a:latin typeface="Times New Roman"/>
                <a:cs typeface="Times New Roman"/>
              </a:rPr>
              <a:t>interact  without </a:t>
            </a:r>
            <a:r>
              <a:rPr sz="2100" spc="-20" dirty="0">
                <a:latin typeface="Times New Roman"/>
                <a:cs typeface="Times New Roman"/>
              </a:rPr>
              <a:t>error, </a:t>
            </a:r>
            <a:r>
              <a:rPr sz="2100" dirty="0">
                <a:latin typeface="Times New Roman"/>
                <a:cs typeface="Times New Roman"/>
              </a:rPr>
              <a:t>calling them in a </a:t>
            </a:r>
            <a:r>
              <a:rPr sz="2100" spc="-10" dirty="0">
                <a:latin typeface="Times New Roman"/>
                <a:cs typeface="Times New Roman"/>
              </a:rPr>
              <a:t>different </a:t>
            </a:r>
            <a:r>
              <a:rPr sz="2100" dirty="0">
                <a:latin typeface="Times New Roman"/>
                <a:cs typeface="Times New Roman"/>
              </a:rPr>
              <a:t>class accessing the instance of that class all  these can </a:t>
            </a:r>
            <a:r>
              <a:rPr sz="2100" spc="10" dirty="0">
                <a:latin typeface="Times New Roman"/>
                <a:cs typeface="Times New Roman"/>
              </a:rPr>
              <a:t>be </a:t>
            </a:r>
            <a:r>
              <a:rPr sz="2100" dirty="0">
                <a:latin typeface="Times New Roman"/>
                <a:cs typeface="Times New Roman"/>
              </a:rPr>
              <a:t>cleared </a:t>
            </a:r>
            <a:r>
              <a:rPr sz="2100" spc="-5" dirty="0">
                <a:latin typeface="Times New Roman"/>
                <a:cs typeface="Times New Roman"/>
              </a:rPr>
              <a:t>with </a:t>
            </a:r>
            <a:r>
              <a:rPr sz="2100" dirty="0">
                <a:latin typeface="Times New Roman"/>
                <a:cs typeface="Times New Roman"/>
              </a:rPr>
              <a:t>help </a:t>
            </a:r>
            <a:r>
              <a:rPr sz="2100" spc="10" dirty="0">
                <a:latin typeface="Times New Roman"/>
                <a:cs typeface="Times New Roman"/>
              </a:rPr>
              <a:t>of </a:t>
            </a:r>
            <a:r>
              <a:rPr sz="2100" dirty="0">
                <a:latin typeface="Times New Roman"/>
                <a:cs typeface="Times New Roman"/>
              </a:rPr>
              <a:t>the sequence diagram which </a:t>
            </a:r>
            <a:r>
              <a:rPr sz="2100" spc="-5" dirty="0">
                <a:latin typeface="Times New Roman"/>
                <a:cs typeface="Times New Roman"/>
              </a:rPr>
              <a:t>was </a:t>
            </a:r>
            <a:r>
              <a:rPr sz="2100" dirty="0">
                <a:latin typeface="Times New Roman"/>
                <a:cs typeface="Times New Roman"/>
              </a:rPr>
              <a:t>represented in  </a:t>
            </a:r>
            <a:r>
              <a:rPr sz="2100" spc="-5" dirty="0">
                <a:latin typeface="Times New Roman"/>
                <a:cs typeface="Times New Roman"/>
              </a:rPr>
              <a:t>Project </a:t>
            </a:r>
            <a:r>
              <a:rPr sz="2100" dirty="0">
                <a:latin typeface="Times New Roman"/>
                <a:cs typeface="Times New Roman"/>
              </a:rPr>
              <a:t>Design. So </a:t>
            </a:r>
            <a:r>
              <a:rPr sz="2100" spc="-15" dirty="0">
                <a:latin typeface="Times New Roman"/>
                <a:cs typeface="Times New Roman"/>
              </a:rPr>
              <a:t>accordingly, </a:t>
            </a:r>
            <a:r>
              <a:rPr sz="2100" spc="-5" dirty="0">
                <a:latin typeface="Times New Roman"/>
                <a:cs typeface="Times New Roman"/>
              </a:rPr>
              <a:t>modules </a:t>
            </a:r>
            <a:r>
              <a:rPr sz="2100" spc="-10" dirty="0">
                <a:latin typeface="Times New Roman"/>
                <a:cs typeface="Times New Roman"/>
              </a:rPr>
              <a:t>are </a:t>
            </a:r>
            <a:r>
              <a:rPr sz="2100" dirty="0">
                <a:latin typeface="Times New Roman"/>
                <a:cs typeface="Times New Roman"/>
              </a:rPr>
              <a:t>integrated and checked whether </a:t>
            </a:r>
            <a:r>
              <a:rPr sz="2100" spc="-5" dirty="0">
                <a:latin typeface="Times New Roman"/>
                <a:cs typeface="Times New Roman"/>
              </a:rPr>
              <a:t>they   </a:t>
            </a:r>
            <a:r>
              <a:rPr sz="2100" dirty="0">
                <a:latin typeface="Times New Roman"/>
                <a:cs typeface="Times New Roman"/>
              </a:rPr>
              <a:t>behave </a:t>
            </a:r>
            <a:r>
              <a:rPr sz="2100" spc="5" dirty="0">
                <a:latin typeface="Times New Roman"/>
                <a:cs typeface="Times New Roman"/>
              </a:rPr>
              <a:t>as </a:t>
            </a:r>
            <a:r>
              <a:rPr sz="2100" spc="-5" dirty="0">
                <a:latin typeface="Times New Roman"/>
                <a:cs typeface="Times New Roman"/>
              </a:rPr>
              <a:t>for </a:t>
            </a:r>
            <a:r>
              <a:rPr sz="2100" dirty="0">
                <a:latin typeface="Times New Roman"/>
                <a:cs typeface="Times New Roman"/>
              </a:rPr>
              <a:t>the</a:t>
            </a:r>
            <a:r>
              <a:rPr sz="2100" spc="-15" dirty="0">
                <a:latin typeface="Times New Roman"/>
                <a:cs typeface="Times New Roman"/>
              </a:rPr>
              <a:t> </a:t>
            </a:r>
            <a:r>
              <a:rPr sz="2100" dirty="0">
                <a:latin typeface="Times New Roman"/>
                <a:cs typeface="Times New Roman"/>
              </a:rPr>
              <a:t>objectives.</a:t>
            </a:r>
            <a:endParaRPr sz="2100">
              <a:latin typeface="Times New Roman"/>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988" y="912298"/>
            <a:ext cx="4257675" cy="559435"/>
          </a:xfrm>
          <a:prstGeom prst="rect">
            <a:avLst/>
          </a:prstGeom>
        </p:spPr>
        <p:txBody>
          <a:bodyPr vert="horz" wrap="square" lIns="0" tIns="12700" rIns="0" bIns="0" rtlCol="0">
            <a:spAutoFit/>
          </a:bodyPr>
          <a:lstStyle/>
          <a:p>
            <a:pPr marL="12700">
              <a:lnSpc>
                <a:spcPct val="100000"/>
              </a:lnSpc>
              <a:spcBef>
                <a:spcPts val="100"/>
              </a:spcBef>
            </a:pPr>
            <a:r>
              <a:rPr sz="3500" b="0" spc="-5" dirty="0">
                <a:solidFill>
                  <a:srgbClr val="000000"/>
                </a:solidFill>
                <a:latin typeface="Times New Roman"/>
                <a:cs typeface="Times New Roman"/>
              </a:rPr>
              <a:t>Non-Functional</a:t>
            </a:r>
            <a:r>
              <a:rPr sz="3500" b="0" spc="-30" dirty="0">
                <a:solidFill>
                  <a:srgbClr val="000000"/>
                </a:solidFill>
                <a:latin typeface="Times New Roman"/>
                <a:cs typeface="Times New Roman"/>
              </a:rPr>
              <a:t> </a:t>
            </a:r>
            <a:r>
              <a:rPr sz="3500" b="0" spc="-35" dirty="0">
                <a:solidFill>
                  <a:srgbClr val="000000"/>
                </a:solidFill>
                <a:latin typeface="Times New Roman"/>
                <a:cs typeface="Times New Roman"/>
              </a:rPr>
              <a:t>Testing</a:t>
            </a:r>
            <a:endParaRPr sz="3500">
              <a:latin typeface="Times New Roman"/>
              <a:cs typeface="Times New Roman"/>
            </a:endParaRPr>
          </a:p>
        </p:txBody>
      </p:sp>
      <p:sp>
        <p:nvSpPr>
          <p:cNvPr id="3" name="object 3"/>
          <p:cNvSpPr txBox="1"/>
          <p:nvPr/>
        </p:nvSpPr>
        <p:spPr>
          <a:xfrm>
            <a:off x="186933" y="1566139"/>
            <a:ext cx="10234295" cy="3876675"/>
          </a:xfrm>
          <a:prstGeom prst="rect">
            <a:avLst/>
          </a:prstGeom>
        </p:spPr>
        <p:txBody>
          <a:bodyPr vert="horz" wrap="square" lIns="0" tIns="12700" rIns="0" bIns="0" rtlCol="0">
            <a:spAutoFit/>
          </a:bodyPr>
          <a:lstStyle/>
          <a:p>
            <a:pPr marL="346075" indent="-334010" algn="just">
              <a:lnSpc>
                <a:spcPct val="100000"/>
              </a:lnSpc>
              <a:spcBef>
                <a:spcPts val="100"/>
              </a:spcBef>
              <a:buFont typeface="Arial"/>
              <a:buChar char="•"/>
              <a:tabLst>
                <a:tab pos="346710" algn="l"/>
              </a:tabLst>
            </a:pPr>
            <a:r>
              <a:rPr sz="2100" spc="-5" dirty="0">
                <a:latin typeface="Times New Roman"/>
                <a:cs typeface="Times New Roman"/>
              </a:rPr>
              <a:t>Compatibility</a:t>
            </a:r>
            <a:r>
              <a:rPr sz="2100" spc="-30" dirty="0">
                <a:latin typeface="Times New Roman"/>
                <a:cs typeface="Times New Roman"/>
              </a:rPr>
              <a:t> </a:t>
            </a:r>
            <a:r>
              <a:rPr sz="2100" spc="-20" dirty="0">
                <a:latin typeface="Times New Roman"/>
                <a:cs typeface="Times New Roman"/>
              </a:rPr>
              <a:t>Testing</a:t>
            </a:r>
            <a:endParaRPr sz="2100" dirty="0">
              <a:latin typeface="Times New Roman"/>
              <a:cs typeface="Times New Roman"/>
            </a:endParaRPr>
          </a:p>
          <a:p>
            <a:pPr marL="881380" marR="6350" lvl="1" indent="-334010" algn="just">
              <a:lnSpc>
                <a:spcPct val="100200"/>
              </a:lnSpc>
              <a:spcBef>
                <a:spcPts val="5"/>
              </a:spcBef>
              <a:buFont typeface="Arial"/>
              <a:buChar char="•"/>
              <a:tabLst>
                <a:tab pos="882015" algn="l"/>
              </a:tabLst>
            </a:pPr>
            <a:r>
              <a:rPr sz="2100" spc="-5" dirty="0">
                <a:latin typeface="Times New Roman"/>
                <a:cs typeface="Times New Roman"/>
              </a:rPr>
              <a:t>Compatibility testing </a:t>
            </a:r>
            <a:r>
              <a:rPr sz="2100" dirty="0">
                <a:latin typeface="Times New Roman"/>
                <a:cs typeface="Times New Roman"/>
              </a:rPr>
              <a:t>is used to </a:t>
            </a:r>
            <a:r>
              <a:rPr sz="2100" spc="5" dirty="0">
                <a:latin typeface="Times New Roman"/>
                <a:cs typeface="Times New Roman"/>
              </a:rPr>
              <a:t>gauge </a:t>
            </a:r>
            <a:r>
              <a:rPr sz="2100" dirty="0">
                <a:latin typeface="Times New Roman"/>
                <a:cs typeface="Times New Roman"/>
              </a:rPr>
              <a:t>how </a:t>
            </a:r>
            <a:r>
              <a:rPr sz="2100" spc="5" dirty="0">
                <a:latin typeface="Times New Roman"/>
                <a:cs typeface="Times New Roman"/>
              </a:rPr>
              <a:t>an </a:t>
            </a:r>
            <a:r>
              <a:rPr sz="2100" dirty="0">
                <a:latin typeface="Times New Roman"/>
                <a:cs typeface="Times New Roman"/>
              </a:rPr>
              <a:t>application or piece of software </a:t>
            </a:r>
            <a:r>
              <a:rPr sz="2100" spc="-5" dirty="0">
                <a:latin typeface="Times New Roman"/>
                <a:cs typeface="Times New Roman"/>
              </a:rPr>
              <a:t>will  work </a:t>
            </a:r>
            <a:r>
              <a:rPr sz="2100" dirty="0">
                <a:latin typeface="Times New Roman"/>
                <a:cs typeface="Times New Roman"/>
              </a:rPr>
              <a:t>in </a:t>
            </a:r>
            <a:r>
              <a:rPr sz="2100" spc="-5" dirty="0">
                <a:latin typeface="Times New Roman"/>
                <a:cs typeface="Times New Roman"/>
              </a:rPr>
              <a:t>different </a:t>
            </a:r>
            <a:r>
              <a:rPr sz="2100" dirty="0">
                <a:latin typeface="Times New Roman"/>
                <a:cs typeface="Times New Roman"/>
              </a:rPr>
              <a:t>environments. </a:t>
            </a:r>
            <a:r>
              <a:rPr sz="2100" spc="-5" dirty="0">
                <a:latin typeface="Times New Roman"/>
                <a:cs typeface="Times New Roman"/>
              </a:rPr>
              <a:t>It </a:t>
            </a:r>
            <a:r>
              <a:rPr sz="2100" dirty="0">
                <a:latin typeface="Times New Roman"/>
                <a:cs typeface="Times New Roman"/>
              </a:rPr>
              <a:t>is </a:t>
            </a:r>
            <a:r>
              <a:rPr sz="2100" spc="-5" dirty="0">
                <a:latin typeface="Times New Roman"/>
                <a:cs typeface="Times New Roman"/>
              </a:rPr>
              <a:t>used </a:t>
            </a:r>
            <a:r>
              <a:rPr sz="2100" dirty="0">
                <a:latin typeface="Times New Roman"/>
                <a:cs typeface="Times New Roman"/>
              </a:rPr>
              <a:t>to </a:t>
            </a:r>
            <a:r>
              <a:rPr sz="2100" spc="-5" dirty="0">
                <a:latin typeface="Times New Roman"/>
                <a:cs typeface="Times New Roman"/>
              </a:rPr>
              <a:t>check </a:t>
            </a:r>
            <a:r>
              <a:rPr sz="2100" dirty="0">
                <a:latin typeface="Times New Roman"/>
                <a:cs typeface="Times New Roman"/>
              </a:rPr>
              <a:t>that your product is compatible  </a:t>
            </a:r>
            <a:r>
              <a:rPr sz="2100" spc="-5" dirty="0">
                <a:latin typeface="Times New Roman"/>
                <a:cs typeface="Times New Roman"/>
              </a:rPr>
              <a:t>with multiple </a:t>
            </a:r>
            <a:r>
              <a:rPr sz="2100" dirty="0">
                <a:latin typeface="Times New Roman"/>
                <a:cs typeface="Times New Roman"/>
              </a:rPr>
              <a:t>operating </a:t>
            </a:r>
            <a:r>
              <a:rPr sz="2100" spc="-5" dirty="0">
                <a:latin typeface="Times New Roman"/>
                <a:cs typeface="Times New Roman"/>
              </a:rPr>
              <a:t>systems, </a:t>
            </a:r>
            <a:r>
              <a:rPr sz="2100" dirty="0">
                <a:latin typeface="Times New Roman"/>
                <a:cs typeface="Times New Roman"/>
              </a:rPr>
              <a:t>platforms, browsers, or resolution configurations. </a:t>
            </a:r>
            <a:r>
              <a:rPr sz="2100" spc="-5" dirty="0">
                <a:latin typeface="Times New Roman"/>
                <a:cs typeface="Times New Roman"/>
              </a:rPr>
              <a:t>The  </a:t>
            </a:r>
            <a:r>
              <a:rPr sz="2100" dirty="0">
                <a:latin typeface="Times New Roman"/>
                <a:cs typeface="Times New Roman"/>
              </a:rPr>
              <a:t>goal is to ensure that </a:t>
            </a:r>
            <a:r>
              <a:rPr sz="2100" spc="5" dirty="0">
                <a:latin typeface="Times New Roman"/>
                <a:cs typeface="Times New Roman"/>
              </a:rPr>
              <a:t>your </a:t>
            </a:r>
            <a:r>
              <a:rPr sz="2100" spc="-15" dirty="0">
                <a:latin typeface="Times New Roman"/>
                <a:cs typeface="Times New Roman"/>
              </a:rPr>
              <a:t>software’s </a:t>
            </a:r>
            <a:r>
              <a:rPr sz="2100" dirty="0">
                <a:latin typeface="Times New Roman"/>
                <a:cs typeface="Times New Roman"/>
              </a:rPr>
              <a:t>functionality is consistently supported across any  </a:t>
            </a:r>
            <a:r>
              <a:rPr sz="2100" spc="-5" dirty="0">
                <a:latin typeface="Times New Roman"/>
                <a:cs typeface="Times New Roman"/>
              </a:rPr>
              <a:t>environment </a:t>
            </a:r>
            <a:r>
              <a:rPr sz="2100" dirty="0">
                <a:latin typeface="Times New Roman"/>
                <a:cs typeface="Times New Roman"/>
              </a:rPr>
              <a:t>you </a:t>
            </a:r>
            <a:r>
              <a:rPr sz="2100" spc="5" dirty="0">
                <a:latin typeface="Times New Roman"/>
                <a:cs typeface="Times New Roman"/>
              </a:rPr>
              <a:t>expect your </a:t>
            </a:r>
            <a:r>
              <a:rPr sz="2100" dirty="0">
                <a:latin typeface="Times New Roman"/>
                <a:cs typeface="Times New Roman"/>
              </a:rPr>
              <a:t>end-users to be</a:t>
            </a:r>
            <a:r>
              <a:rPr sz="2100" spc="-5" dirty="0">
                <a:latin typeface="Times New Roman"/>
                <a:cs typeface="Times New Roman"/>
              </a:rPr>
              <a:t> </a:t>
            </a:r>
            <a:r>
              <a:rPr sz="2100" dirty="0">
                <a:latin typeface="Times New Roman"/>
                <a:cs typeface="Times New Roman"/>
              </a:rPr>
              <a:t>using.</a:t>
            </a:r>
          </a:p>
          <a:p>
            <a:pPr marL="881380" marR="5080" lvl="1" indent="-334010" algn="just">
              <a:lnSpc>
                <a:spcPct val="100299"/>
              </a:lnSpc>
              <a:spcBef>
                <a:spcPts val="5"/>
              </a:spcBef>
              <a:buFont typeface="Arial"/>
              <a:buChar char="•"/>
              <a:tabLst>
                <a:tab pos="882015" algn="l"/>
              </a:tabLst>
            </a:pPr>
            <a:r>
              <a:rPr sz="2100" spc="-5" dirty="0">
                <a:latin typeface="Times New Roman"/>
                <a:cs typeface="Times New Roman"/>
              </a:rPr>
              <a:t>The </a:t>
            </a:r>
            <a:r>
              <a:rPr sz="2100" dirty="0">
                <a:latin typeface="Times New Roman"/>
                <a:cs typeface="Times New Roman"/>
              </a:rPr>
              <a:t>framework </a:t>
            </a:r>
            <a:r>
              <a:rPr sz="2100" spc="-5" dirty="0">
                <a:latin typeface="Times New Roman"/>
                <a:cs typeface="Times New Roman"/>
              </a:rPr>
              <a:t>we </a:t>
            </a:r>
            <a:r>
              <a:rPr sz="2100" dirty="0">
                <a:latin typeface="Times New Roman"/>
                <a:cs typeface="Times New Roman"/>
              </a:rPr>
              <a:t>are using to develop our </a:t>
            </a:r>
            <a:r>
              <a:rPr lang="en-US" sz="2100" dirty="0" smtClean="0">
                <a:latin typeface="Times New Roman"/>
                <a:cs typeface="Times New Roman"/>
              </a:rPr>
              <a:t>Web </a:t>
            </a:r>
            <a:r>
              <a:rPr sz="2100" dirty="0" smtClean="0">
                <a:latin typeface="Times New Roman"/>
                <a:cs typeface="Times New Roman"/>
              </a:rPr>
              <a:t>application </a:t>
            </a:r>
            <a:r>
              <a:rPr sz="2100" dirty="0">
                <a:latin typeface="Times New Roman"/>
                <a:cs typeface="Times New Roman"/>
              </a:rPr>
              <a:t>is </a:t>
            </a:r>
            <a:r>
              <a:rPr lang="en-US" sz="2100" spc="-15" dirty="0" smtClean="0">
                <a:latin typeface="Times New Roman"/>
                <a:cs typeface="Times New Roman"/>
              </a:rPr>
              <a:t>HTML,CSS&amp;JAVA</a:t>
            </a:r>
            <a:r>
              <a:rPr sz="2100" spc="-15" dirty="0" smtClean="0">
                <a:latin typeface="Times New Roman"/>
                <a:cs typeface="Times New Roman"/>
              </a:rPr>
              <a:t>. </a:t>
            </a:r>
            <a:r>
              <a:rPr sz="2100" spc="-5" dirty="0">
                <a:latin typeface="Times New Roman"/>
                <a:cs typeface="Times New Roman"/>
              </a:rPr>
              <a:t>It </a:t>
            </a:r>
            <a:r>
              <a:rPr sz="2100" dirty="0">
                <a:latin typeface="Times New Roman"/>
                <a:cs typeface="Times New Roman"/>
              </a:rPr>
              <a:t>is </a:t>
            </a:r>
            <a:r>
              <a:rPr sz="2100" spc="-5" dirty="0">
                <a:latin typeface="Times New Roman"/>
                <a:cs typeface="Times New Roman"/>
              </a:rPr>
              <a:t>an open-source  framework </a:t>
            </a:r>
            <a:r>
              <a:rPr sz="2100" spc="-5" dirty="0" smtClean="0">
                <a:latin typeface="Times New Roman"/>
                <a:cs typeface="Times New Roman"/>
              </a:rPr>
              <a:t>for </a:t>
            </a:r>
            <a:r>
              <a:rPr sz="2100" dirty="0">
                <a:latin typeface="Times New Roman"/>
                <a:cs typeface="Times New Roman"/>
              </a:rPr>
              <a:t>building </a:t>
            </a:r>
            <a:r>
              <a:rPr sz="2100" spc="-5" dirty="0">
                <a:latin typeface="Times New Roman"/>
                <a:cs typeface="Times New Roman"/>
              </a:rPr>
              <a:t>beautiful, </a:t>
            </a:r>
            <a:r>
              <a:rPr sz="2100" dirty="0">
                <a:latin typeface="Times New Roman"/>
                <a:cs typeface="Times New Roman"/>
              </a:rPr>
              <a:t>natively compiled, </a:t>
            </a:r>
            <a:r>
              <a:rPr sz="2100" spc="-5" dirty="0">
                <a:latin typeface="Times New Roman"/>
                <a:cs typeface="Times New Roman"/>
              </a:rPr>
              <a:t>multi-platform  </a:t>
            </a:r>
            <a:r>
              <a:rPr lang="en-US" sz="2100" spc="-5" dirty="0" smtClean="0">
                <a:latin typeface="Times New Roman"/>
                <a:cs typeface="Times New Roman"/>
              </a:rPr>
              <a:t>web </a:t>
            </a:r>
            <a:r>
              <a:rPr sz="2100" dirty="0" smtClean="0">
                <a:latin typeface="Times New Roman"/>
                <a:cs typeface="Times New Roman"/>
              </a:rPr>
              <a:t>applications </a:t>
            </a:r>
            <a:r>
              <a:rPr sz="2100" spc="5" dirty="0">
                <a:latin typeface="Times New Roman"/>
                <a:cs typeface="Times New Roman"/>
              </a:rPr>
              <a:t>from </a:t>
            </a:r>
            <a:r>
              <a:rPr sz="2100" dirty="0">
                <a:latin typeface="Times New Roman"/>
                <a:cs typeface="Times New Roman"/>
              </a:rPr>
              <a:t>a single codebase. </a:t>
            </a:r>
            <a:r>
              <a:rPr sz="2100" spc="-90" dirty="0">
                <a:latin typeface="Times New Roman"/>
                <a:cs typeface="Times New Roman"/>
              </a:rPr>
              <a:t>We </a:t>
            </a:r>
            <a:r>
              <a:rPr sz="2100" spc="-5" dirty="0">
                <a:latin typeface="Times New Roman"/>
                <a:cs typeface="Times New Roman"/>
              </a:rPr>
              <a:t>make </a:t>
            </a:r>
            <a:r>
              <a:rPr sz="2100" dirty="0">
                <a:latin typeface="Times New Roman"/>
                <a:cs typeface="Times New Roman"/>
              </a:rPr>
              <a:t>sure </a:t>
            </a:r>
            <a:r>
              <a:rPr sz="2100" spc="5" dirty="0">
                <a:latin typeface="Times New Roman"/>
                <a:cs typeface="Times New Roman"/>
              </a:rPr>
              <a:t>that </a:t>
            </a:r>
            <a:r>
              <a:rPr sz="2100" dirty="0">
                <a:latin typeface="Times New Roman"/>
                <a:cs typeface="Times New Roman"/>
              </a:rPr>
              <a:t>our application is compatible  </a:t>
            </a:r>
            <a:r>
              <a:rPr sz="2100" spc="-5" dirty="0">
                <a:latin typeface="Times New Roman"/>
                <a:cs typeface="Times New Roman"/>
              </a:rPr>
              <a:t>with </a:t>
            </a:r>
            <a:r>
              <a:rPr lang="en-US" sz="2100" spc="5" dirty="0" smtClean="0">
                <a:latin typeface="Times New Roman"/>
                <a:cs typeface="Times New Roman"/>
              </a:rPr>
              <a:t>all web browsers</a:t>
            </a:r>
            <a:r>
              <a:rPr sz="2100" spc="-5" dirty="0" smtClean="0">
                <a:latin typeface="Times New Roman"/>
                <a:cs typeface="Times New Roman"/>
              </a:rPr>
              <a:t>. </a:t>
            </a:r>
            <a:r>
              <a:rPr sz="2100" spc="-5" dirty="0">
                <a:latin typeface="Times New Roman"/>
                <a:cs typeface="Times New Roman"/>
              </a:rPr>
              <a:t>The </a:t>
            </a:r>
            <a:r>
              <a:rPr sz="2100" dirty="0">
                <a:latin typeface="Times New Roman"/>
                <a:cs typeface="Times New Roman"/>
              </a:rPr>
              <a:t>features </a:t>
            </a:r>
            <a:r>
              <a:rPr sz="2100" spc="-5" dirty="0">
                <a:latin typeface="Times New Roman"/>
                <a:cs typeface="Times New Roman"/>
              </a:rPr>
              <a:t>we </a:t>
            </a:r>
            <a:r>
              <a:rPr sz="2100" dirty="0">
                <a:latin typeface="Times New Roman"/>
                <a:cs typeface="Times New Roman"/>
              </a:rPr>
              <a:t>developed </a:t>
            </a:r>
            <a:r>
              <a:rPr sz="2100" spc="-10" dirty="0">
                <a:latin typeface="Times New Roman"/>
                <a:cs typeface="Times New Roman"/>
              </a:rPr>
              <a:t>are </a:t>
            </a:r>
            <a:r>
              <a:rPr sz="2100" spc="-5" dirty="0">
                <a:latin typeface="Times New Roman"/>
                <a:cs typeface="Times New Roman"/>
              </a:rPr>
              <a:t>perfectly  run </a:t>
            </a:r>
            <a:r>
              <a:rPr sz="2100" dirty="0">
                <a:latin typeface="Times New Roman"/>
                <a:cs typeface="Times New Roman"/>
              </a:rPr>
              <a:t>in </a:t>
            </a:r>
            <a:r>
              <a:rPr sz="2100" spc="-5" dirty="0">
                <a:latin typeface="Times New Roman"/>
                <a:cs typeface="Times New Roman"/>
              </a:rPr>
              <a:t>multiple </a:t>
            </a:r>
            <a:r>
              <a:rPr sz="2100" dirty="0">
                <a:latin typeface="Times New Roman"/>
                <a:cs typeface="Times New Roman"/>
              </a:rPr>
              <a:t>operating </a:t>
            </a:r>
            <a:r>
              <a:rPr sz="2100" spc="-5" dirty="0">
                <a:latin typeface="Times New Roman"/>
                <a:cs typeface="Times New Roman"/>
              </a:rPr>
              <a:t>systems </a:t>
            </a:r>
            <a:r>
              <a:rPr sz="2100" dirty="0">
                <a:latin typeface="Times New Roman"/>
                <a:cs typeface="Times New Roman"/>
              </a:rPr>
              <a:t>without </a:t>
            </a:r>
            <a:r>
              <a:rPr sz="2100" spc="-5" dirty="0">
                <a:latin typeface="Times New Roman"/>
                <a:cs typeface="Times New Roman"/>
              </a:rPr>
              <a:t>an </a:t>
            </a:r>
            <a:r>
              <a:rPr sz="2100" spc="-25" dirty="0">
                <a:latin typeface="Times New Roman"/>
                <a:cs typeface="Times New Roman"/>
              </a:rPr>
              <a:t>error. </a:t>
            </a:r>
            <a:r>
              <a:rPr sz="2100" dirty="0">
                <a:latin typeface="Times New Roman"/>
                <a:cs typeface="Times New Roman"/>
              </a:rPr>
              <a:t>For this reason, compatibility  testing is </a:t>
            </a:r>
            <a:r>
              <a:rPr sz="2100" spc="-5" dirty="0">
                <a:latin typeface="Times New Roman"/>
                <a:cs typeface="Times New Roman"/>
              </a:rPr>
              <a:t>best </a:t>
            </a:r>
            <a:r>
              <a:rPr sz="2100" dirty="0">
                <a:latin typeface="Times New Roman"/>
                <a:cs typeface="Times New Roman"/>
              </a:rPr>
              <a:t>suited </a:t>
            </a:r>
            <a:r>
              <a:rPr sz="2100" spc="-5" dirty="0">
                <a:latin typeface="Times New Roman"/>
                <a:cs typeface="Times New Roman"/>
              </a:rPr>
              <a:t>for </a:t>
            </a:r>
            <a:r>
              <a:rPr sz="2100" dirty="0">
                <a:latin typeface="Times New Roman"/>
                <a:cs typeface="Times New Roman"/>
              </a:rPr>
              <a:t>our</a:t>
            </a:r>
            <a:r>
              <a:rPr sz="2100" spc="25" dirty="0">
                <a:latin typeface="Times New Roman"/>
                <a:cs typeface="Times New Roman"/>
              </a:rPr>
              <a:t> </a:t>
            </a:r>
            <a:r>
              <a:rPr sz="2100" spc="-5" dirty="0">
                <a:latin typeface="Times New Roman"/>
                <a:cs typeface="Times New Roman"/>
              </a:rPr>
              <a:t>project.</a:t>
            </a:r>
            <a:endParaRPr sz="2100" dirty="0">
              <a:latin typeface="Times New Roman"/>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269" y="3862937"/>
            <a:ext cx="2254885" cy="773430"/>
          </a:xfrm>
          <a:prstGeom prst="rect">
            <a:avLst/>
          </a:prstGeom>
        </p:spPr>
        <p:txBody>
          <a:bodyPr vert="horz" wrap="square" lIns="0" tIns="13335" rIns="0" bIns="0" rtlCol="0">
            <a:spAutoFit/>
          </a:bodyPr>
          <a:lstStyle/>
          <a:p>
            <a:pPr marL="12700">
              <a:lnSpc>
                <a:spcPct val="100000"/>
              </a:lnSpc>
              <a:spcBef>
                <a:spcPts val="105"/>
              </a:spcBef>
            </a:pPr>
            <a:r>
              <a:rPr spc="10" dirty="0">
                <a:latin typeface="Carlito"/>
                <a:cs typeface="Carlito"/>
              </a:rPr>
              <a:t>5.</a:t>
            </a:r>
            <a:r>
              <a:rPr spc="-95" dirty="0">
                <a:latin typeface="Carlito"/>
                <a:cs typeface="Carlito"/>
              </a:rPr>
              <a:t> </a:t>
            </a:r>
            <a:r>
              <a:rPr spc="-15" dirty="0">
                <a:latin typeface="Carlito"/>
                <a:cs typeface="Carlito"/>
              </a:rPr>
              <a:t>Result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269" y="3862937"/>
            <a:ext cx="8105775" cy="773430"/>
          </a:xfrm>
          <a:prstGeom prst="rect">
            <a:avLst/>
          </a:prstGeom>
        </p:spPr>
        <p:txBody>
          <a:bodyPr vert="horz" wrap="square" lIns="0" tIns="13335" rIns="0" bIns="0" rtlCol="0">
            <a:spAutoFit/>
          </a:bodyPr>
          <a:lstStyle/>
          <a:p>
            <a:pPr marL="12700">
              <a:lnSpc>
                <a:spcPct val="100000"/>
              </a:lnSpc>
              <a:spcBef>
                <a:spcPts val="105"/>
              </a:spcBef>
            </a:pPr>
            <a:r>
              <a:rPr spc="10" dirty="0">
                <a:latin typeface="Carlito"/>
                <a:cs typeface="Carlito"/>
              </a:rPr>
              <a:t>6. </a:t>
            </a:r>
            <a:r>
              <a:rPr spc="-5" dirty="0">
                <a:latin typeface="Carlito"/>
                <a:cs typeface="Carlito"/>
              </a:rPr>
              <a:t>Conclusion </a:t>
            </a:r>
            <a:r>
              <a:rPr dirty="0">
                <a:latin typeface="Carlito"/>
                <a:cs typeface="Carlito"/>
              </a:rPr>
              <a:t>and </a:t>
            </a:r>
            <a:r>
              <a:rPr spc="-10" dirty="0">
                <a:latin typeface="Carlito"/>
                <a:cs typeface="Carlito"/>
              </a:rPr>
              <a:t>Future</a:t>
            </a:r>
            <a:r>
              <a:rPr spc="5" dirty="0">
                <a:latin typeface="Carlito"/>
                <a:cs typeface="Carlito"/>
              </a:rPr>
              <a:t> </a:t>
            </a:r>
            <a:r>
              <a:rPr spc="-5" dirty="0">
                <a:latin typeface="Carlito"/>
                <a:cs typeface="Carlito"/>
              </a:rPr>
              <a:t>Scope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9141" y="1230941"/>
            <a:ext cx="9219565" cy="4812856"/>
          </a:xfrm>
          <a:prstGeom prst="rect">
            <a:avLst/>
          </a:prstGeom>
        </p:spPr>
        <p:txBody>
          <a:bodyPr vert="horz" wrap="square" lIns="0" tIns="11430" rIns="0" bIns="0" rtlCol="0">
            <a:spAutoFit/>
          </a:bodyPr>
          <a:lstStyle/>
          <a:p>
            <a:r>
              <a:rPr lang="en-US" sz="2400" dirty="0"/>
              <a:t>We have proposed a blockchain-based supply chain management system that enables tracing and tracking </a:t>
            </a:r>
            <a:r>
              <a:rPr lang="en-US" sz="2400" dirty="0" smtClean="0"/>
              <a:t>goods, including </a:t>
            </a:r>
            <a:r>
              <a:rPr lang="en-US" sz="2400" dirty="0"/>
              <a:t>their transformation in the production process using smart contracts. The system provides </a:t>
            </a:r>
            <a:r>
              <a:rPr lang="en-US" sz="2400" dirty="0" smtClean="0"/>
              <a:t>comprehensive provenance </a:t>
            </a:r>
            <a:r>
              <a:rPr lang="en-US" sz="2400" dirty="0"/>
              <a:t>information by projecting product compositions onto the blockchain in the form of tokens. </a:t>
            </a:r>
            <a:r>
              <a:rPr lang="en-US" sz="2400" dirty="0" smtClean="0"/>
              <a:t>Hereby, shortcomings </a:t>
            </a:r>
            <a:r>
              <a:rPr lang="en-US" sz="2400" dirty="0"/>
              <a:t>of current traceability systems regarding isolated data storage and the problem of </a:t>
            </a:r>
            <a:r>
              <a:rPr lang="en-US" sz="2400" dirty="0" smtClean="0"/>
              <a:t>lacking transformation </a:t>
            </a:r>
            <a:r>
              <a:rPr lang="en-US" sz="2400" dirty="0"/>
              <a:t>information are tackled. Defining compositions for production and enforcing them by using </a:t>
            </a:r>
            <a:r>
              <a:rPr lang="en-US" sz="2400" dirty="0" smtClean="0"/>
              <a:t>smart contracts </a:t>
            </a:r>
            <a:r>
              <a:rPr lang="en-US" sz="2400" dirty="0"/>
              <a:t>enable the documentation of consumed resources in the production process. Through this </a:t>
            </a:r>
            <a:r>
              <a:rPr lang="en-US" sz="2400" dirty="0" smtClean="0"/>
              <a:t>mechanism, products </a:t>
            </a:r>
            <a:r>
              <a:rPr lang="en-US" sz="2400" dirty="0"/>
              <a:t>are traceable from production to retail and the process starts from resource exploitation. As a </a:t>
            </a:r>
            <a:r>
              <a:rPr lang="en-US" sz="2400" dirty="0" smtClean="0"/>
              <a:t>result, transparency </a:t>
            </a:r>
            <a:r>
              <a:rPr lang="en-US" sz="2400" dirty="0"/>
              <a:t>is generated along the supply chain, providing comprehensible production information.</a:t>
            </a:r>
            <a:endParaRPr sz="2400" dirty="0">
              <a:latin typeface="Carlito"/>
              <a:cs typeface="Carli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012" y="3914783"/>
            <a:ext cx="8992235" cy="739140"/>
          </a:xfrm>
          <a:prstGeom prst="rect">
            <a:avLst/>
          </a:prstGeom>
        </p:spPr>
        <p:txBody>
          <a:bodyPr vert="horz" wrap="square" lIns="0" tIns="16510" rIns="0" bIns="0" rtlCol="0">
            <a:spAutoFit/>
          </a:bodyPr>
          <a:lstStyle/>
          <a:p>
            <a:pPr marL="12700">
              <a:lnSpc>
                <a:spcPct val="100000"/>
              </a:lnSpc>
              <a:spcBef>
                <a:spcPts val="130"/>
              </a:spcBef>
            </a:pPr>
            <a:r>
              <a:rPr sz="4650" dirty="0"/>
              <a:t>1.Project </a:t>
            </a:r>
            <a:r>
              <a:rPr sz="4650" spc="10" dirty="0"/>
              <a:t>Conception </a:t>
            </a:r>
            <a:r>
              <a:rPr sz="4650" spc="5" dirty="0"/>
              <a:t>and</a:t>
            </a:r>
            <a:r>
              <a:rPr sz="4650" spc="20" dirty="0"/>
              <a:t> </a:t>
            </a:r>
            <a:r>
              <a:rPr sz="4650" spc="5" dirty="0"/>
              <a:t>Initiation</a:t>
            </a:r>
            <a:endParaRPr sz="465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895" y="996172"/>
            <a:ext cx="2094864" cy="559435"/>
          </a:xfrm>
          <a:prstGeom prst="rect">
            <a:avLst/>
          </a:prstGeom>
        </p:spPr>
        <p:txBody>
          <a:bodyPr vert="horz" wrap="square" lIns="0" tIns="12700" rIns="0" bIns="0" rtlCol="0">
            <a:spAutoFit/>
          </a:bodyPr>
          <a:lstStyle/>
          <a:p>
            <a:pPr marL="12700">
              <a:lnSpc>
                <a:spcPct val="100000"/>
              </a:lnSpc>
              <a:spcBef>
                <a:spcPts val="100"/>
              </a:spcBef>
            </a:pPr>
            <a:r>
              <a:rPr sz="3500" spc="-10" dirty="0">
                <a:solidFill>
                  <a:srgbClr val="000000"/>
                </a:solidFill>
              </a:rPr>
              <a:t>References</a:t>
            </a:r>
            <a:endParaRPr sz="3500"/>
          </a:p>
        </p:txBody>
      </p:sp>
      <p:sp>
        <p:nvSpPr>
          <p:cNvPr id="3" name="object 3"/>
          <p:cNvSpPr txBox="1"/>
          <p:nvPr/>
        </p:nvSpPr>
        <p:spPr>
          <a:xfrm>
            <a:off x="456628" y="1564576"/>
            <a:ext cx="9765030" cy="5570115"/>
          </a:xfrm>
          <a:prstGeom prst="rect">
            <a:avLst/>
          </a:prstGeom>
        </p:spPr>
        <p:txBody>
          <a:bodyPr vert="horz" wrap="square" lIns="0" tIns="12065" rIns="0" bIns="0" rtlCol="0">
            <a:spAutoFit/>
          </a:bodyPr>
          <a:lstStyle/>
          <a:p>
            <a:r>
              <a:rPr lang="en-US" sz="2400" dirty="0" smtClean="0"/>
              <a:t>[1] </a:t>
            </a:r>
            <a:r>
              <a:rPr lang="en-US" sz="2400" dirty="0" err="1"/>
              <a:t>Guojun</a:t>
            </a:r>
            <a:r>
              <a:rPr lang="en-US" sz="2400" dirty="0"/>
              <a:t> </a:t>
            </a:r>
            <a:r>
              <a:rPr lang="en-US" sz="2400" dirty="0" err="1"/>
              <a:t>Ji</a:t>
            </a:r>
            <a:r>
              <a:rPr lang="en-US" sz="2400" dirty="0"/>
              <a:t> and </a:t>
            </a:r>
            <a:r>
              <a:rPr lang="en-US" sz="2400" dirty="0" err="1"/>
              <a:t>Rong</a:t>
            </a:r>
            <a:r>
              <a:rPr lang="en-US" sz="2400" dirty="0"/>
              <a:t> </a:t>
            </a:r>
            <a:r>
              <a:rPr lang="en-US" sz="2400" dirty="0" err="1"/>
              <a:t>Guo</a:t>
            </a:r>
            <a:r>
              <a:rPr lang="en-US" sz="2400" dirty="0"/>
              <a:t> (2009). "Research on the security of cold-chain logistics," 2009 6th International Conference on Service Systems and Service Management, pp. 757-761, </a:t>
            </a:r>
            <a:r>
              <a:rPr lang="en-US" sz="2400" dirty="0" err="1"/>
              <a:t>doi</a:t>
            </a:r>
            <a:r>
              <a:rPr lang="en-US" sz="2400" dirty="0"/>
              <a:t>: 10.1109/ICSSSM.2009.5174982. </a:t>
            </a:r>
            <a:endParaRPr lang="en-US" sz="2400" dirty="0" smtClean="0"/>
          </a:p>
          <a:p>
            <a:endParaRPr lang="en-US" sz="2400" dirty="0"/>
          </a:p>
          <a:p>
            <a:pPr marL="12065" marR="121285">
              <a:lnSpc>
                <a:spcPct val="100200"/>
              </a:lnSpc>
              <a:spcBef>
                <a:spcPts val="95"/>
              </a:spcBef>
              <a:tabLst>
                <a:tab pos="346075" algn="l"/>
                <a:tab pos="346710" algn="l"/>
              </a:tabLst>
            </a:pPr>
            <a:r>
              <a:rPr lang="en-US" sz="2400" dirty="0" smtClean="0"/>
              <a:t>[2] </a:t>
            </a:r>
            <a:r>
              <a:rPr lang="en-US" sz="2400" dirty="0"/>
              <a:t>Y. Xv, X. Zhang, X. </a:t>
            </a:r>
            <a:r>
              <a:rPr lang="en-US" sz="2400" dirty="0" err="1"/>
              <a:t>Qiu</a:t>
            </a:r>
            <a:r>
              <a:rPr lang="en-US" sz="2400" dirty="0"/>
              <a:t> and X. Liang (2020). "Analysis of cold chain development based on ISM model under the situation of (COVID-19)," 2020 16th </a:t>
            </a:r>
            <a:r>
              <a:rPr lang="en-US" sz="2400" dirty="0" err="1"/>
              <a:t>Dahe</a:t>
            </a:r>
            <a:r>
              <a:rPr lang="en-US" sz="2400" dirty="0"/>
              <a:t> Fortune China Forum and Chinese High-educational Management Annual Academic Conference (DFHMC), pp. 254-257, </a:t>
            </a:r>
            <a:r>
              <a:rPr lang="en-US" sz="2400" dirty="0" err="1"/>
              <a:t>doi</a:t>
            </a:r>
            <a:r>
              <a:rPr lang="en-US" sz="2400" dirty="0"/>
              <a:t>: 10.1109/DFHMC52214.2020.00055. </a:t>
            </a:r>
            <a:endParaRPr lang="en-US" sz="2400" dirty="0" smtClean="0"/>
          </a:p>
          <a:p>
            <a:pPr marL="12065" marR="121285">
              <a:lnSpc>
                <a:spcPct val="100200"/>
              </a:lnSpc>
              <a:spcBef>
                <a:spcPts val="95"/>
              </a:spcBef>
              <a:tabLst>
                <a:tab pos="346075" algn="l"/>
                <a:tab pos="346710" algn="l"/>
              </a:tabLst>
            </a:pPr>
            <a:endParaRPr lang="en-US" sz="2400" dirty="0"/>
          </a:p>
          <a:p>
            <a:pPr marL="12065" marR="121285">
              <a:lnSpc>
                <a:spcPct val="100200"/>
              </a:lnSpc>
              <a:spcBef>
                <a:spcPts val="95"/>
              </a:spcBef>
              <a:tabLst>
                <a:tab pos="346075" algn="l"/>
                <a:tab pos="346710" algn="l"/>
              </a:tabLst>
            </a:pPr>
            <a:r>
              <a:rPr lang="en-US" sz="2400" dirty="0" smtClean="0"/>
              <a:t>[3] </a:t>
            </a:r>
            <a:r>
              <a:rPr lang="en-US" sz="2400" dirty="0"/>
              <a:t>D. Zhang and T. Han (2020). "Analysis of risk control factors of medical cold chain logistics based on ISM model," 2020 Chinese Control And Decision Conference (CCDC), pp. 4222-4227, </a:t>
            </a:r>
            <a:r>
              <a:rPr lang="en-US" sz="2400" dirty="0" err="1"/>
              <a:t>doi</a:t>
            </a:r>
            <a:r>
              <a:rPr lang="en-US" sz="2400" dirty="0"/>
              <a:t>: 10.1109/CCDC49329.2020.9164042. </a:t>
            </a:r>
          </a:p>
          <a:p>
            <a:pPr marL="12065" marR="121285">
              <a:lnSpc>
                <a:spcPct val="100200"/>
              </a:lnSpc>
              <a:spcBef>
                <a:spcPts val="95"/>
              </a:spcBef>
              <a:tabLst>
                <a:tab pos="346075" algn="l"/>
                <a:tab pos="346710" algn="l"/>
              </a:tabLst>
            </a:pPr>
            <a:endParaRPr lang="en-US" sz="2400" dirty="0"/>
          </a:p>
          <a:p>
            <a:pPr marL="346075" marR="121285" indent="-334010">
              <a:lnSpc>
                <a:spcPct val="100200"/>
              </a:lnSpc>
              <a:spcBef>
                <a:spcPts val="95"/>
              </a:spcBef>
              <a:buFont typeface="Arial"/>
              <a:buChar char="•"/>
              <a:tabLst>
                <a:tab pos="346075" algn="l"/>
                <a:tab pos="346710" algn="l"/>
              </a:tabLst>
            </a:pPr>
            <a:endParaRPr sz="2100" dirty="0">
              <a:latin typeface="Carlito"/>
              <a:cs typeface="Carlito"/>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895" y="988567"/>
            <a:ext cx="2094864" cy="559435"/>
          </a:xfrm>
          <a:prstGeom prst="rect">
            <a:avLst/>
          </a:prstGeom>
        </p:spPr>
        <p:txBody>
          <a:bodyPr vert="horz" wrap="square" lIns="0" tIns="12700" rIns="0" bIns="0" rtlCol="0">
            <a:spAutoFit/>
          </a:bodyPr>
          <a:lstStyle/>
          <a:p>
            <a:pPr marL="12700">
              <a:lnSpc>
                <a:spcPct val="100000"/>
              </a:lnSpc>
              <a:spcBef>
                <a:spcPts val="100"/>
              </a:spcBef>
            </a:pPr>
            <a:r>
              <a:rPr sz="3500" spc="-10" dirty="0">
                <a:solidFill>
                  <a:srgbClr val="000000"/>
                </a:solidFill>
              </a:rPr>
              <a:t>References</a:t>
            </a:r>
            <a:endParaRPr sz="3500"/>
          </a:p>
        </p:txBody>
      </p:sp>
      <p:sp>
        <p:nvSpPr>
          <p:cNvPr id="3" name="object 3"/>
          <p:cNvSpPr txBox="1"/>
          <p:nvPr/>
        </p:nvSpPr>
        <p:spPr>
          <a:xfrm>
            <a:off x="443928" y="1578380"/>
            <a:ext cx="9684385" cy="4813497"/>
          </a:xfrm>
          <a:prstGeom prst="rect">
            <a:avLst/>
          </a:prstGeom>
        </p:spPr>
        <p:txBody>
          <a:bodyPr vert="horz" wrap="square" lIns="0" tIns="12065" rIns="0" bIns="0" rtlCol="0">
            <a:spAutoFit/>
          </a:bodyPr>
          <a:lstStyle/>
          <a:p>
            <a:r>
              <a:rPr lang="en-US" sz="2400" dirty="0" smtClean="0"/>
              <a:t>[4] </a:t>
            </a:r>
            <a:r>
              <a:rPr lang="en-US" sz="2400" dirty="0"/>
              <a:t>Shih, </a:t>
            </a:r>
            <a:r>
              <a:rPr lang="en-US" sz="2400" dirty="0" err="1"/>
              <a:t>Chih</a:t>
            </a:r>
            <a:r>
              <a:rPr lang="en-US" sz="2400" dirty="0"/>
              <a:t>-Wen and </a:t>
            </a:r>
            <a:r>
              <a:rPr lang="en-US" sz="2400" dirty="0" err="1"/>
              <a:t>Chih-Hsuan</a:t>
            </a:r>
            <a:r>
              <a:rPr lang="en-US" sz="2400" dirty="0"/>
              <a:t> Wang (2015). "Integrating wireless sensor network with statistical quality </a:t>
            </a:r>
            <a:r>
              <a:rPr lang="en-US" sz="2400" dirty="0" err="1"/>
              <a:t>contorl</a:t>
            </a:r>
            <a:r>
              <a:rPr lang="en-US" sz="2400" dirty="0"/>
              <a:t> to develop a cold chain system in food industries," Computer </a:t>
            </a:r>
            <a:r>
              <a:rPr lang="en-US" sz="2400" dirty="0" err="1"/>
              <a:t>Statndards</a:t>
            </a:r>
            <a:r>
              <a:rPr lang="en-US" sz="2400" dirty="0"/>
              <a:t> &amp; Interfaces: 62-78. </a:t>
            </a:r>
            <a:endParaRPr lang="en-US" sz="2400" dirty="0" smtClean="0"/>
          </a:p>
          <a:p>
            <a:endParaRPr lang="en-US" sz="2400" dirty="0"/>
          </a:p>
          <a:p>
            <a:r>
              <a:rPr lang="en-US" sz="2400" dirty="0" smtClean="0"/>
              <a:t>[5] </a:t>
            </a:r>
            <a:r>
              <a:rPr lang="en-US" sz="2400" dirty="0" err="1"/>
              <a:t>Monteleone</a:t>
            </a:r>
            <a:r>
              <a:rPr lang="en-US" sz="2400" dirty="0"/>
              <a:t>, Sergio and Mario </a:t>
            </a:r>
            <a:r>
              <a:rPr lang="en-US" sz="2400" dirty="0" err="1"/>
              <a:t>Sampaio</a:t>
            </a:r>
            <a:r>
              <a:rPr lang="en-US" sz="2400" dirty="0"/>
              <a:t> (2017). "A novel deployment of smart Cold Chain system using 2G-RFID-Sys temperature monitoring in medicine Cold Chain based on Internet of Things," 2017 IEEE International Conference on Service Operations and Logistics, Informatics, Basel, Switzerland: MDPI. 205-210. </a:t>
            </a:r>
            <a:endParaRPr lang="en-US" sz="2400" dirty="0" smtClean="0"/>
          </a:p>
          <a:p>
            <a:endParaRPr lang="en-US" sz="2400" dirty="0"/>
          </a:p>
          <a:p>
            <a:r>
              <a:rPr lang="en-US" sz="2400" dirty="0" smtClean="0"/>
              <a:t>[6] </a:t>
            </a:r>
            <a:r>
              <a:rPr lang="en-US" sz="2400" dirty="0" err="1"/>
              <a:t>Ruan</a:t>
            </a:r>
            <a:r>
              <a:rPr lang="en-US" sz="2400" dirty="0"/>
              <a:t>, </a:t>
            </a:r>
            <a:r>
              <a:rPr lang="en-US" sz="2400" dirty="0" err="1"/>
              <a:t>Junhu</a:t>
            </a:r>
            <a:r>
              <a:rPr lang="en-US" sz="2400" dirty="0"/>
              <a:t> and Yan Shi (2016). "Monitoring and assessing fruit freshness in IoT-based e-commerce delivery using scenario analysis and interval number approaches," Information Science: 557-570.</a:t>
            </a:r>
            <a:endParaRPr sz="2100" dirty="0">
              <a:latin typeface="Carlito"/>
              <a:cs typeface="Carli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895" y="997693"/>
            <a:ext cx="2094864" cy="559435"/>
          </a:xfrm>
          <a:prstGeom prst="rect">
            <a:avLst/>
          </a:prstGeom>
        </p:spPr>
        <p:txBody>
          <a:bodyPr vert="horz" wrap="square" lIns="0" tIns="12700" rIns="0" bIns="0" rtlCol="0">
            <a:spAutoFit/>
          </a:bodyPr>
          <a:lstStyle/>
          <a:p>
            <a:pPr marL="12700">
              <a:lnSpc>
                <a:spcPct val="100000"/>
              </a:lnSpc>
              <a:spcBef>
                <a:spcPts val="100"/>
              </a:spcBef>
            </a:pPr>
            <a:r>
              <a:rPr sz="3500" spc="-10" dirty="0">
                <a:solidFill>
                  <a:srgbClr val="000000"/>
                </a:solidFill>
              </a:rPr>
              <a:t>References</a:t>
            </a:r>
            <a:endParaRPr sz="3500"/>
          </a:p>
        </p:txBody>
      </p:sp>
      <p:sp>
        <p:nvSpPr>
          <p:cNvPr id="3" name="object 3"/>
          <p:cNvSpPr txBox="1"/>
          <p:nvPr/>
        </p:nvSpPr>
        <p:spPr>
          <a:xfrm>
            <a:off x="443928" y="1652998"/>
            <a:ext cx="9740265" cy="5148845"/>
          </a:xfrm>
          <a:prstGeom prst="rect">
            <a:avLst/>
          </a:prstGeom>
        </p:spPr>
        <p:txBody>
          <a:bodyPr vert="horz" wrap="square" lIns="0" tIns="11430" rIns="0" bIns="0" rtlCol="0">
            <a:spAutoFit/>
          </a:bodyPr>
          <a:lstStyle/>
          <a:p>
            <a:r>
              <a:rPr lang="en-US" sz="2400" dirty="0" smtClean="0"/>
              <a:t>[7] </a:t>
            </a:r>
            <a:r>
              <a:rPr lang="en-US" sz="2400" dirty="0"/>
              <a:t>Chandra, Abel </a:t>
            </a:r>
            <a:r>
              <a:rPr lang="en-US" sz="2400" dirty="0" err="1"/>
              <a:t>Avitesh</a:t>
            </a:r>
            <a:r>
              <a:rPr lang="en-US" sz="2400" dirty="0"/>
              <a:t> and </a:t>
            </a:r>
            <a:r>
              <a:rPr lang="en-US" sz="2400" dirty="0" err="1"/>
              <a:t>Seong</a:t>
            </a:r>
            <a:r>
              <a:rPr lang="en-US" sz="2400" dirty="0"/>
              <a:t> Ro Lee (2014). "A Method of WSN and Sensor Cloud System to Monitor Cold Chain Logistics as part of the IoT Technology," International Journal of Multimedia and Ubiquitous Engineering: 145-152. </a:t>
            </a:r>
          </a:p>
          <a:p>
            <a:r>
              <a:rPr lang="en-US" sz="2400" dirty="0" smtClean="0"/>
              <a:t>[7] </a:t>
            </a:r>
            <a:r>
              <a:rPr lang="en-US" sz="2400" dirty="0"/>
              <a:t>L. Ding, J. Wang and L. Li (2015). "Privacy-Preserving Temperature Query Protocol in Cold-Chain Logistics," 2015 7th International Conference on Intelligent Human-Machine Systems and Cybernetics, pp. 113-116, </a:t>
            </a:r>
            <a:r>
              <a:rPr lang="en-US" sz="2400" dirty="0" err="1"/>
              <a:t>doi</a:t>
            </a:r>
            <a:r>
              <a:rPr lang="en-US" sz="2400" dirty="0"/>
              <a:t>: 10.1109/IHMSC.2015.98. </a:t>
            </a:r>
          </a:p>
          <a:p>
            <a:r>
              <a:rPr lang="en-US" sz="2400" dirty="0" smtClean="0"/>
              <a:t>[</a:t>
            </a:r>
            <a:r>
              <a:rPr lang="en-US" sz="2400" dirty="0"/>
              <a:t>8</a:t>
            </a:r>
            <a:r>
              <a:rPr lang="en-US" sz="2400" dirty="0" smtClean="0"/>
              <a:t>] </a:t>
            </a:r>
            <a:r>
              <a:rPr lang="en-US" sz="2400" dirty="0"/>
              <a:t>N. N. </a:t>
            </a:r>
            <a:r>
              <a:rPr lang="en-US" sz="2400" dirty="0" err="1"/>
              <a:t>Ahamed</a:t>
            </a:r>
            <a:r>
              <a:rPr lang="en-US" sz="2400" dirty="0"/>
              <a:t>, T. K. </a:t>
            </a:r>
            <a:r>
              <a:rPr lang="en-US" sz="2400" dirty="0" err="1"/>
              <a:t>Thivakaran</a:t>
            </a:r>
            <a:r>
              <a:rPr lang="en-US" sz="2400" dirty="0"/>
              <a:t> and P. </a:t>
            </a:r>
            <a:r>
              <a:rPr lang="en-US" sz="2400" dirty="0" err="1"/>
              <a:t>Karthikeyan</a:t>
            </a:r>
            <a:r>
              <a:rPr lang="en-US" sz="2400" dirty="0"/>
              <a:t> (2021). "Perishable Food Products Contains Safe in Cold Supply Chain Management Using Blockchain Technology," 2021 7th International Conference on Advanced Computing and Communication Systems (ICACCS), pp. 167-172, </a:t>
            </a:r>
            <a:r>
              <a:rPr lang="en-US" sz="2400" dirty="0" err="1"/>
              <a:t>doi</a:t>
            </a:r>
            <a:r>
              <a:rPr lang="en-US" sz="2400" dirty="0"/>
              <a:t>: 10.1109/ICACCS51430.2021.9442057. </a:t>
            </a:r>
          </a:p>
          <a:p>
            <a:pPr marL="358775" marR="31750" indent="-334010">
              <a:lnSpc>
                <a:spcPct val="100299"/>
              </a:lnSpc>
              <a:spcBef>
                <a:spcPts val="90"/>
              </a:spcBef>
              <a:buFont typeface="Arial"/>
              <a:buChar char="•"/>
              <a:tabLst>
                <a:tab pos="358775" algn="l"/>
                <a:tab pos="359410" algn="l"/>
              </a:tabLst>
            </a:pPr>
            <a:endParaRPr sz="2100" dirty="0">
              <a:latin typeface="Carlito"/>
              <a:cs typeface="Carlito"/>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895" y="852979"/>
            <a:ext cx="2094864" cy="559435"/>
          </a:xfrm>
          <a:prstGeom prst="rect">
            <a:avLst/>
          </a:prstGeom>
        </p:spPr>
        <p:txBody>
          <a:bodyPr vert="horz" wrap="square" lIns="0" tIns="12700" rIns="0" bIns="0" rtlCol="0">
            <a:spAutoFit/>
          </a:bodyPr>
          <a:lstStyle/>
          <a:p>
            <a:pPr marL="12700">
              <a:lnSpc>
                <a:spcPct val="100000"/>
              </a:lnSpc>
              <a:spcBef>
                <a:spcPts val="100"/>
              </a:spcBef>
            </a:pPr>
            <a:r>
              <a:rPr sz="3500" spc="-10" dirty="0">
                <a:solidFill>
                  <a:srgbClr val="000000"/>
                </a:solidFill>
              </a:rPr>
              <a:t>References</a:t>
            </a:r>
            <a:endParaRPr sz="3500"/>
          </a:p>
        </p:txBody>
      </p:sp>
      <p:sp>
        <p:nvSpPr>
          <p:cNvPr id="3" name="object 3"/>
          <p:cNvSpPr txBox="1"/>
          <p:nvPr/>
        </p:nvSpPr>
        <p:spPr>
          <a:xfrm>
            <a:off x="456628" y="1564576"/>
            <a:ext cx="9818370" cy="4780155"/>
          </a:xfrm>
          <a:prstGeom prst="rect">
            <a:avLst/>
          </a:prstGeom>
        </p:spPr>
        <p:txBody>
          <a:bodyPr vert="horz" wrap="square" lIns="0" tIns="12065" rIns="0" bIns="0" rtlCol="0">
            <a:spAutoFit/>
          </a:bodyPr>
          <a:lstStyle/>
          <a:p>
            <a:r>
              <a:rPr lang="en-US" sz="2400" dirty="0" smtClean="0"/>
              <a:t>[</a:t>
            </a:r>
            <a:r>
              <a:rPr lang="en-US" sz="2400" dirty="0"/>
              <a:t>9</a:t>
            </a:r>
            <a:r>
              <a:rPr lang="en-US" sz="2400" dirty="0" smtClean="0"/>
              <a:t>] </a:t>
            </a:r>
            <a:r>
              <a:rPr lang="en-US" sz="2400" dirty="0"/>
              <a:t>T. </a:t>
            </a:r>
            <a:r>
              <a:rPr lang="en-US" sz="2400" dirty="0" err="1"/>
              <a:t>Bengiovanni</a:t>
            </a:r>
            <a:r>
              <a:rPr lang="en-US" sz="2400" dirty="0"/>
              <a:t> et al. (2020). "Risk Management and Healthcare: IoT Technologies and Smart Monitoring System for a Good Cold Chain Management," 2020 5th International Conference on Smart and Sustainable Technologies (</a:t>
            </a:r>
            <a:r>
              <a:rPr lang="en-US" sz="2400" dirty="0" err="1"/>
              <a:t>SpliTech</a:t>
            </a:r>
            <a:r>
              <a:rPr lang="en-US" sz="2400" dirty="0"/>
              <a:t>), pp. 1-6, </a:t>
            </a:r>
            <a:r>
              <a:rPr lang="en-US" sz="2400" dirty="0" err="1"/>
              <a:t>doi</a:t>
            </a:r>
            <a:r>
              <a:rPr lang="en-US" sz="2400" dirty="0"/>
              <a:t>: 10.23919/SpliTech49282.2020.9243821. </a:t>
            </a:r>
            <a:endParaRPr lang="en-US" sz="2400" dirty="0" smtClean="0"/>
          </a:p>
          <a:p>
            <a:endParaRPr lang="en-US" sz="2400" dirty="0"/>
          </a:p>
          <a:p>
            <a:r>
              <a:rPr lang="en-US" sz="2400" dirty="0" smtClean="0"/>
              <a:t>[10] </a:t>
            </a:r>
            <a:r>
              <a:rPr lang="en-US" sz="2400" dirty="0"/>
              <a:t>V. </a:t>
            </a:r>
            <a:r>
              <a:rPr lang="en-US" sz="2400" dirty="0" err="1"/>
              <a:t>Voicu</a:t>
            </a:r>
            <a:r>
              <a:rPr lang="en-US" sz="2400" dirty="0"/>
              <a:t>, D. </a:t>
            </a:r>
            <a:r>
              <a:rPr lang="en-US" sz="2400" dirty="0" err="1"/>
              <a:t>Petreus</a:t>
            </a:r>
            <a:r>
              <a:rPr lang="en-US" sz="2400" dirty="0"/>
              <a:t> and R. </a:t>
            </a:r>
            <a:r>
              <a:rPr lang="en-US" sz="2400" dirty="0" err="1"/>
              <a:t>Etz</a:t>
            </a:r>
            <a:r>
              <a:rPr lang="en-US" sz="2400" dirty="0"/>
              <a:t> (2020). "IoT Blockchain for Smart Sensor," 2020 43rd International Spring Seminar on Electronics Technology (ISSE), pp. 1-5, </a:t>
            </a:r>
            <a:r>
              <a:rPr lang="en-US" sz="2400" dirty="0" err="1"/>
              <a:t>doi</a:t>
            </a:r>
            <a:r>
              <a:rPr lang="en-US" sz="2400" dirty="0"/>
              <a:t>: 10.1109/ISSE49702.2020.9120915. </a:t>
            </a:r>
          </a:p>
          <a:p>
            <a:endParaRPr lang="en-US" sz="2400" dirty="0" smtClean="0"/>
          </a:p>
          <a:p>
            <a:r>
              <a:rPr lang="en-US" sz="2400" dirty="0" smtClean="0"/>
              <a:t>[11] </a:t>
            </a:r>
            <a:r>
              <a:rPr lang="en-US" sz="2400" dirty="0" err="1"/>
              <a:t>Usama</a:t>
            </a:r>
            <a:r>
              <a:rPr lang="en-US" sz="2400" dirty="0"/>
              <a:t> </a:t>
            </a:r>
            <a:r>
              <a:rPr lang="en-US" sz="2400" dirty="0" err="1"/>
              <a:t>Salama</a:t>
            </a:r>
            <a:r>
              <a:rPr lang="en-US" sz="2400" dirty="0"/>
              <a:t>, </a:t>
            </a:r>
            <a:r>
              <a:rPr lang="en-US" sz="2400" dirty="0" err="1"/>
              <a:t>Lina</a:t>
            </a:r>
            <a:r>
              <a:rPr lang="en-US" sz="2400" dirty="0"/>
              <a:t> Yao and </a:t>
            </a:r>
            <a:r>
              <a:rPr lang="en-US" sz="2400" dirty="0" err="1"/>
              <a:t>Hye</a:t>
            </a:r>
            <a:r>
              <a:rPr lang="en-US" sz="2400" dirty="0"/>
              <a:t>-young Paik (2018). "An Internet of Things Based Multi-Level Privacy-Preserving Access Control for Smart Living," Informatics (Basel), vol. 5, no. 23, doi:10.3390/informatics5020023. </a:t>
            </a:r>
          </a:p>
          <a:p>
            <a:pPr marL="346075" marR="5080" indent="-334010">
              <a:lnSpc>
                <a:spcPct val="100200"/>
              </a:lnSpc>
              <a:spcBef>
                <a:spcPts val="95"/>
              </a:spcBef>
              <a:buFont typeface="Arial"/>
              <a:buChar char="•"/>
              <a:tabLst>
                <a:tab pos="346075" algn="l"/>
                <a:tab pos="346710" algn="l"/>
              </a:tabLst>
            </a:pPr>
            <a:endParaRPr sz="2100" dirty="0">
              <a:latin typeface="Carlito"/>
              <a:cs typeface="Carlito"/>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772668"/>
            <a:ext cx="10692765" cy="6014085"/>
            <a:chOff x="0" y="772668"/>
            <a:chExt cx="10692765" cy="6014085"/>
          </a:xfrm>
        </p:grpSpPr>
        <p:sp>
          <p:nvSpPr>
            <p:cNvPr id="3" name="object 3"/>
            <p:cNvSpPr/>
            <p:nvPr/>
          </p:nvSpPr>
          <p:spPr>
            <a:xfrm>
              <a:off x="0" y="772668"/>
              <a:ext cx="10692765" cy="5901055"/>
            </a:xfrm>
            <a:custGeom>
              <a:avLst/>
              <a:gdLst/>
              <a:ahLst/>
              <a:cxnLst/>
              <a:rect l="l" t="t" r="r" b="b"/>
              <a:pathLst>
                <a:path w="10692765" h="5901055">
                  <a:moveTo>
                    <a:pt x="0" y="5900928"/>
                  </a:moveTo>
                  <a:lnTo>
                    <a:pt x="10692384" y="5900928"/>
                  </a:lnTo>
                  <a:lnTo>
                    <a:pt x="10692384" y="0"/>
                  </a:lnTo>
                  <a:lnTo>
                    <a:pt x="0" y="0"/>
                  </a:lnTo>
                  <a:lnTo>
                    <a:pt x="0" y="5900928"/>
                  </a:lnTo>
                  <a:close/>
                </a:path>
              </a:pathLst>
            </a:custGeom>
            <a:solidFill>
              <a:srgbClr val="FFFBEF"/>
            </a:solidFill>
          </p:spPr>
          <p:txBody>
            <a:bodyPr wrap="square" lIns="0" tIns="0" rIns="0" bIns="0" rtlCol="0"/>
            <a:lstStyle/>
            <a:p>
              <a:endParaRPr/>
            </a:p>
          </p:txBody>
        </p:sp>
        <p:sp>
          <p:nvSpPr>
            <p:cNvPr id="4" name="object 4"/>
            <p:cNvSpPr/>
            <p:nvPr/>
          </p:nvSpPr>
          <p:spPr>
            <a:xfrm>
              <a:off x="0" y="6673596"/>
              <a:ext cx="10692765" cy="113030"/>
            </a:xfrm>
            <a:custGeom>
              <a:avLst/>
              <a:gdLst/>
              <a:ahLst/>
              <a:cxnLst/>
              <a:rect l="l" t="t" r="r" b="b"/>
              <a:pathLst>
                <a:path w="10692765" h="113029">
                  <a:moveTo>
                    <a:pt x="10692384" y="112775"/>
                  </a:moveTo>
                  <a:lnTo>
                    <a:pt x="0" y="112775"/>
                  </a:lnTo>
                  <a:lnTo>
                    <a:pt x="0" y="0"/>
                  </a:lnTo>
                  <a:lnTo>
                    <a:pt x="10692384" y="0"/>
                  </a:lnTo>
                  <a:lnTo>
                    <a:pt x="10692384" y="112775"/>
                  </a:lnTo>
                  <a:close/>
                </a:path>
              </a:pathLst>
            </a:custGeom>
            <a:solidFill>
              <a:srgbClr val="26A59A"/>
            </a:solidFill>
          </p:spPr>
          <p:txBody>
            <a:bodyPr wrap="square" lIns="0" tIns="0" rIns="0" bIns="0" rtlCol="0"/>
            <a:lstStyle/>
            <a:p>
              <a:endParaRPr/>
            </a:p>
          </p:txBody>
        </p:sp>
      </p:grpSp>
      <p:sp>
        <p:nvSpPr>
          <p:cNvPr id="5" name="object 5"/>
          <p:cNvSpPr txBox="1">
            <a:spLocks noGrp="1"/>
          </p:cNvSpPr>
          <p:nvPr>
            <p:ph type="title"/>
          </p:nvPr>
        </p:nvSpPr>
        <p:spPr>
          <a:xfrm>
            <a:off x="456643" y="1363390"/>
            <a:ext cx="3183255" cy="559435"/>
          </a:xfrm>
          <a:prstGeom prst="rect">
            <a:avLst/>
          </a:prstGeom>
        </p:spPr>
        <p:txBody>
          <a:bodyPr vert="horz" wrap="square" lIns="0" tIns="12700" rIns="0" bIns="0" rtlCol="0">
            <a:spAutoFit/>
          </a:bodyPr>
          <a:lstStyle/>
          <a:p>
            <a:pPr marL="12700">
              <a:lnSpc>
                <a:spcPct val="100000"/>
              </a:lnSpc>
              <a:spcBef>
                <a:spcPts val="100"/>
              </a:spcBef>
            </a:pPr>
            <a:r>
              <a:rPr sz="3500" b="0" spc="-15" dirty="0">
                <a:solidFill>
                  <a:srgbClr val="000000"/>
                </a:solidFill>
                <a:latin typeface="Carlito"/>
                <a:cs typeface="Carlito"/>
              </a:rPr>
              <a:t>Paper</a:t>
            </a:r>
            <a:r>
              <a:rPr sz="3500" b="0" spc="-65" dirty="0">
                <a:solidFill>
                  <a:srgbClr val="000000"/>
                </a:solidFill>
                <a:latin typeface="Carlito"/>
                <a:cs typeface="Carlito"/>
              </a:rPr>
              <a:t> </a:t>
            </a:r>
            <a:r>
              <a:rPr sz="3500" b="0" spc="-10" dirty="0">
                <a:solidFill>
                  <a:srgbClr val="000000"/>
                </a:solidFill>
                <a:latin typeface="Carlito"/>
                <a:cs typeface="Carlito"/>
              </a:rPr>
              <a:t>Publication</a:t>
            </a:r>
            <a:endParaRPr sz="3500">
              <a:latin typeface="Carlito"/>
              <a:cs typeface="Carlito"/>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6510">
              <a:lnSpc>
                <a:spcPct val="100000"/>
              </a:lnSpc>
              <a:spcBef>
                <a:spcPts val="105"/>
              </a:spcBef>
            </a:pPr>
            <a:r>
              <a:rPr dirty="0"/>
              <a:t>Thank</a:t>
            </a:r>
            <a:r>
              <a:rPr spc="-250" dirty="0"/>
              <a:t> </a:t>
            </a:r>
            <a:r>
              <a:rPr spc="-185" dirty="0"/>
              <a:t>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673595"/>
            <a:ext cx="10692765" cy="113030"/>
          </a:xfrm>
          <a:custGeom>
            <a:avLst/>
            <a:gdLst/>
            <a:ahLst/>
            <a:cxnLst/>
            <a:rect l="l" t="t" r="r" b="b"/>
            <a:pathLst>
              <a:path w="10692765" h="113029">
                <a:moveTo>
                  <a:pt x="10692384" y="112775"/>
                </a:moveTo>
                <a:lnTo>
                  <a:pt x="0" y="112775"/>
                </a:lnTo>
                <a:lnTo>
                  <a:pt x="0" y="0"/>
                </a:lnTo>
                <a:lnTo>
                  <a:pt x="10692384" y="0"/>
                </a:lnTo>
                <a:lnTo>
                  <a:pt x="10692384" y="112775"/>
                </a:lnTo>
                <a:close/>
              </a:path>
            </a:pathLst>
          </a:custGeom>
          <a:solidFill>
            <a:srgbClr val="26A59A"/>
          </a:solidFill>
        </p:spPr>
        <p:txBody>
          <a:bodyPr wrap="square" lIns="0" tIns="0" rIns="0" bIns="0" rtlCol="0"/>
          <a:lstStyle/>
          <a:p>
            <a:endParaRPr/>
          </a:p>
        </p:txBody>
      </p:sp>
      <p:sp>
        <p:nvSpPr>
          <p:cNvPr id="3" name="object 3"/>
          <p:cNvSpPr txBox="1">
            <a:spLocks noGrp="1"/>
          </p:cNvSpPr>
          <p:nvPr>
            <p:ph type="title"/>
          </p:nvPr>
        </p:nvSpPr>
        <p:spPr>
          <a:xfrm>
            <a:off x="456643" y="1073961"/>
            <a:ext cx="2327910"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000000"/>
                </a:solidFill>
              </a:rPr>
              <a:t>1.1</a:t>
            </a:r>
            <a:r>
              <a:rPr sz="3500" spc="-254" dirty="0">
                <a:solidFill>
                  <a:srgbClr val="000000"/>
                </a:solidFill>
              </a:rPr>
              <a:t> </a:t>
            </a:r>
            <a:r>
              <a:rPr sz="3500" dirty="0">
                <a:solidFill>
                  <a:srgbClr val="000000"/>
                </a:solidFill>
              </a:rPr>
              <a:t>Abstract</a:t>
            </a:r>
            <a:endParaRPr sz="3500"/>
          </a:p>
        </p:txBody>
      </p:sp>
      <p:sp>
        <p:nvSpPr>
          <p:cNvPr id="4" name="object 4"/>
          <p:cNvSpPr txBox="1"/>
          <p:nvPr/>
        </p:nvSpPr>
        <p:spPr>
          <a:xfrm>
            <a:off x="165100" y="1849585"/>
            <a:ext cx="10439401" cy="5086392"/>
          </a:xfrm>
          <a:prstGeom prst="rect">
            <a:avLst/>
          </a:prstGeom>
        </p:spPr>
        <p:txBody>
          <a:bodyPr vert="horz" wrap="square" lIns="0" tIns="12065" rIns="0" bIns="0" rtlCol="0">
            <a:spAutoFit/>
          </a:bodyPr>
          <a:lstStyle/>
          <a:p>
            <a:pPr marL="413384" marR="5715" indent="-401320" algn="just">
              <a:lnSpc>
                <a:spcPct val="115300"/>
              </a:lnSpc>
              <a:spcBef>
                <a:spcPts val="95"/>
              </a:spcBef>
              <a:buFont typeface="Carlito"/>
              <a:buChar char="●"/>
              <a:tabLst>
                <a:tab pos="414020" algn="l"/>
              </a:tabLst>
            </a:pPr>
            <a:r>
              <a:rPr lang="en-IN" sz="2200" dirty="0"/>
              <a:t>News of the effectively completed vaccine trials have the ability to hold consolation to billions of human beings throughout the world. But as encouraging as the ones trials also can moreover be, it`s miles incredibly vital to observe that a vaccine can not be as effective if it is not efficaciously allotted and trusted thru manner of approach of the public. As 77% of U.S. citizens are concerned about the safety and efficacy of vaccines, a whole-of-government technique is critical thru the very last mile to infuse speed, accountability, and transparency during the vaccine distribution system. </a:t>
            </a:r>
            <a:endParaRPr lang="en-IN" sz="2200" dirty="0" smtClean="0"/>
          </a:p>
          <a:p>
            <a:pPr marL="413384" marR="5715" indent="-401320" algn="just">
              <a:lnSpc>
                <a:spcPct val="115300"/>
              </a:lnSpc>
              <a:spcBef>
                <a:spcPts val="95"/>
              </a:spcBef>
              <a:buFont typeface="Carlito"/>
              <a:buChar char="●"/>
              <a:tabLst>
                <a:tab pos="414020" algn="l"/>
              </a:tabLst>
            </a:pPr>
            <a:r>
              <a:rPr lang="en-IN" sz="2200" dirty="0" smtClean="0"/>
              <a:t>There </a:t>
            </a:r>
            <a:r>
              <a:rPr lang="en-IN" sz="2200" dirty="0"/>
              <a:t>is a pressing need for product tracking and tracing on account of globalized supply chains, </a:t>
            </a:r>
            <a:r>
              <a:rPr lang="en-IN" sz="2200" dirty="0" smtClean="0"/>
              <a:t>several </a:t>
            </a:r>
            <a:r>
              <a:rPr lang="en-IN" sz="2200" dirty="0"/>
              <a:t>suppliers, risk of counterfeit products, and customer name for </a:t>
            </a:r>
            <a:r>
              <a:rPr lang="en-IN" sz="2200" dirty="0" err="1"/>
              <a:t>for</a:t>
            </a:r>
            <a:r>
              <a:rPr lang="en-IN" sz="2200" dirty="0"/>
              <a:t> in-depth visibility. Effective vaccine Cold Chain Logistics (CCL) manipulate may be required for precise coordination and cooperation during multiple activities to make certain the right situation of vaccines, which require temperature tracking, distribution of records for traceability. </a:t>
            </a: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643" y="1374037"/>
            <a:ext cx="2327910"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000000"/>
                </a:solidFill>
              </a:rPr>
              <a:t>1.1</a:t>
            </a:r>
            <a:r>
              <a:rPr sz="3500" spc="-254" dirty="0">
                <a:solidFill>
                  <a:srgbClr val="000000"/>
                </a:solidFill>
              </a:rPr>
              <a:t> </a:t>
            </a:r>
            <a:r>
              <a:rPr sz="3500" dirty="0">
                <a:solidFill>
                  <a:srgbClr val="000000"/>
                </a:solidFill>
              </a:rPr>
              <a:t>Abstract</a:t>
            </a:r>
            <a:endParaRPr sz="3500"/>
          </a:p>
        </p:txBody>
      </p:sp>
      <p:sp>
        <p:nvSpPr>
          <p:cNvPr id="3" name="object 3"/>
          <p:cNvSpPr txBox="1"/>
          <p:nvPr/>
        </p:nvSpPr>
        <p:spPr>
          <a:xfrm>
            <a:off x="590759" y="2064324"/>
            <a:ext cx="9649460" cy="1934889"/>
          </a:xfrm>
          <a:prstGeom prst="rect">
            <a:avLst/>
          </a:prstGeom>
        </p:spPr>
        <p:txBody>
          <a:bodyPr vert="horz" wrap="square" lIns="0" tIns="12700" rIns="0" bIns="0" rtlCol="0">
            <a:spAutoFit/>
          </a:bodyPr>
          <a:lstStyle/>
          <a:p>
            <a:pPr marL="413384" marR="5080" indent="-401320" algn="just">
              <a:lnSpc>
                <a:spcPct val="115199"/>
              </a:lnSpc>
              <a:spcBef>
                <a:spcPts val="100"/>
              </a:spcBef>
              <a:buFont typeface="Carlito"/>
              <a:buChar char="●"/>
              <a:tabLst>
                <a:tab pos="414020" algn="l"/>
              </a:tabLst>
            </a:pPr>
            <a:r>
              <a:rPr lang="en-IN" sz="2200" dirty="0" smtClean="0"/>
              <a:t>Our Method </a:t>
            </a:r>
            <a:r>
              <a:rPr lang="en-IN" sz="2200" dirty="0"/>
              <a:t>describe the shape required to mix IoT and Blockchain into the deliver chain manipulate Web platform to show the temperature of insulated discipline or cooler box. In this study, it shows that promising system of integrating IoT and Blockchain for COVID-19 vaccine deliver chain control manipulate.</a:t>
            </a:r>
            <a:endParaRPr sz="2200" dirty="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643" y="1374037"/>
            <a:ext cx="2695575" cy="559435"/>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000000"/>
                </a:solidFill>
              </a:rPr>
              <a:t>1.2</a:t>
            </a:r>
            <a:r>
              <a:rPr sz="3500" spc="-45" dirty="0">
                <a:solidFill>
                  <a:srgbClr val="000000"/>
                </a:solidFill>
              </a:rPr>
              <a:t> </a:t>
            </a:r>
            <a:r>
              <a:rPr sz="3500" spc="-5" dirty="0">
                <a:solidFill>
                  <a:srgbClr val="000000"/>
                </a:solidFill>
              </a:rPr>
              <a:t>Objectives</a:t>
            </a:r>
            <a:endParaRPr sz="3500"/>
          </a:p>
        </p:txBody>
      </p:sp>
      <p:sp>
        <p:nvSpPr>
          <p:cNvPr id="3" name="object 3"/>
          <p:cNvSpPr txBox="1"/>
          <p:nvPr/>
        </p:nvSpPr>
        <p:spPr>
          <a:xfrm>
            <a:off x="590759" y="2198586"/>
            <a:ext cx="9650095" cy="4414029"/>
          </a:xfrm>
          <a:prstGeom prst="rect">
            <a:avLst/>
          </a:prstGeom>
        </p:spPr>
        <p:txBody>
          <a:bodyPr vert="horz" wrap="square" lIns="0" tIns="12700" rIns="0" bIns="0" rtlCol="0">
            <a:spAutoFit/>
          </a:bodyPr>
          <a:lstStyle/>
          <a:p>
            <a:pPr marL="342900" indent="-342900">
              <a:buFont typeface="Arial" pitchFamily="34" charset="0"/>
              <a:buChar char="•"/>
            </a:pPr>
            <a:r>
              <a:rPr lang="en-US" sz="2200" dirty="0"/>
              <a:t>To make the process transparent and free from human errors, which traditionally were </a:t>
            </a:r>
            <a:r>
              <a:rPr lang="en-US" sz="2200" dirty="0" smtClean="0"/>
              <a:t>present in </a:t>
            </a:r>
            <a:r>
              <a:rPr lang="en-US" sz="2200" dirty="0"/>
              <a:t>the existing infrastructure.</a:t>
            </a:r>
          </a:p>
          <a:p>
            <a:r>
              <a:rPr lang="en-US" sz="2200" dirty="0"/>
              <a:t>• To get a near real time update of the whereabouts of a shipment.</a:t>
            </a:r>
          </a:p>
          <a:p>
            <a:r>
              <a:rPr lang="en-US" sz="2200" dirty="0"/>
              <a:t>• To create trust between new parties due to the use of immutable transactions present in </a:t>
            </a:r>
            <a:r>
              <a:rPr lang="en-US" sz="2200" dirty="0" smtClean="0"/>
              <a:t>the blockchain</a:t>
            </a:r>
            <a:r>
              <a:rPr lang="en-US" sz="2200" dirty="0"/>
              <a:t>, which proves the trustworthiness.</a:t>
            </a:r>
          </a:p>
          <a:p>
            <a:r>
              <a:rPr lang="en-US" sz="2200" dirty="0"/>
              <a:t>• To build a simple user interface for a common customer to use it.</a:t>
            </a:r>
          </a:p>
          <a:p>
            <a:r>
              <a:rPr lang="en-US" sz="2200" dirty="0"/>
              <a:t>• To design a supply chain traceability system that models manufacturing processes as </a:t>
            </a:r>
            <a:r>
              <a:rPr lang="en-US" sz="2200" dirty="0" smtClean="0"/>
              <a:t>token recipes</a:t>
            </a:r>
            <a:r>
              <a:rPr lang="en-US" sz="2200" dirty="0"/>
              <a:t>.</a:t>
            </a:r>
          </a:p>
          <a:p>
            <a:r>
              <a:rPr lang="en-US" sz="2200" dirty="0"/>
              <a:t>• To present a prototypical implementation for the Ethereum Virtual Machine (EVM) </a:t>
            </a:r>
            <a:r>
              <a:rPr lang="en-US" sz="2200" dirty="0" smtClean="0"/>
              <a:t>using smart </a:t>
            </a:r>
            <a:r>
              <a:rPr lang="en-US" sz="2200" dirty="0"/>
              <a:t>contracts.</a:t>
            </a:r>
          </a:p>
          <a:p>
            <a:r>
              <a:rPr lang="en-US" sz="2200" dirty="0"/>
              <a:t>• To make users or the members present in a blockchain aware about the whereabouts’ and </a:t>
            </a:r>
            <a:r>
              <a:rPr lang="en-US" sz="2200" dirty="0" smtClean="0"/>
              <a:t>the conditions </a:t>
            </a:r>
            <a:r>
              <a:rPr lang="en-US" sz="2200" dirty="0"/>
              <a:t>of vaccines, medicine’s etc.</a:t>
            </a:r>
          </a:p>
          <a:p>
            <a:r>
              <a:rPr lang="en-US" sz="2200" dirty="0"/>
              <a:t>• To provide a decentralized, immutable, and secure blockchain.</a:t>
            </a:r>
            <a:endParaRPr sz="2200" dirty="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673595"/>
            <a:ext cx="10692765" cy="113030"/>
          </a:xfrm>
          <a:custGeom>
            <a:avLst/>
            <a:gdLst/>
            <a:ahLst/>
            <a:cxnLst/>
            <a:rect l="l" t="t" r="r" b="b"/>
            <a:pathLst>
              <a:path w="10692765" h="113029">
                <a:moveTo>
                  <a:pt x="10692384" y="112775"/>
                </a:moveTo>
                <a:lnTo>
                  <a:pt x="0" y="112775"/>
                </a:lnTo>
                <a:lnTo>
                  <a:pt x="0" y="0"/>
                </a:lnTo>
                <a:lnTo>
                  <a:pt x="10692384" y="0"/>
                </a:lnTo>
                <a:lnTo>
                  <a:pt x="10692384" y="112775"/>
                </a:lnTo>
                <a:close/>
              </a:path>
            </a:pathLst>
          </a:custGeom>
          <a:solidFill>
            <a:srgbClr val="26A59A"/>
          </a:solidFill>
        </p:spPr>
        <p:txBody>
          <a:bodyPr wrap="square" lIns="0" tIns="0" rIns="0" bIns="0" rtlCol="0"/>
          <a:lstStyle/>
          <a:p>
            <a:endParaRPr/>
          </a:p>
        </p:txBody>
      </p:sp>
      <p:sp>
        <p:nvSpPr>
          <p:cNvPr id="3" name="object 3"/>
          <p:cNvSpPr txBox="1">
            <a:spLocks noGrp="1"/>
          </p:cNvSpPr>
          <p:nvPr>
            <p:ph type="title"/>
          </p:nvPr>
        </p:nvSpPr>
        <p:spPr>
          <a:xfrm>
            <a:off x="469343" y="1374037"/>
            <a:ext cx="4139565" cy="559435"/>
          </a:xfrm>
          <a:prstGeom prst="rect">
            <a:avLst/>
          </a:prstGeom>
        </p:spPr>
        <p:txBody>
          <a:bodyPr vert="horz" wrap="square" lIns="0" tIns="12700" rIns="0" bIns="0" rtlCol="0">
            <a:spAutoFit/>
          </a:bodyPr>
          <a:lstStyle/>
          <a:p>
            <a:pPr>
              <a:lnSpc>
                <a:spcPct val="100000"/>
              </a:lnSpc>
              <a:spcBef>
                <a:spcPts val="100"/>
              </a:spcBef>
            </a:pPr>
            <a:r>
              <a:rPr sz="3500" dirty="0">
                <a:solidFill>
                  <a:srgbClr val="424242"/>
                </a:solidFill>
              </a:rPr>
              <a:t>1.3 </a:t>
            </a:r>
            <a:r>
              <a:rPr sz="3500" spc="-10" dirty="0">
                <a:solidFill>
                  <a:srgbClr val="424242"/>
                </a:solidFill>
              </a:rPr>
              <a:t>Literature</a:t>
            </a:r>
            <a:r>
              <a:rPr sz="3500" spc="5" dirty="0">
                <a:solidFill>
                  <a:srgbClr val="424242"/>
                </a:solidFill>
              </a:rPr>
              <a:t> </a:t>
            </a:r>
            <a:r>
              <a:rPr sz="3500" dirty="0">
                <a:solidFill>
                  <a:srgbClr val="424242"/>
                </a:solidFill>
              </a:rPr>
              <a:t>Review</a:t>
            </a:r>
            <a:endParaRPr sz="3500"/>
          </a:p>
        </p:txBody>
      </p:sp>
      <p:sp>
        <p:nvSpPr>
          <p:cNvPr id="4" name="object 4"/>
          <p:cNvSpPr txBox="1"/>
          <p:nvPr/>
        </p:nvSpPr>
        <p:spPr>
          <a:xfrm>
            <a:off x="603458" y="2198586"/>
            <a:ext cx="9848641" cy="4493538"/>
          </a:xfrm>
          <a:prstGeom prst="rect">
            <a:avLst/>
          </a:prstGeom>
        </p:spPr>
        <p:txBody>
          <a:bodyPr vert="horz" wrap="square" lIns="0" tIns="60960" rIns="0" bIns="0" rtlCol="0">
            <a:spAutoFit/>
          </a:bodyPr>
          <a:lstStyle/>
          <a:p>
            <a:r>
              <a:rPr sz="2100" dirty="0" smtClean="0">
                <a:latin typeface="Carlito"/>
                <a:cs typeface="Carlito"/>
              </a:rPr>
              <a:t>●</a:t>
            </a:r>
            <a:r>
              <a:rPr lang="en-US" sz="2400" dirty="0"/>
              <a:t> Title: Product Tracking and Tracing with IOT and Blockchain, Infosys</a:t>
            </a:r>
          </a:p>
          <a:p>
            <a:r>
              <a:rPr lang="en-US" sz="2400" dirty="0"/>
              <a:t>2020 5th International conference </a:t>
            </a:r>
            <a:endParaRPr lang="en-US" sz="2400" dirty="0" smtClean="0"/>
          </a:p>
          <a:p>
            <a:r>
              <a:rPr lang="en-US" sz="2400" dirty="0" smtClean="0"/>
              <a:t>o </a:t>
            </a:r>
            <a:r>
              <a:rPr lang="en-US" sz="2400" b="1" dirty="0" smtClean="0"/>
              <a:t>Authors</a:t>
            </a:r>
            <a:r>
              <a:rPr lang="en-US" sz="2400" dirty="0" smtClean="0"/>
              <a:t>: Dr</a:t>
            </a:r>
            <a:r>
              <a:rPr lang="en-US" sz="2400" dirty="0"/>
              <a:t>. Arnab Banarjee, Murali Venkatesh</a:t>
            </a:r>
          </a:p>
          <a:p>
            <a:pPr marL="342900" indent="-342900">
              <a:buFont typeface="Wingdings" pitchFamily="2" charset="2"/>
              <a:buChar char="Ø"/>
            </a:pPr>
            <a:r>
              <a:rPr lang="en-US" sz="2400" dirty="0" smtClean="0"/>
              <a:t> </a:t>
            </a:r>
            <a:r>
              <a:rPr lang="en-US" sz="2400" dirty="0"/>
              <a:t>Findings: Current supply chain monitoring is limited just to certain logistic</a:t>
            </a:r>
          </a:p>
          <a:p>
            <a:r>
              <a:rPr lang="en-US" sz="2400" dirty="0"/>
              <a:t>activities, real time condition monitoring of medicines, vaccines still a</a:t>
            </a:r>
          </a:p>
          <a:p>
            <a:r>
              <a:rPr lang="en-US" sz="2400" dirty="0"/>
              <a:t>problem. The proper use of IOT and Blockchain is made to sense</a:t>
            </a:r>
          </a:p>
          <a:p>
            <a:r>
              <a:rPr lang="en-US" sz="2400" dirty="0"/>
              <a:t>tamperproof data using TEE(Trusted execution environment), and tamper</a:t>
            </a:r>
          </a:p>
          <a:p>
            <a:r>
              <a:rPr lang="en-US" sz="2400" dirty="0"/>
              <a:t>proof software using cloud and blockchain which give impregnable</a:t>
            </a:r>
          </a:p>
          <a:p>
            <a:r>
              <a:rPr lang="en-US" sz="2400" dirty="0"/>
              <a:t>security in terms of data integrity which use SHA 256 algorithm the most</a:t>
            </a:r>
          </a:p>
          <a:p>
            <a:r>
              <a:rPr lang="en-US" sz="2400" dirty="0"/>
              <a:t>secure algorithm in terms of cryptography and hashing the input data it</a:t>
            </a:r>
          </a:p>
          <a:p>
            <a:r>
              <a:rPr lang="en-US" sz="2400" dirty="0"/>
              <a:t>cannot be breached. So, this combination of tamperproof hardware and</a:t>
            </a:r>
          </a:p>
          <a:p>
            <a:r>
              <a:rPr lang="en-US" sz="2400" dirty="0"/>
              <a:t>tamperproof software helps building tamperproof and transparent system.</a:t>
            </a:r>
            <a:endParaRPr sz="2100" dirty="0">
              <a:latin typeface="Carlito"/>
              <a:cs typeface="Carli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900" y="1103769"/>
            <a:ext cx="9601200" cy="5632311"/>
          </a:xfrm>
          <a:prstGeom prst="rect">
            <a:avLst/>
          </a:prstGeom>
        </p:spPr>
        <p:txBody>
          <a:bodyPr wrap="square">
            <a:spAutoFit/>
          </a:bodyPr>
          <a:lstStyle/>
          <a:p>
            <a:r>
              <a:rPr lang="en-US" sz="2400" dirty="0"/>
              <a:t>2 o Title : Sustainable evaluation and verification in supply chains: aligning </a:t>
            </a:r>
            <a:r>
              <a:rPr lang="en-US" sz="2400" dirty="0" smtClean="0"/>
              <a:t>and leveraging </a:t>
            </a:r>
            <a:r>
              <a:rPr lang="en-US" sz="2400" dirty="0"/>
              <a:t>accountability to stakeholders, J. Oper. Manag. 38 (2015) 1–13.</a:t>
            </a:r>
          </a:p>
          <a:p>
            <a:r>
              <a:rPr lang="en-US" sz="2400" dirty="0"/>
              <a:t>o </a:t>
            </a:r>
            <a:r>
              <a:rPr lang="en-US" sz="2400" b="1" dirty="0"/>
              <a:t>Author</a:t>
            </a:r>
            <a:r>
              <a:rPr lang="en-US" sz="2400" dirty="0"/>
              <a:t>: J. Gualandris, R.D. Klassen, S. Vachon, M. Kalchschmidt</a:t>
            </a:r>
          </a:p>
          <a:p>
            <a:endParaRPr lang="en-US" sz="2400" dirty="0" smtClean="0"/>
          </a:p>
          <a:p>
            <a:r>
              <a:rPr lang="en-US" sz="2400" dirty="0" smtClean="0"/>
              <a:t>Findings </a:t>
            </a:r>
            <a:r>
              <a:rPr lang="en-US" sz="2400" dirty="0"/>
              <a:t>: Monitoring assets from the manufacturing level-monitoring</a:t>
            </a:r>
          </a:p>
          <a:p>
            <a:r>
              <a:rPr lang="en-US" sz="2400" dirty="0"/>
              <a:t>components exactly from the time they are produced till the time they</a:t>
            </a:r>
          </a:p>
          <a:p>
            <a:r>
              <a:rPr lang="en-US" sz="2400" dirty="0"/>
              <a:t>are delivered to end customer. Many a times the parts/components are</a:t>
            </a:r>
          </a:p>
          <a:p>
            <a:r>
              <a:rPr lang="en-US" sz="2400" dirty="0"/>
              <a:t>stored in such conditions which either damage the component or destroy</a:t>
            </a:r>
          </a:p>
          <a:p>
            <a:r>
              <a:rPr lang="en-US" sz="2400" dirty="0"/>
              <a:t>it resulting in degrading the performance of the final product. Hence</a:t>
            </a:r>
          </a:p>
          <a:p>
            <a:r>
              <a:rPr lang="en-US" sz="2400" dirty="0"/>
              <a:t>finding the root liable authority for any damage caused is a major</a:t>
            </a:r>
          </a:p>
          <a:p>
            <a:r>
              <a:rPr lang="en-US" sz="2400" dirty="0"/>
              <a:t>problem</a:t>
            </a:r>
            <a:r>
              <a:rPr lang="en-US" sz="2400" dirty="0" smtClean="0"/>
              <a:t>.</a:t>
            </a:r>
            <a:r>
              <a:rPr lang="en-US" sz="2400" dirty="0"/>
              <a:t> Blockchain issues token recipes for every component involved in</a:t>
            </a:r>
          </a:p>
          <a:p>
            <a:r>
              <a:rPr lang="en-US" sz="2400" dirty="0"/>
              <a:t>making a product, which starts monitoring the condition right from the</a:t>
            </a:r>
          </a:p>
          <a:p>
            <a:r>
              <a:rPr lang="en-US" sz="2400" dirty="0"/>
              <a:t>production line where the parts/components are produced and kept to be</a:t>
            </a:r>
          </a:p>
          <a:p>
            <a:r>
              <a:rPr lang="en-US" sz="2400" dirty="0"/>
              <a:t>stored.</a:t>
            </a:r>
          </a:p>
        </p:txBody>
      </p:sp>
    </p:spTree>
    <p:extLst>
      <p:ext uri="{BB962C8B-B14F-4D97-AF65-F5344CB8AC3E}">
        <p14:creationId xmlns:p14="http://schemas.microsoft.com/office/powerpoint/2010/main" val="13487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701" y="1114425"/>
            <a:ext cx="4399358" cy="551433"/>
          </a:xfrm>
          <a:prstGeom prst="rect">
            <a:avLst/>
          </a:prstGeom>
        </p:spPr>
        <p:txBody>
          <a:bodyPr vert="horz" wrap="square" lIns="0" tIns="12700" rIns="0" bIns="0" rtlCol="0">
            <a:spAutoFit/>
          </a:bodyPr>
          <a:lstStyle/>
          <a:p>
            <a:pPr marL="12700">
              <a:lnSpc>
                <a:spcPct val="100000"/>
              </a:lnSpc>
              <a:spcBef>
                <a:spcPts val="100"/>
              </a:spcBef>
            </a:pPr>
            <a:r>
              <a:rPr sz="3500" dirty="0">
                <a:solidFill>
                  <a:srgbClr val="000000"/>
                </a:solidFill>
              </a:rPr>
              <a:t>1.4 </a:t>
            </a:r>
            <a:r>
              <a:rPr sz="3500" spc="-15" dirty="0">
                <a:solidFill>
                  <a:srgbClr val="000000"/>
                </a:solidFill>
              </a:rPr>
              <a:t>Problem</a:t>
            </a:r>
            <a:r>
              <a:rPr sz="3500" spc="30" dirty="0">
                <a:solidFill>
                  <a:srgbClr val="000000"/>
                </a:solidFill>
              </a:rPr>
              <a:t> </a:t>
            </a:r>
            <a:r>
              <a:rPr sz="3500" spc="-5" dirty="0">
                <a:solidFill>
                  <a:srgbClr val="000000"/>
                </a:solidFill>
              </a:rPr>
              <a:t>Definition</a:t>
            </a:r>
            <a:endParaRPr sz="3500" dirty="0"/>
          </a:p>
        </p:txBody>
      </p:sp>
      <p:sp>
        <p:nvSpPr>
          <p:cNvPr id="3" name="object 3"/>
          <p:cNvSpPr txBox="1"/>
          <p:nvPr/>
        </p:nvSpPr>
        <p:spPr>
          <a:xfrm>
            <a:off x="165100" y="2198586"/>
            <a:ext cx="10286999" cy="5091137"/>
          </a:xfrm>
          <a:prstGeom prst="rect">
            <a:avLst/>
          </a:prstGeom>
        </p:spPr>
        <p:txBody>
          <a:bodyPr vert="horz" wrap="square" lIns="0" tIns="12700" rIns="0" bIns="0" rtlCol="0">
            <a:spAutoFit/>
          </a:bodyPr>
          <a:lstStyle/>
          <a:p>
            <a:r>
              <a:rPr lang="en-US" sz="2200" dirty="0"/>
              <a:t>Existing COVID-19 vaccine supply chain processes are fragmented, making it difficult to capture</a:t>
            </a:r>
          </a:p>
          <a:p>
            <a:r>
              <a:rPr lang="en-US" sz="2200" dirty="0"/>
              <a:t>and collate the data generated at every </a:t>
            </a:r>
            <a:r>
              <a:rPr lang="en-US" sz="2200" dirty="0" err="1"/>
              <a:t>touchpoint</a:t>
            </a:r>
            <a:r>
              <a:rPr lang="en-US" sz="2200" dirty="0"/>
              <a:t> while ensuring product authenticity and continuity</a:t>
            </a:r>
          </a:p>
          <a:p>
            <a:r>
              <a:rPr lang="en-US" sz="2200" dirty="0"/>
              <a:t>of cold chain. Without aggregated data, it becomes difficult to get visibility into assets and conditions</a:t>
            </a:r>
          </a:p>
          <a:p>
            <a:r>
              <a:rPr lang="en-US" sz="2200" dirty="0"/>
              <a:t>throughout the value chain, leading to the following challenges</a:t>
            </a:r>
            <a:r>
              <a:rPr lang="en-US" sz="2200" dirty="0" smtClean="0"/>
              <a:t>:</a:t>
            </a:r>
          </a:p>
          <a:p>
            <a:endParaRPr lang="en-US" sz="2200" dirty="0"/>
          </a:p>
          <a:p>
            <a:pPr marL="342900" indent="-342900">
              <a:buFont typeface="Arial" pitchFamily="34" charset="0"/>
              <a:buChar char="•"/>
            </a:pPr>
            <a:r>
              <a:rPr lang="en-US" sz="2200" dirty="0" smtClean="0"/>
              <a:t>Maintaining </a:t>
            </a:r>
            <a:r>
              <a:rPr lang="en-US" sz="2200" dirty="0"/>
              <a:t>process and transaction transparency across all parties</a:t>
            </a:r>
          </a:p>
          <a:p>
            <a:pPr marL="342900" indent="-342900">
              <a:buFont typeface="Arial" pitchFamily="34" charset="0"/>
              <a:buChar char="•"/>
            </a:pPr>
            <a:r>
              <a:rPr lang="en-US" sz="2200" dirty="0" smtClean="0"/>
              <a:t>Ensuring </a:t>
            </a:r>
            <a:r>
              <a:rPr lang="en-US" sz="2200" dirty="0"/>
              <a:t>product authenticity and secure transfer of vaccines without breaking cold chain</a:t>
            </a:r>
          </a:p>
          <a:p>
            <a:pPr marL="342900" indent="-342900">
              <a:buFont typeface="Arial" pitchFamily="34" charset="0"/>
              <a:buChar char="•"/>
            </a:pPr>
            <a:r>
              <a:rPr lang="en-US" sz="2200" dirty="0" smtClean="0"/>
              <a:t>Tracking </a:t>
            </a:r>
            <a:r>
              <a:rPr lang="en-US" sz="2200" dirty="0"/>
              <a:t>secure box in real time for temperature control and ownership</a:t>
            </a:r>
          </a:p>
          <a:p>
            <a:pPr marL="342900" indent="-342900">
              <a:buFont typeface="Arial" pitchFamily="34" charset="0"/>
              <a:buChar char="•"/>
            </a:pPr>
            <a:r>
              <a:rPr lang="en-US" sz="2200" dirty="0" smtClean="0"/>
              <a:t>No </a:t>
            </a:r>
            <a:r>
              <a:rPr lang="en-US" sz="2200" dirty="0"/>
              <a:t>real-time data availability for decision making</a:t>
            </a:r>
          </a:p>
          <a:p>
            <a:pPr marL="342900" indent="-342900">
              <a:buFont typeface="Arial" pitchFamily="34" charset="0"/>
              <a:buChar char="•"/>
            </a:pPr>
            <a:r>
              <a:rPr lang="en-US" sz="2200" dirty="0" smtClean="0"/>
              <a:t>Lack </a:t>
            </a:r>
            <a:r>
              <a:rPr lang="en-US" sz="2200" dirty="0"/>
              <a:t>of a seamless process for controlled vaccine delivery</a:t>
            </a:r>
          </a:p>
          <a:p>
            <a:pPr marL="342900" indent="-342900">
              <a:buFont typeface="Arial" pitchFamily="34" charset="0"/>
              <a:buChar char="•"/>
            </a:pPr>
            <a:r>
              <a:rPr lang="en-US" sz="2200" dirty="0" smtClean="0"/>
              <a:t>No </a:t>
            </a:r>
            <a:r>
              <a:rPr lang="en-US" sz="2200" dirty="0"/>
              <a:t>process for dispute settlement in case of violation</a:t>
            </a:r>
            <a:endParaRPr sz="2200" dirty="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2586</Words>
  <Application>Microsoft Office PowerPoint</Application>
  <PresentationFormat>Custom</PresentationFormat>
  <Paragraphs>144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Carlito</vt:lpstr>
      <vt:lpstr>Times New Roman</vt:lpstr>
      <vt:lpstr>Wingdings</vt:lpstr>
      <vt:lpstr>Office Theme</vt:lpstr>
      <vt:lpstr>Department of Information Technology  NBA Accredited</vt:lpstr>
      <vt:lpstr>A Project Report on Pharma Supply Chain Monitroing System  using Iot &amp; Blockchain</vt:lpstr>
      <vt:lpstr>1.Project Conception and Initiation</vt:lpstr>
      <vt:lpstr>1.1 Abstract</vt:lpstr>
      <vt:lpstr>1.1 Abstract</vt:lpstr>
      <vt:lpstr>1.2 Objectives</vt:lpstr>
      <vt:lpstr>1.3 Literature Review</vt:lpstr>
      <vt:lpstr>PowerPoint Presentation</vt:lpstr>
      <vt:lpstr>1.4 Problem Definition</vt:lpstr>
      <vt:lpstr>1.5 Scope</vt:lpstr>
      <vt:lpstr>1.6 Technology stack</vt:lpstr>
      <vt:lpstr>1.7 Benefits for environment &amp; Society</vt:lpstr>
      <vt:lpstr>2. Project Design</vt:lpstr>
      <vt:lpstr>2.1 Proposed System</vt:lpstr>
      <vt:lpstr>PowerPoint Presentation</vt:lpstr>
      <vt:lpstr>2.2 Design(Flow Of Modules)</vt:lpstr>
      <vt:lpstr>2.2 Design(Flow Of Modules)</vt:lpstr>
      <vt:lpstr>2.2 Design(Flow Of Modules)</vt:lpstr>
      <vt:lpstr>2.3 Use Case for Supply Chain Web App</vt:lpstr>
      <vt:lpstr>2.4 Class Diagram for Supply Chain Web App</vt:lpstr>
      <vt:lpstr>2.5 Sequence Diagram for Blockchain Smart Contracts</vt:lpstr>
      <vt:lpstr>3. Implementation</vt:lpstr>
      <vt:lpstr>4. Testing</vt:lpstr>
      <vt:lpstr>Functional Testing</vt:lpstr>
      <vt:lpstr>Functional Testing</vt:lpstr>
      <vt:lpstr>Non-Functional Testing</vt:lpstr>
      <vt:lpstr>5. Result</vt:lpstr>
      <vt:lpstr>6. Conclusion and Future Scope</vt:lpstr>
      <vt:lpstr>PowerPoint Presentation</vt:lpstr>
      <vt:lpstr>References</vt:lpstr>
      <vt:lpstr>References</vt:lpstr>
      <vt:lpstr>References</vt:lpstr>
      <vt:lpstr>References</vt:lpstr>
      <vt:lpstr>Paper Publication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IT BE_Project_Presentation-2020-21 (1)</dc:title>
  <dc:creator>TheBeast</dc:creator>
  <cp:lastModifiedBy>satish gupta</cp:lastModifiedBy>
  <cp:revision>11</cp:revision>
  <dcterms:created xsi:type="dcterms:W3CDTF">2022-04-08T00:42:04Z</dcterms:created>
  <dcterms:modified xsi:type="dcterms:W3CDTF">2022-04-08T07:36:44Z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2022-03-25T00:00:00Z</vt:filetime>
  </property>
  <property fmtid="{D5CDD505-2E9C-101B-9397-08002B2CF9AE}" pid="3" name="LastSaved">
    <vt:filetime>2022-04-08T00:00:00Z</vt:filetime>
  </property>
</Properties>
</file>