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9" r:id="rId2"/>
    <p:sldId id="294" r:id="rId3"/>
    <p:sldId id="274" r:id="rId4"/>
    <p:sldId id="293" r:id="rId5"/>
    <p:sldId id="257" r:id="rId6"/>
    <p:sldId id="286" r:id="rId7"/>
    <p:sldId id="285" r:id="rId8"/>
    <p:sldId id="287" r:id="rId9"/>
    <p:sldId id="289" r:id="rId10"/>
    <p:sldId id="290" r:id="rId11"/>
    <p:sldId id="292" r:id="rId12"/>
    <p:sldId id="291" r:id="rId13"/>
    <p:sldId id="288" r:id="rId14"/>
    <p:sldId id="260" r:id="rId15"/>
    <p:sldId id="295" r:id="rId16"/>
    <p:sldId id="278" r:id="rId17"/>
  </p:sldIdLst>
  <p:sldSz cx="9144000" cy="5143500" type="screen16x9"/>
  <p:notesSz cx="6858000" cy="9144000"/>
  <p:embeddedFontLst>
    <p:embeddedFont>
      <p:font typeface="Titillium Web" charset="0"/>
      <p:regular r:id="rId19"/>
      <p:bold r:id="rId20"/>
      <p:italic r:id="rId21"/>
      <p:boldItalic r:id="rId22"/>
    </p:embeddedFont>
    <p:embeddedFont>
      <p:font typeface="Titillium Web SemiBold" charset="0"/>
      <p:regular r:id="rId23"/>
      <p:bold r:id="rId24"/>
      <p:italic r:id="rId25"/>
      <p:boldItalic r:id="rId26"/>
    </p:embeddedFont>
    <p:embeddedFont>
      <p:font typeface="Calibri" pitchFamily="34" charset="0"/>
      <p:regular r:id="rId27"/>
      <p:bold r:id="rId28"/>
      <p:italic r:id="rId29"/>
      <p:boldItalic r:id="rId30"/>
    </p:embeddedFont>
    <p:embeddedFont>
      <p:font typeface="Garamond" pitchFamily="18" charset="0"/>
      <p:regular r:id="rId31"/>
      <p:bold r:id="rId32"/>
      <p:italic r:id="rId33"/>
    </p:embeddedFont>
    <p:embeddedFont>
      <p:font typeface="Titillium Web Light" charset="0"/>
      <p:regular r:id="rId34"/>
      <p:bold r:id="rId35"/>
      <p:italic r:id="rId36"/>
      <p:boldItalic r:id="rId37"/>
    </p:embeddedFont>
    <p:embeddedFont>
      <p:font typeface="Cambria"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82FD9BB-413B-4336-BDAC-30956648D7AC}">
  <a:tblStyle styleId="{C82FD9BB-413B-4336-BDAC-30956648D7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346" y="23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39903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49fc024d8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49fc024d8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 name="Google Shape;27;p4"/>
          <p:cNvSpPr txBox="1">
            <a:spLocks noGrp="1"/>
          </p:cNvSpPr>
          <p:nvPr>
            <p:ph type="body" idx="1"/>
          </p:nvPr>
        </p:nvSpPr>
        <p:spPr>
          <a:xfrm>
            <a:off x="1552750" y="906351"/>
            <a:ext cx="6038400" cy="819900"/>
          </a:xfrm>
          <a:prstGeom prst="rect">
            <a:avLst/>
          </a:prstGeom>
        </p:spPr>
        <p:txBody>
          <a:bodyPr spcFirstLastPara="1" wrap="square" lIns="0" tIns="0" rIns="0" bIns="0" anchor="t" anchorCtr="0">
            <a:noAutofit/>
          </a:bodyPr>
          <a:lstStyle>
            <a:lvl1pPr marL="457200" lvl="0" indent="-444500" rtl="0">
              <a:spcBef>
                <a:spcPts val="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1pPr>
            <a:lvl2pPr marL="914400" lvl="1"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2pPr>
            <a:lvl3pPr marL="1371600" lvl="2"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3pPr>
            <a:lvl4pPr marL="1828800" lvl="3"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4pPr>
            <a:lvl5pPr marL="2286000" lvl="4"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5pPr>
            <a:lvl6pPr marL="2743200" lvl="5"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6pPr>
            <a:lvl7pPr marL="3200400" lvl="6"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7pPr>
            <a:lvl8pPr marL="3657600" lvl="7"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8pPr>
            <a:lvl9pPr marL="4114800" lvl="8" indent="-444500" rtl="0">
              <a:spcBef>
                <a:spcPts val="1000"/>
              </a:spcBef>
              <a:spcAft>
                <a:spcPts val="100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9pPr>
          </a:lstStyle>
          <a:p>
            <a:endParaRPr/>
          </a:p>
        </p:txBody>
      </p:sp>
      <p:sp>
        <p:nvSpPr>
          <p:cNvPr id="28" name="Google Shape;28;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6"/>
          <p:cNvSpPr txBox="1">
            <a:spLocks noGrp="1"/>
          </p:cNvSpPr>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49" name="Google Shape;49;p6"/>
          <p:cNvSpPr txBox="1">
            <a:spLocks noGrp="1"/>
          </p:cNvSpPr>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50" name="Google Shape;5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9"/>
          <p:cNvSpPr txBox="1">
            <a:spLocks noGrp="1"/>
          </p:cNvSpPr>
          <p:nvPr>
            <p:ph type="body" idx="1"/>
          </p:nvPr>
        </p:nvSpPr>
        <p:spPr>
          <a:xfrm>
            <a:off x="855300" y="4406300"/>
            <a:ext cx="7433400" cy="343500"/>
          </a:xfrm>
          <a:prstGeom prst="rect">
            <a:avLst/>
          </a:prstGeom>
        </p:spPr>
        <p:txBody>
          <a:bodyPr spcFirstLastPara="1" wrap="square" lIns="0" tIns="0" rIns="0" bIns="0" anchor="t" anchorCtr="0">
            <a:noAutofit/>
          </a:bodyPr>
          <a:lstStyle>
            <a:lvl1pPr marL="457200" lvl="0" indent="-228600" rtl="0">
              <a:spcBef>
                <a:spcPts val="0"/>
              </a:spcBef>
              <a:spcAft>
                <a:spcPts val="1000"/>
              </a:spcAft>
              <a:buSzPts val="1800"/>
              <a:buNone/>
              <a:defRPr sz="1800"/>
            </a:lvl1pPr>
          </a:lstStyle>
          <a:p>
            <a:endParaRPr/>
          </a:p>
        </p:txBody>
      </p:sp>
      <p:sp>
        <p:nvSpPr>
          <p:cNvPr id="77" name="Google Shape;7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1" name="Shape 86"/>
        <p:cNvGrpSpPr/>
        <p:nvPr/>
      </p:nvGrpSpPr>
      <p:grpSpPr>
        <a:xfrm>
          <a:off x="0" y="0"/>
          <a:ext cx="0" cy="0"/>
          <a:chOff x="0" y="0"/>
          <a:chExt cx="0" cy="0"/>
        </a:xfrm>
      </p:grpSpPr>
      <p:sp>
        <p:nvSpPr>
          <p:cNvPr id="87" name="Google Shape;87;p11"/>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1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marL="914400" lvl="1" indent="-381000" rtl="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marL="1371600" lvl="2" indent="-381000" rtl="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marL="1828800" lvl="3" indent="-381000" rtl="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marL="2286000" lvl="4"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marL="2743200" lvl="5"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marL="3200400" lvl="6"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marL="3657600" lvl="7"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marL="4114800" lvl="8" indent="-381000" rtl="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33350"/>
            <a:ext cx="42767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114885"/>
            <a:ext cx="63119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941" y="57150"/>
            <a:ext cx="1981659" cy="1374002"/>
          </a:xfrm>
          <a:prstGeom prst="rect">
            <a:avLst/>
          </a:prstGeom>
        </p:spPr>
      </p:pic>
      <p:sp>
        <p:nvSpPr>
          <p:cNvPr id="11" name="TextBox 10"/>
          <p:cNvSpPr txBox="1"/>
          <p:nvPr/>
        </p:nvSpPr>
        <p:spPr>
          <a:xfrm>
            <a:off x="304800" y="2038350"/>
            <a:ext cx="6324600" cy="1708160"/>
          </a:xfrm>
          <a:prstGeom prst="rect">
            <a:avLst/>
          </a:prstGeom>
          <a:noFill/>
        </p:spPr>
        <p:txBody>
          <a:bodyPr wrap="square" rtlCol="0">
            <a:spAutoFit/>
          </a:bodyPr>
          <a:lstStyle/>
          <a:p>
            <a:pPr algn="ctr"/>
            <a:r>
              <a:rPr lang="en-US" sz="3500" b="1" dirty="0" smtClean="0">
                <a:solidFill>
                  <a:schemeClr val="bg1"/>
                </a:solidFill>
                <a:latin typeface="Garamond" pitchFamily="18" charset="0"/>
              </a:rPr>
              <a:t>A Mini Project On</a:t>
            </a:r>
          </a:p>
          <a:p>
            <a:pPr algn="ctr"/>
            <a:r>
              <a:rPr lang="en-US" sz="3500" b="1" dirty="0" smtClean="0">
                <a:solidFill>
                  <a:schemeClr val="bg1"/>
                </a:solidFill>
                <a:latin typeface="Garamond" pitchFamily="18" charset="0"/>
              </a:rPr>
              <a:t>“BUS RESERVATION SYSTEM”</a:t>
            </a:r>
            <a:endParaRPr lang="en-US" sz="3500" b="1" dirty="0">
              <a:solidFill>
                <a:schemeClr val="bg1"/>
              </a:solidFill>
              <a:latin typeface="Garamond" pitchFamily="18" charset="0"/>
            </a:endParaRPr>
          </a:p>
        </p:txBody>
      </p:sp>
      <p:sp>
        <p:nvSpPr>
          <p:cNvPr id="12" name="TextBox 11"/>
          <p:cNvSpPr txBox="1"/>
          <p:nvPr/>
        </p:nvSpPr>
        <p:spPr>
          <a:xfrm>
            <a:off x="3886200" y="4400550"/>
            <a:ext cx="2438400" cy="304800"/>
          </a:xfrm>
          <a:prstGeom prst="rect">
            <a:avLst/>
          </a:prstGeom>
          <a:noFill/>
        </p:spPr>
        <p:txBody>
          <a:bodyPr wrap="square" rtlCol="0">
            <a:spAutoFit/>
          </a:bodyPr>
          <a:lstStyle/>
          <a:p>
            <a:r>
              <a:rPr lang="en-US" b="1" dirty="0" smtClean="0">
                <a:solidFill>
                  <a:schemeClr val="bg1"/>
                </a:solidFill>
                <a:latin typeface="Garamond" pitchFamily="18" charset="0"/>
              </a:rPr>
              <a:t>PRESENTED</a:t>
            </a:r>
            <a:r>
              <a:rPr lang="en-US" b="1" dirty="0" smtClean="0">
                <a:latin typeface="Garamond" pitchFamily="18" charset="0"/>
              </a:rPr>
              <a:t> </a:t>
            </a:r>
            <a:r>
              <a:rPr lang="en-US" b="1" dirty="0" smtClean="0">
                <a:solidFill>
                  <a:schemeClr val="bg1"/>
                </a:solidFill>
                <a:latin typeface="Garamond" pitchFamily="18" charset="0"/>
              </a:rPr>
              <a:t>BY:</a:t>
            </a:r>
            <a:endParaRPr lang="en-US" b="1" dirty="0">
              <a:solidFill>
                <a:schemeClr val="bg1"/>
              </a:solidFill>
              <a:latin typeface="Garamond" pitchFamily="18" charset="0"/>
            </a:endParaRPr>
          </a:p>
        </p:txBody>
      </p:sp>
      <p:sp>
        <p:nvSpPr>
          <p:cNvPr id="14" name="TextBox 13"/>
          <p:cNvSpPr txBox="1"/>
          <p:nvPr/>
        </p:nvSpPr>
        <p:spPr>
          <a:xfrm>
            <a:off x="3886200" y="4635850"/>
            <a:ext cx="3810000" cy="323165"/>
          </a:xfrm>
          <a:prstGeom prst="rect">
            <a:avLst/>
          </a:prstGeom>
          <a:noFill/>
        </p:spPr>
        <p:txBody>
          <a:bodyPr wrap="square" rtlCol="0">
            <a:spAutoFit/>
          </a:bodyPr>
          <a:lstStyle/>
          <a:p>
            <a:r>
              <a:rPr lang="en-US" sz="1500" b="1" dirty="0" smtClean="0">
                <a:solidFill>
                  <a:schemeClr val="bg1"/>
                </a:solidFill>
                <a:latin typeface="Garamond" pitchFamily="18" charset="0"/>
              </a:rPr>
              <a:t>YASH CHATURVEDI (1903480100128)</a:t>
            </a:r>
            <a:endParaRPr lang="en-US" sz="1500" b="1" dirty="0">
              <a:solidFill>
                <a:schemeClr val="bg1"/>
              </a:solidFill>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Rectangle 2"/>
          <p:cNvSpPr/>
          <p:nvPr/>
        </p:nvSpPr>
        <p:spPr>
          <a:xfrm>
            <a:off x="2895600" y="74295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will now be directed to a new screen </a:t>
            </a:r>
            <a:endParaRPr lang="en-US" sz="1000" dirty="0"/>
          </a:p>
        </p:txBody>
      </p:sp>
      <p:cxnSp>
        <p:nvCxnSpPr>
          <p:cNvPr id="5" name="Straight Connector 4"/>
          <p:cNvCxnSpPr>
            <a:stCxn id="3" idx="2"/>
          </p:cNvCxnSpPr>
          <p:nvPr/>
        </p:nvCxnSpPr>
        <p:spPr>
          <a:xfrm>
            <a:off x="3695700" y="127635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10314" y="1581150"/>
            <a:ext cx="164119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Vacancy status of the bus number entered will be visible</a:t>
            </a:r>
            <a:r>
              <a:rPr lang="en-US" sz="1000" dirty="0" smtClean="0">
                <a:sym typeface="Wingdings" pitchFamily="2" charset="2"/>
              </a:rPr>
              <a:t> “Available Seats in Bus”</a:t>
            </a:r>
            <a:endParaRPr lang="en-US" sz="1000" dirty="0"/>
          </a:p>
        </p:txBody>
      </p:sp>
      <p:cxnSp>
        <p:nvCxnSpPr>
          <p:cNvPr id="17" name="Straight Connector 16"/>
          <p:cNvCxnSpPr/>
          <p:nvPr/>
        </p:nvCxnSpPr>
        <p:spPr>
          <a:xfrm>
            <a:off x="3690708" y="219075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910314" y="2495550"/>
            <a:ext cx="1585486"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Now user will have to enter “Number of Tickets”</a:t>
            </a:r>
            <a:endParaRPr lang="en-US" sz="1000" dirty="0"/>
          </a:p>
        </p:txBody>
      </p:sp>
      <p:cxnSp>
        <p:nvCxnSpPr>
          <p:cNvPr id="11" name="Straight Arrow Connector 10"/>
          <p:cNvCxnSpPr>
            <a:stCxn id="15" idx="3"/>
          </p:cNvCxnSpPr>
          <p:nvPr/>
        </p:nvCxnSpPr>
        <p:spPr>
          <a:xfrm>
            <a:off x="4551504" y="1885950"/>
            <a:ext cx="1011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519" y="1114400"/>
            <a:ext cx="3181350" cy="165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Connector 18"/>
          <p:cNvCxnSpPr/>
          <p:nvPr/>
        </p:nvCxnSpPr>
        <p:spPr>
          <a:xfrm flipH="1">
            <a:off x="3690708" y="3028950"/>
            <a:ext cx="1"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38621" y="3058239"/>
            <a:ext cx="1823979" cy="246221"/>
          </a:xfrm>
          <a:prstGeom prst="rect">
            <a:avLst/>
          </a:prstGeom>
          <a:noFill/>
        </p:spPr>
        <p:txBody>
          <a:bodyPr wrap="square" rtlCol="0">
            <a:spAutoFit/>
          </a:bodyPr>
          <a:lstStyle/>
          <a:p>
            <a:r>
              <a:rPr lang="en-US" sz="1000" dirty="0" smtClean="0"/>
              <a:t>As per Number of Tickets</a:t>
            </a:r>
            <a:endParaRPr lang="en-US" sz="1000" dirty="0"/>
          </a:p>
        </p:txBody>
      </p:sp>
      <p:sp>
        <p:nvSpPr>
          <p:cNvPr id="29" name="Rectangle 28"/>
          <p:cNvSpPr/>
          <p:nvPr/>
        </p:nvSpPr>
        <p:spPr>
          <a:xfrm>
            <a:off x="2966018" y="3333750"/>
            <a:ext cx="1585486"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will have to enter details for ticket reservation….</a:t>
            </a:r>
            <a:endParaRPr lang="en-US" sz="1000" dirty="0"/>
          </a:p>
        </p:txBody>
      </p:sp>
      <p:cxnSp>
        <p:nvCxnSpPr>
          <p:cNvPr id="25" name="Straight Arrow Connector 24"/>
          <p:cNvCxnSpPr/>
          <p:nvPr/>
        </p:nvCxnSpPr>
        <p:spPr>
          <a:xfrm>
            <a:off x="3724864" y="386715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099592" y="4184957"/>
            <a:ext cx="1366779"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At last total fare will be shown to the user.</a:t>
            </a:r>
            <a:endParaRPr lang="en-US" sz="1000" dirty="0"/>
          </a:p>
        </p:txBody>
      </p:sp>
      <p:cxnSp>
        <p:nvCxnSpPr>
          <p:cNvPr id="30" name="Straight Connector 29"/>
          <p:cNvCxnSpPr>
            <a:stCxn id="29" idx="3"/>
          </p:cNvCxnSpPr>
          <p:nvPr/>
        </p:nvCxnSpPr>
        <p:spPr>
          <a:xfrm>
            <a:off x="4551504" y="360045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9" name="Straight Connector 2048"/>
          <p:cNvCxnSpPr/>
          <p:nvPr/>
        </p:nvCxnSpPr>
        <p:spPr>
          <a:xfrm>
            <a:off x="5465904" y="3304460"/>
            <a:ext cx="0" cy="562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Straight Arrow Connector 2053"/>
          <p:cNvCxnSpPr/>
          <p:nvPr/>
        </p:nvCxnSpPr>
        <p:spPr>
          <a:xfrm>
            <a:off x="5465904" y="3304460"/>
            <a:ext cx="630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465904" y="3867150"/>
            <a:ext cx="630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7" name="Rectangle 2056"/>
          <p:cNvSpPr/>
          <p:nvPr/>
        </p:nvSpPr>
        <p:spPr>
          <a:xfrm>
            <a:off x="6108612" y="310515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Seat Number</a:t>
            </a:r>
            <a:endParaRPr lang="en-US" sz="1000" b="1" dirty="0"/>
          </a:p>
        </p:txBody>
      </p:sp>
      <p:sp>
        <p:nvSpPr>
          <p:cNvPr id="46" name="Rectangle 45"/>
          <p:cNvSpPr/>
          <p:nvPr/>
        </p:nvSpPr>
        <p:spPr>
          <a:xfrm>
            <a:off x="6108612" y="363855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Passenger Name</a:t>
            </a:r>
            <a:endParaRPr lang="en-US" sz="1000" b="1" dirty="0"/>
          </a:p>
        </p:txBody>
      </p:sp>
    </p:spTree>
    <p:extLst>
      <p:ext uri="{BB962C8B-B14F-4D97-AF65-F5344CB8AC3E}">
        <p14:creationId xmlns:p14="http://schemas.microsoft.com/office/powerpoint/2010/main" val="494645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3276600" y="36195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IF CHOICE IS 3….</a:t>
            </a:r>
            <a:endParaRPr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9" name="Rectangle 8"/>
          <p:cNvSpPr/>
          <p:nvPr/>
        </p:nvSpPr>
        <p:spPr>
          <a:xfrm>
            <a:off x="3565109" y="971550"/>
            <a:ext cx="1580756" cy="783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For cancellation, user will have to enter bus number of his choice……</a:t>
            </a:r>
            <a:endParaRPr lang="en-US" sz="1000" dirty="0"/>
          </a:p>
        </p:txBody>
      </p:sp>
      <p:sp>
        <p:nvSpPr>
          <p:cNvPr id="11" name="Rectangle 10"/>
          <p:cNvSpPr/>
          <p:nvPr/>
        </p:nvSpPr>
        <p:spPr>
          <a:xfrm>
            <a:off x="3556175" y="203835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will now be directed to a new screen </a:t>
            </a:r>
            <a:endParaRPr lang="en-US" sz="1000" dirty="0"/>
          </a:p>
        </p:txBody>
      </p:sp>
      <p:cxnSp>
        <p:nvCxnSpPr>
          <p:cNvPr id="3" name="Straight Connector 2"/>
          <p:cNvCxnSpPr>
            <a:stCxn id="9" idx="2"/>
          </p:cNvCxnSpPr>
          <p:nvPr/>
        </p:nvCxnSpPr>
        <p:spPr>
          <a:xfrm>
            <a:off x="4355487" y="1754569"/>
            <a:ext cx="0" cy="283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2"/>
          </p:cNvCxnSpPr>
          <p:nvPr/>
        </p:nvCxnSpPr>
        <p:spPr>
          <a:xfrm flipH="1">
            <a:off x="4355487" y="2571750"/>
            <a:ext cx="788"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565109" y="287655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Seat Number along with its status will be available on the screen.</a:t>
            </a:r>
            <a:endParaRPr lang="en-US" sz="1000" dirty="0"/>
          </a:p>
        </p:txBody>
      </p:sp>
      <p:cxnSp>
        <p:nvCxnSpPr>
          <p:cNvPr id="28" name="Straight Connector 27"/>
          <p:cNvCxnSpPr>
            <a:stCxn id="30" idx="2"/>
          </p:cNvCxnSpPr>
          <p:nvPr/>
        </p:nvCxnSpPr>
        <p:spPr>
          <a:xfrm>
            <a:off x="4365209" y="340995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579823" y="371475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Enter Seat Number for cancellation…</a:t>
            </a:r>
            <a:endParaRPr lang="en-US" sz="1000" dirty="0"/>
          </a:p>
        </p:txBody>
      </p:sp>
      <p:cxnSp>
        <p:nvCxnSpPr>
          <p:cNvPr id="32" name="Elbow Connector 31"/>
          <p:cNvCxnSpPr>
            <a:stCxn id="34" idx="2"/>
          </p:cNvCxnSpPr>
          <p:nvPr/>
        </p:nvCxnSpPr>
        <p:spPr>
          <a:xfrm rot="16200000" flipH="1">
            <a:off x="4742661" y="3885411"/>
            <a:ext cx="304800" cy="10302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410200" y="4362449"/>
            <a:ext cx="1600200" cy="381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After cancellation Rs.200 will be refunded</a:t>
            </a:r>
            <a:endParaRPr lang="en-US" sz="1000" dirty="0"/>
          </a:p>
        </p:txBody>
      </p:sp>
    </p:spTree>
    <p:extLst>
      <p:ext uri="{BB962C8B-B14F-4D97-AF65-F5344CB8AC3E}">
        <p14:creationId xmlns:p14="http://schemas.microsoft.com/office/powerpoint/2010/main" val="2079865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3276600" y="36195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IF CHOICE IS 4….</a:t>
            </a:r>
            <a:endParaRPr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1" name="Rectangle 10"/>
          <p:cNvSpPr/>
          <p:nvPr/>
        </p:nvSpPr>
        <p:spPr>
          <a:xfrm>
            <a:off x="3505200" y="896532"/>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will now be directed to a new screen </a:t>
            </a:r>
            <a:endParaRPr lang="en-US" sz="1000" dirty="0"/>
          </a:p>
        </p:txBody>
      </p:sp>
      <p:cxnSp>
        <p:nvCxnSpPr>
          <p:cNvPr id="25" name="Straight Connector 24"/>
          <p:cNvCxnSpPr>
            <a:stCxn id="11" idx="2"/>
          </p:cNvCxnSpPr>
          <p:nvPr/>
        </p:nvCxnSpPr>
        <p:spPr>
          <a:xfrm flipH="1">
            <a:off x="4304512" y="1429932"/>
            <a:ext cx="788"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514134" y="1734732"/>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will have to enter the bus number</a:t>
            </a:r>
            <a:endParaRPr lang="en-US" sz="1000" dirty="0"/>
          </a:p>
        </p:txBody>
      </p:sp>
      <p:cxnSp>
        <p:nvCxnSpPr>
          <p:cNvPr id="36" name="Straight Arrow Connector 35"/>
          <p:cNvCxnSpPr>
            <a:stCxn id="30" idx="2"/>
          </p:cNvCxnSpPr>
          <p:nvPr/>
        </p:nvCxnSpPr>
        <p:spPr>
          <a:xfrm>
            <a:off x="4314234" y="2268132"/>
            <a:ext cx="0" cy="3036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599471"/>
            <a:ext cx="5181600" cy="210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913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3276600" y="43815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IF CHOICE IS 5….</a:t>
            </a:r>
            <a:endParaRPr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4" name="Rectangle 3"/>
          <p:cNvSpPr/>
          <p:nvPr/>
        </p:nvSpPr>
        <p:spPr>
          <a:xfrm>
            <a:off x="3074802" y="1356066"/>
            <a:ext cx="297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is Successfully logged out of the application…..</a:t>
            </a:r>
            <a:endParaRPr lang="en-US" dirty="0"/>
          </a:p>
        </p:txBody>
      </p:sp>
      <p:cxnSp>
        <p:nvCxnSpPr>
          <p:cNvPr id="7" name="Straight Arrow Connector 6"/>
          <p:cNvCxnSpPr>
            <a:stCxn id="4" idx="2"/>
          </p:cNvCxnSpPr>
          <p:nvPr/>
        </p:nvCxnSpPr>
        <p:spPr>
          <a:xfrm>
            <a:off x="4560702" y="2346666"/>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74802" y="2803866"/>
            <a:ext cx="297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have successfully logged out of TRAVELPRO</a:t>
            </a:r>
            <a:r>
              <a:rPr lang="en-US" dirty="0" smtClean="0"/>
              <a:t>.</a:t>
            </a:r>
          </a:p>
          <a:p>
            <a:pPr algn="ctr"/>
            <a:r>
              <a:rPr lang="en-US" dirty="0"/>
              <a:t> Thank you for using TRAVELPRO.</a:t>
            </a:r>
          </a:p>
        </p:txBody>
      </p:sp>
      <p:sp>
        <p:nvSpPr>
          <p:cNvPr id="12" name="TextBox 11"/>
          <p:cNvSpPr txBox="1"/>
          <p:nvPr/>
        </p:nvSpPr>
        <p:spPr>
          <a:xfrm>
            <a:off x="4587504" y="2439269"/>
            <a:ext cx="3886200" cy="246221"/>
          </a:xfrm>
          <a:prstGeom prst="rect">
            <a:avLst/>
          </a:prstGeom>
          <a:noFill/>
        </p:spPr>
        <p:txBody>
          <a:bodyPr wrap="square" rtlCol="0">
            <a:spAutoFit/>
          </a:bodyPr>
          <a:lstStyle/>
          <a:p>
            <a:r>
              <a:rPr lang="en-US" sz="1000" dirty="0" smtClean="0"/>
              <a:t>This message will be shown in the screen after successful logout.</a:t>
            </a:r>
            <a:endParaRPr lang="en-US" sz="1000" dirty="0"/>
          </a:p>
        </p:txBody>
      </p:sp>
    </p:spTree>
    <p:extLst>
      <p:ext uri="{BB962C8B-B14F-4D97-AF65-F5344CB8AC3E}">
        <p14:creationId xmlns:p14="http://schemas.microsoft.com/office/powerpoint/2010/main" val="264644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body" idx="1"/>
          </p:nvPr>
        </p:nvSpPr>
        <p:spPr>
          <a:xfrm>
            <a:off x="1552750" y="906351"/>
            <a:ext cx="6038400" cy="819900"/>
          </a:xfrm>
          <a:prstGeom prst="rect">
            <a:avLst/>
          </a:prstGeom>
        </p:spPr>
        <p:txBody>
          <a:bodyPr spcFirstLastPara="1" wrap="square" lIns="0" tIns="0" rIns="0" bIns="0" anchor="t" anchorCtr="0">
            <a:noAutofit/>
          </a:bodyPr>
          <a:lstStyle/>
          <a:p>
            <a:pPr marL="12700" indent="0">
              <a:buNone/>
            </a:pPr>
            <a:r>
              <a:rPr lang="en-US" sz="3000" dirty="0"/>
              <a:t>This was an effort to develop a simple “Bus Reservation System” using which the user can view bus list, book tickets, cancel bookings and check bus status board</a:t>
            </a:r>
            <a:r>
              <a:rPr lang="en-US" sz="3000" dirty="0" smtClean="0"/>
              <a:t>.</a:t>
            </a:r>
            <a:endParaRPr lang="en-US" sz="3000" dirty="0"/>
          </a:p>
          <a:p>
            <a:pPr marL="12700" indent="0">
              <a:buNone/>
            </a:pPr>
            <a:r>
              <a:rPr lang="en-US" sz="3000" dirty="0"/>
              <a:t>I do hope you find this project useful as well as interesting.</a:t>
            </a:r>
          </a:p>
          <a:p>
            <a:pPr marL="0" indent="0">
              <a:spcAft>
                <a:spcPts val="1000"/>
              </a:spcAft>
              <a:buNone/>
            </a:pPr>
            <a:endParaRPr sz="3000" dirty="0"/>
          </a:p>
        </p:txBody>
      </p:sp>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Google Shape;100;p13"/>
          <p:cNvSpPr txBox="1">
            <a:spLocks/>
          </p:cNvSpPr>
          <p:nvPr/>
        </p:nvSpPr>
        <p:spPr>
          <a:xfrm>
            <a:off x="76200" y="57150"/>
            <a:ext cx="7433400" cy="4971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latin typeface="Titillium Web" charset="0"/>
              </a:rPr>
              <a:t>CONCLUSION</a:t>
            </a:r>
            <a:endParaRPr lang="en-US" sz="3600" b="1" dirty="0">
              <a:latin typeface="Titillium Web"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2"/>
                </a:solidFill>
              </a:rPr>
              <a:t>15</a:t>
            </a:fld>
            <a:endParaRPr>
              <a:solidFill>
                <a:schemeClr val="accent2"/>
              </a:solidFill>
            </a:endParaRPr>
          </a:p>
        </p:txBody>
      </p:sp>
      <p:grpSp>
        <p:nvGrpSpPr>
          <p:cNvPr id="337" name="Google Shape;337;p33"/>
          <p:cNvGrpSpPr/>
          <p:nvPr/>
        </p:nvGrpSpPr>
        <p:grpSpPr>
          <a:xfrm>
            <a:off x="474299" y="1241129"/>
            <a:ext cx="4542205" cy="2661224"/>
            <a:chOff x="1177450" y="241631"/>
            <a:chExt cx="6173152" cy="3616776"/>
          </a:xfrm>
        </p:grpSpPr>
        <p:sp>
          <p:nvSpPr>
            <p:cNvPr id="338" name="Google Shape;338;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3" name="Google Shape;343;p33"/>
          <p:cNvSpPr txBox="1">
            <a:spLocks noGrp="1"/>
          </p:cNvSpPr>
          <p:nvPr>
            <p:ph type="body" idx="4294967295"/>
          </p:nvPr>
        </p:nvSpPr>
        <p:spPr>
          <a:xfrm>
            <a:off x="5105400" y="209550"/>
            <a:ext cx="3033000" cy="4396200"/>
          </a:xfrm>
          <a:prstGeom prst="rect">
            <a:avLst/>
          </a:prstGeom>
        </p:spPr>
        <p:txBody>
          <a:bodyPr spcFirstLastPara="1" wrap="square" lIns="0" tIns="0" rIns="0" bIns="0" anchor="ctr" anchorCtr="0">
            <a:noAutofit/>
          </a:bodyPr>
          <a:lstStyle/>
          <a:p>
            <a:pPr lvl="0">
              <a:buClr>
                <a:schemeClr val="tx1"/>
              </a:buClr>
            </a:pPr>
            <a:r>
              <a:rPr lang="en-US" sz="1500" u="sng" dirty="0">
                <a:solidFill>
                  <a:schemeClr val="tx1"/>
                </a:solidFill>
              </a:rPr>
              <a:t>projectnotes.org</a:t>
            </a:r>
            <a:endParaRPr lang="en-US" sz="1500" dirty="0">
              <a:solidFill>
                <a:schemeClr val="tx1"/>
              </a:solidFill>
            </a:endParaRPr>
          </a:p>
          <a:p>
            <a:pPr lvl="0">
              <a:buClr>
                <a:schemeClr val="tx1"/>
              </a:buClr>
            </a:pPr>
            <a:r>
              <a:rPr lang="en-US" sz="1500" u="sng" dirty="0">
                <a:solidFill>
                  <a:schemeClr val="tx1"/>
                </a:solidFill>
              </a:rPr>
              <a:t>blog.eduonix.com</a:t>
            </a:r>
            <a:endParaRPr lang="en-US" sz="1500" dirty="0">
              <a:solidFill>
                <a:schemeClr val="tx1"/>
              </a:solidFill>
            </a:endParaRPr>
          </a:p>
          <a:p>
            <a:pPr lvl="0">
              <a:buClr>
                <a:schemeClr val="tx1"/>
              </a:buClr>
            </a:pPr>
            <a:r>
              <a:rPr lang="en-US" sz="1500" u="sng" dirty="0">
                <a:solidFill>
                  <a:schemeClr val="tx1"/>
                </a:solidFill>
              </a:rPr>
              <a:t>codewithc.com</a:t>
            </a:r>
            <a:endParaRPr lang="en-US" sz="1500" dirty="0">
              <a:solidFill>
                <a:schemeClr val="tx1"/>
              </a:solidFill>
            </a:endParaRPr>
          </a:p>
          <a:p>
            <a:pPr lvl="0">
              <a:buClr>
                <a:schemeClr val="tx1"/>
              </a:buClr>
            </a:pPr>
            <a:r>
              <a:rPr lang="en-US" sz="1500" u="sng" dirty="0">
                <a:solidFill>
                  <a:schemeClr val="tx1"/>
                </a:solidFill>
              </a:rPr>
              <a:t>P. S. </a:t>
            </a:r>
            <a:r>
              <a:rPr lang="en-US" sz="1500" u="sng" dirty="0" err="1">
                <a:solidFill>
                  <a:schemeClr val="tx1"/>
                </a:solidFill>
              </a:rPr>
              <a:t>Deshpandey</a:t>
            </a:r>
            <a:r>
              <a:rPr lang="en-US" sz="1500" u="sng" dirty="0">
                <a:solidFill>
                  <a:schemeClr val="tx1"/>
                </a:solidFill>
              </a:rPr>
              <a:t>, “C and Data structure”, Wiley </a:t>
            </a:r>
            <a:r>
              <a:rPr lang="en-US" sz="1500" u="sng" dirty="0" err="1">
                <a:solidFill>
                  <a:schemeClr val="tx1"/>
                </a:solidFill>
              </a:rPr>
              <a:t>Dreamtech</a:t>
            </a:r>
            <a:r>
              <a:rPr lang="en-US" sz="1500" u="sng" dirty="0">
                <a:solidFill>
                  <a:schemeClr val="tx1"/>
                </a:solidFill>
              </a:rPr>
              <a:t> Publication</a:t>
            </a:r>
            <a:endParaRPr lang="en-US" sz="1500" dirty="0">
              <a:solidFill>
                <a:schemeClr val="tx1"/>
              </a:solidFill>
            </a:endParaRPr>
          </a:p>
          <a:p>
            <a:pPr lvl="0">
              <a:buClr>
                <a:schemeClr val="tx1"/>
              </a:buClr>
            </a:pPr>
            <a:r>
              <a:rPr lang="en-US" sz="1500" u="sng" dirty="0" err="1">
                <a:solidFill>
                  <a:schemeClr val="tx1"/>
                </a:solidFill>
              </a:rPr>
              <a:t>Kanetkar</a:t>
            </a:r>
            <a:r>
              <a:rPr lang="en-US" sz="1500" u="sng" dirty="0">
                <a:solidFill>
                  <a:schemeClr val="tx1"/>
                </a:solidFill>
              </a:rPr>
              <a:t> </a:t>
            </a:r>
            <a:r>
              <a:rPr lang="en-US" sz="1500" u="sng" dirty="0" err="1">
                <a:solidFill>
                  <a:schemeClr val="tx1"/>
                </a:solidFill>
              </a:rPr>
              <a:t>Yashavant</a:t>
            </a:r>
            <a:r>
              <a:rPr lang="en-US" sz="1500" u="sng" dirty="0">
                <a:solidFill>
                  <a:schemeClr val="tx1"/>
                </a:solidFill>
              </a:rPr>
              <a:t> </a:t>
            </a:r>
            <a:r>
              <a:rPr lang="en-US" sz="1500" u="sng" dirty="0" err="1">
                <a:solidFill>
                  <a:schemeClr val="tx1"/>
                </a:solidFill>
              </a:rPr>
              <a:t>P.,”Let</a:t>
            </a:r>
            <a:r>
              <a:rPr lang="en-US" sz="1500" u="sng" dirty="0">
                <a:solidFill>
                  <a:schemeClr val="tx1"/>
                </a:solidFill>
              </a:rPr>
              <a:t> Us C”, BPB Publications</a:t>
            </a:r>
            <a:endParaRPr lang="en-US" sz="1500" dirty="0">
              <a:solidFill>
                <a:schemeClr val="tx1"/>
              </a:solidFill>
            </a:endParaRPr>
          </a:p>
        </p:txBody>
      </p:sp>
      <p:sp>
        <p:nvSpPr>
          <p:cNvPr id="2" name="Rectangle 1"/>
          <p:cNvSpPr/>
          <p:nvPr/>
        </p:nvSpPr>
        <p:spPr>
          <a:xfrm>
            <a:off x="152399" y="133349"/>
            <a:ext cx="2852063" cy="646331"/>
          </a:xfrm>
          <a:prstGeom prst="rect">
            <a:avLst/>
          </a:prstGeom>
        </p:spPr>
        <p:txBody>
          <a:bodyPr wrap="none">
            <a:spAutoFit/>
          </a:bodyPr>
          <a:lstStyle/>
          <a:p>
            <a:r>
              <a:rPr lang="en-US" sz="3600" b="1" dirty="0" smtClean="0">
                <a:latin typeface="Titillium Web" charset="0"/>
              </a:rPr>
              <a:t>REFERENCES</a:t>
            </a:r>
            <a:endParaRPr lang="en-US" sz="3600" b="1" dirty="0">
              <a:latin typeface="Titillium Web" charset="0"/>
            </a:endParaRPr>
          </a:p>
        </p:txBody>
      </p:sp>
      <p:pic>
        <p:nvPicPr>
          <p:cNvPr id="4098" name="Picture 2" descr="Employee references and consent - Specialist HR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372" y="1428750"/>
            <a:ext cx="2510058"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130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4"/>
          <p:cNvSpPr txBox="1">
            <a:spLocks noGrp="1"/>
          </p:cNvSpPr>
          <p:nvPr>
            <p:ph type="ctrTitle" idx="4294967295"/>
          </p:nvPr>
        </p:nvSpPr>
        <p:spPr>
          <a:xfrm>
            <a:off x="1752600" y="1733550"/>
            <a:ext cx="64242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600" dirty="0"/>
              <a:t>THANKS!</a:t>
            </a:r>
            <a:endParaRPr sz="9600" dirty="0"/>
          </a:p>
        </p:txBody>
      </p:sp>
      <p:sp>
        <p:nvSpPr>
          <p:cNvPr id="349" name="Google Shape;349;p34"/>
          <p:cNvSpPr txBox="1">
            <a:spLocks noGrp="1"/>
          </p:cNvSpPr>
          <p:nvPr>
            <p:ph type="subTitle" idx="4294967295"/>
          </p:nvPr>
        </p:nvSpPr>
        <p:spPr>
          <a:xfrm>
            <a:off x="2975014" y="2724150"/>
            <a:ext cx="3608100" cy="235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accent2"/>
                </a:solidFill>
                <a:latin typeface="Titillium Web"/>
                <a:ea typeface="Titillium Web"/>
                <a:cs typeface="Titillium Web"/>
                <a:sym typeface="Titillium Web"/>
              </a:rPr>
              <a:t>Any questions</a:t>
            </a:r>
            <a:r>
              <a:rPr lang="en" b="1" dirty="0" smtClean="0">
                <a:solidFill>
                  <a:schemeClr val="accent2"/>
                </a:solidFill>
                <a:latin typeface="Titillium Web"/>
                <a:ea typeface="Titillium Web"/>
                <a:cs typeface="Titillium Web"/>
                <a:sym typeface="Titillium Web"/>
              </a:rPr>
              <a:t>?</a:t>
            </a:r>
            <a:endParaRPr b="1" dirty="0">
              <a:solidFill>
                <a:schemeClr val="accent2"/>
              </a:solidFill>
              <a:latin typeface="Titillium Web"/>
              <a:ea typeface="Titillium Web"/>
              <a:cs typeface="Titillium Web"/>
              <a:sym typeface="Titillium Web"/>
            </a:endParaRPr>
          </a:p>
        </p:txBody>
      </p:sp>
      <p:sp>
        <p:nvSpPr>
          <p:cNvPr id="351" name="Google Shape;351;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6" name="Google Shape;505;p34"/>
          <p:cNvGrpSpPr/>
          <p:nvPr/>
        </p:nvGrpSpPr>
        <p:grpSpPr>
          <a:xfrm>
            <a:off x="3581400" y="438150"/>
            <a:ext cx="1197664" cy="1126777"/>
            <a:chOff x="5972700" y="2330200"/>
            <a:chExt cx="411625" cy="387275"/>
          </a:xfrm>
        </p:grpSpPr>
        <p:sp>
          <p:nvSpPr>
            <p:cNvPr id="7"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6" name="Google Shape;1276;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5" name="Google Shape;109;p14"/>
          <p:cNvSpPr txBox="1">
            <a:spLocks/>
          </p:cNvSpPr>
          <p:nvPr/>
        </p:nvSpPr>
        <p:spPr>
          <a:xfrm>
            <a:off x="1549820" y="438150"/>
            <a:ext cx="7590501" cy="6836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r>
              <a:rPr lang="en-US" sz="5000" dirty="0" smtClean="0"/>
              <a:t>ABSTRACT</a:t>
            </a:r>
            <a:endParaRPr lang="en-US" sz="5000" dirty="0"/>
          </a:p>
        </p:txBody>
      </p:sp>
      <p:sp>
        <p:nvSpPr>
          <p:cNvPr id="2" name="Rectangle 1"/>
          <p:cNvSpPr/>
          <p:nvPr/>
        </p:nvSpPr>
        <p:spPr>
          <a:xfrm>
            <a:off x="609600" y="1428750"/>
            <a:ext cx="6477000" cy="2677656"/>
          </a:xfrm>
          <a:prstGeom prst="rect">
            <a:avLst/>
          </a:prstGeom>
        </p:spPr>
        <p:txBody>
          <a:bodyPr wrap="square">
            <a:spAutoFit/>
          </a:bodyPr>
          <a:lstStyle/>
          <a:p>
            <a:pPr marL="285750" indent="-285750">
              <a:buFont typeface="Wingdings" pitchFamily="2" charset="2"/>
              <a:buChar char="§"/>
            </a:pPr>
            <a:r>
              <a:rPr lang="en-US" dirty="0">
                <a:latin typeface="Cambria" pitchFamily="18" charset="0"/>
                <a:ea typeface="Cambria" pitchFamily="18" charset="0"/>
              </a:rPr>
              <a:t>This system is based on a concept to reserve bus tickets. From this system, the user can view bus list, book tickets, cancel bookings and check bus </a:t>
            </a:r>
            <a:r>
              <a:rPr lang="en-US" dirty="0" smtClean="0">
                <a:latin typeface="Cambria" pitchFamily="18" charset="0"/>
                <a:ea typeface="Cambria" pitchFamily="18" charset="0"/>
              </a:rPr>
              <a:t>status board.</a:t>
            </a:r>
          </a:p>
          <a:p>
            <a:pPr marL="285750" indent="-285750">
              <a:buFont typeface="Wingdings" pitchFamily="2" charset="2"/>
              <a:buChar char="§"/>
            </a:pPr>
            <a:r>
              <a:rPr lang="en-US" dirty="0" smtClean="0">
                <a:latin typeface="Cambria" pitchFamily="18" charset="0"/>
                <a:ea typeface="Cambria" pitchFamily="18" charset="0"/>
              </a:rPr>
              <a:t>While </a:t>
            </a:r>
            <a:r>
              <a:rPr lang="en-US" dirty="0">
                <a:latin typeface="Cambria" pitchFamily="18" charset="0"/>
                <a:ea typeface="Cambria" pitchFamily="18" charset="0"/>
              </a:rPr>
              <a:t>booking tickets, the user has to enter bus number then the system displays total bus seat numbers with passengers name and the user has to enter the number of tickets, seat number, and name of the person. </a:t>
            </a:r>
            <a:endParaRPr lang="en-US" dirty="0" smtClean="0">
              <a:latin typeface="Cambria" pitchFamily="18" charset="0"/>
              <a:ea typeface="Cambria" pitchFamily="18" charset="0"/>
            </a:endParaRPr>
          </a:p>
          <a:p>
            <a:pPr marL="285750" indent="-285750">
              <a:buFont typeface="Wingdings" pitchFamily="2" charset="2"/>
              <a:buChar char="§"/>
            </a:pPr>
            <a:r>
              <a:rPr lang="en-US" dirty="0" smtClean="0">
                <a:latin typeface="Cambria" pitchFamily="18" charset="0"/>
                <a:ea typeface="Cambria" pitchFamily="18" charset="0"/>
              </a:rPr>
              <a:t>Here</a:t>
            </a:r>
            <a:r>
              <a:rPr lang="en-US" dirty="0">
                <a:latin typeface="Cambria" pitchFamily="18" charset="0"/>
                <a:ea typeface="Cambria" pitchFamily="18" charset="0"/>
              </a:rPr>
              <a:t>, cancel booking also features refunding. </a:t>
            </a:r>
            <a:endParaRPr lang="en-US" dirty="0" smtClean="0">
              <a:latin typeface="Cambria" pitchFamily="18" charset="0"/>
              <a:ea typeface="Cambria" pitchFamily="18" charset="0"/>
            </a:endParaRPr>
          </a:p>
          <a:p>
            <a:pPr marL="285750" indent="-285750">
              <a:buFont typeface="Wingdings" pitchFamily="2" charset="2"/>
              <a:buChar char="§"/>
            </a:pPr>
            <a:r>
              <a:rPr lang="en-US" dirty="0" smtClean="0">
                <a:latin typeface="Cambria" pitchFamily="18" charset="0"/>
                <a:ea typeface="Cambria" pitchFamily="18" charset="0"/>
              </a:rPr>
              <a:t>Login </a:t>
            </a:r>
            <a:r>
              <a:rPr lang="en-US" dirty="0">
                <a:latin typeface="Cambria" pitchFamily="18" charset="0"/>
                <a:ea typeface="Cambria" pitchFamily="18" charset="0"/>
              </a:rPr>
              <a:t>system is also available in this system to make it more secure. There’s no chance of data misuse or loss &amp; it’s not time-consuming. </a:t>
            </a:r>
            <a:endParaRPr lang="en-US" dirty="0" smtClean="0">
              <a:latin typeface="Cambria" pitchFamily="18" charset="0"/>
              <a:ea typeface="Cambria" pitchFamily="18" charset="0"/>
            </a:endParaRPr>
          </a:p>
          <a:p>
            <a:pPr marL="285750" indent="-285750">
              <a:buFont typeface="Wingdings" pitchFamily="2" charset="2"/>
              <a:buChar char="§"/>
            </a:pPr>
            <a:r>
              <a:rPr lang="en-US" dirty="0" smtClean="0">
                <a:latin typeface="Cambria" pitchFamily="18" charset="0"/>
                <a:ea typeface="Cambria" pitchFamily="18" charset="0"/>
              </a:rPr>
              <a:t>The </a:t>
            </a:r>
            <a:r>
              <a:rPr lang="en-US" dirty="0">
                <a:latin typeface="Cambria" pitchFamily="18" charset="0"/>
                <a:ea typeface="Cambria" pitchFamily="18" charset="0"/>
              </a:rPr>
              <a:t>whole project is developed in ‘C’ Programming language, different variables and strings have been used for the development of this project. It’s easy to operate and understand by users.</a:t>
            </a:r>
          </a:p>
        </p:txBody>
      </p:sp>
    </p:spTree>
    <p:extLst>
      <p:ext uri="{BB962C8B-B14F-4D97-AF65-F5344CB8AC3E}">
        <p14:creationId xmlns:p14="http://schemas.microsoft.com/office/powerpoint/2010/main" val="1837252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Google Shape;306;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Rectangle 2"/>
          <p:cNvSpPr/>
          <p:nvPr/>
        </p:nvSpPr>
        <p:spPr>
          <a:xfrm>
            <a:off x="1175582" y="514350"/>
            <a:ext cx="6417141"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dirty="0" smtClean="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rPr>
              <a:t>FLOW</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5400" b="1" dirty="0" smtClean="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rPr>
              <a:t>OF</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5400" b="1" dirty="0" smtClean="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rPr>
              <a:t>SYSTEM</a:t>
            </a:r>
            <a:endParaRPr lang="en-US" sz="5400" b="1" cap="none" spc="0" dirty="0">
              <a:ln w="12700">
                <a:solidFill>
                  <a:schemeClr val="tx1"/>
                </a:solidFill>
                <a:prstDash val="solid"/>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Rectangle 3"/>
          <p:cNvSpPr/>
          <p:nvPr/>
        </p:nvSpPr>
        <p:spPr>
          <a:xfrm>
            <a:off x="3505200" y="158115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 RESERVATION SYSTEM</a:t>
            </a:r>
            <a:endParaRPr lang="en-US" dirty="0"/>
          </a:p>
        </p:txBody>
      </p:sp>
      <p:cxnSp>
        <p:nvCxnSpPr>
          <p:cNvPr id="6" name="Straight Connector 5"/>
          <p:cNvCxnSpPr>
            <a:stCxn id="4" idx="2"/>
          </p:cNvCxnSpPr>
          <p:nvPr/>
        </p:nvCxnSpPr>
        <p:spPr>
          <a:xfrm>
            <a:off x="4305300" y="234315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133600" y="2800350"/>
            <a:ext cx="2171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305300" y="280035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133600" y="280035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02772" y="280035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81400" y="280035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743174" y="280035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89841" y="325755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BUS LIST</a:t>
            </a:r>
            <a:endParaRPr lang="en-US" sz="1300" dirty="0"/>
          </a:p>
        </p:txBody>
      </p:sp>
      <p:sp>
        <p:nvSpPr>
          <p:cNvPr id="24" name="Rectangle 23"/>
          <p:cNvSpPr/>
          <p:nvPr/>
        </p:nvSpPr>
        <p:spPr>
          <a:xfrm>
            <a:off x="2991531" y="325755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RESERVATION</a:t>
            </a:r>
            <a:endParaRPr lang="en-US" sz="1300" dirty="0"/>
          </a:p>
        </p:txBody>
      </p:sp>
      <p:sp>
        <p:nvSpPr>
          <p:cNvPr id="25" name="Rectangle 24"/>
          <p:cNvSpPr/>
          <p:nvPr/>
        </p:nvSpPr>
        <p:spPr>
          <a:xfrm>
            <a:off x="4495800" y="325755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CANCELLATION</a:t>
            </a:r>
            <a:endParaRPr lang="en-US" sz="1200" dirty="0"/>
          </a:p>
        </p:txBody>
      </p:sp>
      <p:sp>
        <p:nvSpPr>
          <p:cNvPr id="26" name="Rectangle 25"/>
          <p:cNvSpPr/>
          <p:nvPr/>
        </p:nvSpPr>
        <p:spPr>
          <a:xfrm>
            <a:off x="6019800" y="325755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STATUS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ctrTitle" idx="4294967295"/>
          </p:nvPr>
        </p:nvSpPr>
        <p:spPr>
          <a:xfrm>
            <a:off x="1549820" y="438150"/>
            <a:ext cx="7590501" cy="68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5000" dirty="0" smtClean="0"/>
              <a:t>CONCEPTS UTILIZED</a:t>
            </a:r>
            <a:endParaRPr sz="5000" dirty="0"/>
          </a:p>
        </p:txBody>
      </p:sp>
      <p:sp>
        <p:nvSpPr>
          <p:cNvPr id="112" name="Google Shape;112;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Box 1"/>
          <p:cNvSpPr txBox="1"/>
          <p:nvPr/>
        </p:nvSpPr>
        <p:spPr>
          <a:xfrm>
            <a:off x="990600" y="1657350"/>
            <a:ext cx="5943600" cy="1631216"/>
          </a:xfrm>
          <a:prstGeom prst="rect">
            <a:avLst/>
          </a:prstGeom>
          <a:noFill/>
        </p:spPr>
        <p:txBody>
          <a:bodyPr wrap="square" rtlCol="0">
            <a:spAutoFit/>
          </a:bodyPr>
          <a:lstStyle/>
          <a:p>
            <a:pPr marL="285750" indent="-285750">
              <a:buFont typeface="Wingdings" pitchFamily="2" charset="2"/>
              <a:buChar char="q"/>
            </a:pPr>
            <a:r>
              <a:rPr lang="en-US" sz="2000" dirty="0" smtClean="0">
                <a:latin typeface="Cambria" pitchFamily="18" charset="0"/>
                <a:ea typeface="Cambria" pitchFamily="18" charset="0"/>
              </a:rPr>
              <a:t>Files</a:t>
            </a:r>
          </a:p>
          <a:p>
            <a:pPr marL="285750" indent="-285750">
              <a:buFont typeface="Wingdings" pitchFamily="2" charset="2"/>
              <a:buChar char="q"/>
            </a:pPr>
            <a:r>
              <a:rPr lang="en-US" sz="2000" dirty="0" smtClean="0">
                <a:latin typeface="Cambria" pitchFamily="18" charset="0"/>
                <a:ea typeface="Cambria" pitchFamily="18" charset="0"/>
              </a:rPr>
              <a:t>Loops</a:t>
            </a:r>
          </a:p>
          <a:p>
            <a:pPr marL="285750" indent="-285750">
              <a:buFont typeface="Wingdings" pitchFamily="2" charset="2"/>
              <a:buChar char="q"/>
            </a:pPr>
            <a:r>
              <a:rPr lang="en-US" sz="2000" dirty="0" smtClean="0">
                <a:latin typeface="Cambria" pitchFamily="18" charset="0"/>
                <a:ea typeface="Cambria" pitchFamily="18" charset="0"/>
              </a:rPr>
              <a:t>Functions</a:t>
            </a:r>
          </a:p>
          <a:p>
            <a:pPr marL="285750" indent="-285750">
              <a:buFont typeface="Wingdings" pitchFamily="2" charset="2"/>
              <a:buChar char="q"/>
            </a:pPr>
            <a:r>
              <a:rPr lang="en-US" sz="2000" dirty="0" smtClean="0">
                <a:latin typeface="Cambria" pitchFamily="18" charset="0"/>
                <a:ea typeface="Cambria" pitchFamily="18" charset="0"/>
              </a:rPr>
              <a:t>Array </a:t>
            </a:r>
          </a:p>
          <a:p>
            <a:pPr marL="285750" indent="-285750">
              <a:buFont typeface="Wingdings" pitchFamily="2" charset="2"/>
              <a:buChar char="q"/>
            </a:pPr>
            <a:r>
              <a:rPr lang="en-US" sz="2000" dirty="0" smtClean="0">
                <a:latin typeface="Cambria" pitchFamily="18" charset="0"/>
                <a:ea typeface="Cambria" pitchFamily="18" charset="0"/>
              </a:rPr>
              <a:t>Strings</a:t>
            </a:r>
          </a:p>
        </p:txBody>
      </p:sp>
    </p:spTree>
    <p:extLst>
      <p:ext uri="{BB962C8B-B14F-4D97-AF65-F5344CB8AC3E}">
        <p14:creationId xmlns:p14="http://schemas.microsoft.com/office/powerpoint/2010/main" val="4168357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3276600" y="51435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 LOGIN</a:t>
            </a:r>
            <a:endParaRPr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7" name="Rectangle 6"/>
          <p:cNvSpPr/>
          <p:nvPr/>
        </p:nvSpPr>
        <p:spPr>
          <a:xfrm>
            <a:off x="3352800" y="127635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ambria" pitchFamily="18" charset="0"/>
                <a:ea typeface="Cambria" pitchFamily="18" charset="0"/>
              </a:rPr>
              <a:t>Enter Username and Password</a:t>
            </a:r>
            <a:endParaRPr lang="en-US" sz="1000" b="1" dirty="0">
              <a:latin typeface="Cambria" pitchFamily="18" charset="0"/>
              <a:ea typeface="Cambria" pitchFamily="18" charset="0"/>
            </a:endParaRPr>
          </a:p>
        </p:txBody>
      </p:sp>
      <p:cxnSp>
        <p:nvCxnSpPr>
          <p:cNvPr id="12" name="Straight Connector 11"/>
          <p:cNvCxnSpPr/>
          <p:nvPr/>
        </p:nvCxnSpPr>
        <p:spPr>
          <a:xfrm>
            <a:off x="3124200" y="2190750"/>
            <a:ext cx="876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00500" y="2187991"/>
            <a:ext cx="876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62400" y="1830639"/>
            <a:ext cx="0" cy="357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124200" y="219075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76800" y="219075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477551" y="2501199"/>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ambria" pitchFamily="18" charset="0"/>
                <a:ea typeface="Cambria" pitchFamily="18" charset="0"/>
              </a:rPr>
              <a:t>You will be directed to main menu….</a:t>
            </a:r>
            <a:endParaRPr lang="en-US" sz="1000" b="1" dirty="0">
              <a:latin typeface="Cambria" pitchFamily="18" charset="0"/>
              <a:ea typeface="Cambria" pitchFamily="18" charset="0"/>
            </a:endParaRPr>
          </a:p>
        </p:txBody>
      </p:sp>
      <p:sp>
        <p:nvSpPr>
          <p:cNvPr id="28" name="Rectangle 27"/>
          <p:cNvSpPr/>
          <p:nvPr/>
        </p:nvSpPr>
        <p:spPr>
          <a:xfrm>
            <a:off x="4229100" y="2501199"/>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ambria" pitchFamily="18" charset="0"/>
                <a:ea typeface="Cambria" pitchFamily="18" charset="0"/>
              </a:rPr>
              <a:t>You will be given two more attempts…</a:t>
            </a:r>
            <a:endParaRPr lang="en-US" sz="1000" b="1" dirty="0">
              <a:latin typeface="Cambria" pitchFamily="18" charset="0"/>
              <a:ea typeface="Cambria" pitchFamily="18" charset="0"/>
            </a:endParaRPr>
          </a:p>
        </p:txBody>
      </p:sp>
      <p:sp>
        <p:nvSpPr>
          <p:cNvPr id="23" name="TextBox 22"/>
          <p:cNvSpPr txBox="1"/>
          <p:nvPr/>
        </p:nvSpPr>
        <p:spPr>
          <a:xfrm>
            <a:off x="3102654" y="1929297"/>
            <a:ext cx="781575" cy="246221"/>
          </a:xfrm>
          <a:prstGeom prst="rect">
            <a:avLst/>
          </a:prstGeom>
          <a:noFill/>
        </p:spPr>
        <p:txBody>
          <a:bodyPr wrap="square" rtlCol="0">
            <a:spAutoFit/>
          </a:bodyPr>
          <a:lstStyle/>
          <a:p>
            <a:r>
              <a:rPr lang="en-US" sz="1000" dirty="0" smtClean="0"/>
              <a:t>If correct</a:t>
            </a:r>
            <a:endParaRPr lang="en-US" sz="1000" dirty="0"/>
          </a:p>
        </p:txBody>
      </p:sp>
      <p:sp>
        <p:nvSpPr>
          <p:cNvPr id="32" name="TextBox 31"/>
          <p:cNvSpPr txBox="1"/>
          <p:nvPr/>
        </p:nvSpPr>
        <p:spPr>
          <a:xfrm>
            <a:off x="4011536" y="1929297"/>
            <a:ext cx="781575" cy="246221"/>
          </a:xfrm>
          <a:prstGeom prst="rect">
            <a:avLst/>
          </a:prstGeom>
          <a:noFill/>
        </p:spPr>
        <p:txBody>
          <a:bodyPr wrap="square" rtlCol="0">
            <a:spAutoFit/>
          </a:bodyPr>
          <a:lstStyle/>
          <a:p>
            <a:r>
              <a:rPr lang="en-US" sz="1000" dirty="0" smtClean="0"/>
              <a:t>If Incorrect</a:t>
            </a:r>
            <a:endParaRPr lang="en-US" sz="1000" dirty="0"/>
          </a:p>
        </p:txBody>
      </p:sp>
      <p:cxnSp>
        <p:nvCxnSpPr>
          <p:cNvPr id="33" name="Straight Connector 32"/>
          <p:cNvCxnSpPr/>
          <p:nvPr/>
        </p:nvCxnSpPr>
        <p:spPr>
          <a:xfrm>
            <a:off x="4876800" y="3034599"/>
            <a:ext cx="0" cy="357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00500" y="3391951"/>
            <a:ext cx="876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874172" y="3391951"/>
            <a:ext cx="840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000500" y="3391951"/>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720780" y="3391951"/>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105400" y="3696751"/>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ambria" pitchFamily="18" charset="0"/>
                <a:ea typeface="Cambria" pitchFamily="18" charset="0"/>
              </a:rPr>
              <a:t>You will be exited from the application….</a:t>
            </a:r>
            <a:endParaRPr lang="en-US" sz="1000" b="1" dirty="0">
              <a:latin typeface="Cambria" pitchFamily="18" charset="0"/>
              <a:ea typeface="Cambria" pitchFamily="18" charset="0"/>
            </a:endParaRPr>
          </a:p>
        </p:txBody>
      </p:sp>
      <p:sp>
        <p:nvSpPr>
          <p:cNvPr id="45" name="TextBox 44"/>
          <p:cNvSpPr txBox="1"/>
          <p:nvPr/>
        </p:nvSpPr>
        <p:spPr>
          <a:xfrm>
            <a:off x="3501586" y="3150445"/>
            <a:ext cx="1992237" cy="230832"/>
          </a:xfrm>
          <a:prstGeom prst="rect">
            <a:avLst/>
          </a:prstGeom>
          <a:noFill/>
        </p:spPr>
        <p:txBody>
          <a:bodyPr wrap="square" rtlCol="0">
            <a:spAutoFit/>
          </a:bodyPr>
          <a:lstStyle/>
          <a:p>
            <a:r>
              <a:rPr lang="en-US" sz="900" dirty="0" smtClean="0"/>
              <a:t>If correct, within attempts</a:t>
            </a:r>
            <a:endParaRPr lang="en-US" sz="900" dirty="0"/>
          </a:p>
        </p:txBody>
      </p:sp>
      <p:sp>
        <p:nvSpPr>
          <p:cNvPr id="46" name="TextBox 45"/>
          <p:cNvSpPr txBox="1"/>
          <p:nvPr/>
        </p:nvSpPr>
        <p:spPr>
          <a:xfrm>
            <a:off x="4931060" y="3145730"/>
            <a:ext cx="781575" cy="246221"/>
          </a:xfrm>
          <a:prstGeom prst="rect">
            <a:avLst/>
          </a:prstGeom>
          <a:noFill/>
        </p:spPr>
        <p:txBody>
          <a:bodyPr wrap="square" rtlCol="0">
            <a:spAutoFit/>
          </a:bodyPr>
          <a:lstStyle/>
          <a:p>
            <a:r>
              <a:rPr lang="en-US" sz="1000" dirty="0" smtClean="0"/>
              <a:t>If Incorrect</a:t>
            </a:r>
            <a:endParaRPr lang="en-US" sz="1000" dirty="0"/>
          </a:p>
        </p:txBody>
      </p:sp>
      <p:sp>
        <p:nvSpPr>
          <p:cNvPr id="49" name="Rectangle 48"/>
          <p:cNvSpPr/>
          <p:nvPr/>
        </p:nvSpPr>
        <p:spPr>
          <a:xfrm>
            <a:off x="3363836" y="3696751"/>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ambria" pitchFamily="18" charset="0"/>
                <a:ea typeface="Cambria" pitchFamily="18" charset="0"/>
              </a:rPr>
              <a:t>You will be directed to main menu….</a:t>
            </a:r>
            <a:endParaRPr lang="en-US" sz="1000" b="1"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4" name="Google Shape;109;p14"/>
          <p:cNvSpPr txBox="1">
            <a:spLocks/>
          </p:cNvSpPr>
          <p:nvPr/>
        </p:nvSpPr>
        <p:spPr>
          <a:xfrm>
            <a:off x="490308" y="2343150"/>
            <a:ext cx="8686800" cy="6836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r>
              <a:rPr lang="en-US" sz="5000" dirty="0" smtClean="0"/>
              <a:t>IF LOGIN WAS SUCCESSFUL…</a:t>
            </a:r>
            <a:endParaRPr lang="en-US" sz="5000" dirty="0"/>
          </a:p>
        </p:txBody>
      </p:sp>
    </p:spTree>
    <p:extLst>
      <p:ext uri="{BB962C8B-B14F-4D97-AF65-F5344CB8AC3E}">
        <p14:creationId xmlns:p14="http://schemas.microsoft.com/office/powerpoint/2010/main" val="1142671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3276600" y="36195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MAIN MENU</a:t>
            </a:r>
            <a:endParaRPr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cxnSp>
        <p:nvCxnSpPr>
          <p:cNvPr id="3" name="Straight Connector 2"/>
          <p:cNvCxnSpPr/>
          <p:nvPr/>
        </p:nvCxnSpPr>
        <p:spPr>
          <a:xfrm>
            <a:off x="2438400" y="1123950"/>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438400" y="112395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438400" y="184785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148899" y="910459"/>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Bus List</a:t>
            </a:r>
            <a:endParaRPr lang="en-US" dirty="0"/>
          </a:p>
        </p:txBody>
      </p:sp>
      <p:sp>
        <p:nvSpPr>
          <p:cNvPr id="31" name="Rounded Rectangle 30"/>
          <p:cNvSpPr/>
          <p:nvPr/>
        </p:nvSpPr>
        <p:spPr>
          <a:xfrm>
            <a:off x="3148899" y="1569457"/>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 Tickets</a:t>
            </a:r>
            <a:endParaRPr lang="en-US" dirty="0"/>
          </a:p>
        </p:txBody>
      </p:sp>
      <p:sp>
        <p:nvSpPr>
          <p:cNvPr id="38" name="Rounded Rectangle 37"/>
          <p:cNvSpPr/>
          <p:nvPr/>
        </p:nvSpPr>
        <p:spPr>
          <a:xfrm>
            <a:off x="3148899" y="2244089"/>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Cancel Booking</a:t>
            </a:r>
            <a:endParaRPr lang="en-US" dirty="0"/>
          </a:p>
        </p:txBody>
      </p:sp>
      <p:cxnSp>
        <p:nvCxnSpPr>
          <p:cNvPr id="39" name="Straight Arrow Connector 38"/>
          <p:cNvCxnSpPr/>
          <p:nvPr/>
        </p:nvCxnSpPr>
        <p:spPr>
          <a:xfrm>
            <a:off x="2438400" y="2510789"/>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3178853" y="2940265"/>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 Status Board</a:t>
            </a:r>
            <a:endParaRPr lang="en-US" dirty="0"/>
          </a:p>
        </p:txBody>
      </p:sp>
      <p:cxnSp>
        <p:nvCxnSpPr>
          <p:cNvPr id="41" name="Straight Arrow Connector 40"/>
          <p:cNvCxnSpPr/>
          <p:nvPr/>
        </p:nvCxnSpPr>
        <p:spPr>
          <a:xfrm>
            <a:off x="2438400" y="3206965"/>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38400" y="3473665"/>
            <a:ext cx="0" cy="469685"/>
          </a:xfrm>
          <a:prstGeom prst="line">
            <a:avLst/>
          </a:prstGeom>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178853" y="3676650"/>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cxnSp>
        <p:nvCxnSpPr>
          <p:cNvPr id="43" name="Straight Arrow Connector 42"/>
          <p:cNvCxnSpPr/>
          <p:nvPr/>
        </p:nvCxnSpPr>
        <p:spPr>
          <a:xfrm>
            <a:off x="2438400" y="394335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7400" y="970061"/>
            <a:ext cx="457200" cy="307777"/>
          </a:xfrm>
          <a:prstGeom prst="rect">
            <a:avLst/>
          </a:prstGeom>
          <a:noFill/>
        </p:spPr>
        <p:txBody>
          <a:bodyPr wrap="square" rtlCol="0">
            <a:spAutoFit/>
          </a:bodyPr>
          <a:lstStyle/>
          <a:p>
            <a:r>
              <a:rPr lang="en-US" dirty="0" smtClean="0"/>
              <a:t>1.</a:t>
            </a:r>
            <a:endParaRPr lang="en-US" dirty="0"/>
          </a:p>
        </p:txBody>
      </p:sp>
      <p:sp>
        <p:nvSpPr>
          <p:cNvPr id="47" name="TextBox 46"/>
          <p:cNvSpPr txBox="1"/>
          <p:nvPr/>
        </p:nvSpPr>
        <p:spPr>
          <a:xfrm>
            <a:off x="2035854" y="1594638"/>
            <a:ext cx="457200" cy="307777"/>
          </a:xfrm>
          <a:prstGeom prst="rect">
            <a:avLst/>
          </a:prstGeom>
          <a:noFill/>
        </p:spPr>
        <p:txBody>
          <a:bodyPr wrap="square" rtlCol="0">
            <a:spAutoFit/>
          </a:bodyPr>
          <a:lstStyle/>
          <a:p>
            <a:r>
              <a:rPr lang="en-US" dirty="0"/>
              <a:t>2</a:t>
            </a:r>
            <a:r>
              <a:rPr lang="en-US" dirty="0" smtClean="0"/>
              <a:t>.</a:t>
            </a:r>
            <a:endParaRPr lang="en-US" dirty="0"/>
          </a:p>
        </p:txBody>
      </p:sp>
      <p:sp>
        <p:nvSpPr>
          <p:cNvPr id="48" name="TextBox 47"/>
          <p:cNvSpPr txBox="1"/>
          <p:nvPr/>
        </p:nvSpPr>
        <p:spPr>
          <a:xfrm>
            <a:off x="2035854" y="2250351"/>
            <a:ext cx="457200" cy="307777"/>
          </a:xfrm>
          <a:prstGeom prst="rect">
            <a:avLst/>
          </a:prstGeom>
          <a:noFill/>
        </p:spPr>
        <p:txBody>
          <a:bodyPr wrap="square" rtlCol="0">
            <a:spAutoFit/>
          </a:bodyPr>
          <a:lstStyle/>
          <a:p>
            <a:r>
              <a:rPr lang="en-US" dirty="0"/>
              <a:t>3</a:t>
            </a:r>
            <a:r>
              <a:rPr lang="en-US" dirty="0" smtClean="0"/>
              <a:t>.</a:t>
            </a:r>
            <a:endParaRPr lang="en-US" dirty="0"/>
          </a:p>
        </p:txBody>
      </p:sp>
      <p:sp>
        <p:nvSpPr>
          <p:cNvPr id="50" name="TextBox 49"/>
          <p:cNvSpPr txBox="1"/>
          <p:nvPr/>
        </p:nvSpPr>
        <p:spPr>
          <a:xfrm>
            <a:off x="2016410" y="2935404"/>
            <a:ext cx="457200" cy="307777"/>
          </a:xfrm>
          <a:prstGeom prst="rect">
            <a:avLst/>
          </a:prstGeom>
          <a:noFill/>
        </p:spPr>
        <p:txBody>
          <a:bodyPr wrap="square" rtlCol="0">
            <a:spAutoFit/>
          </a:bodyPr>
          <a:lstStyle/>
          <a:p>
            <a:r>
              <a:rPr lang="en-US" dirty="0"/>
              <a:t>4</a:t>
            </a:r>
            <a:r>
              <a:rPr lang="en-US" dirty="0" smtClean="0"/>
              <a:t>.</a:t>
            </a:r>
            <a:endParaRPr lang="en-US" dirty="0"/>
          </a:p>
        </p:txBody>
      </p:sp>
      <p:sp>
        <p:nvSpPr>
          <p:cNvPr id="51" name="TextBox 50"/>
          <p:cNvSpPr txBox="1"/>
          <p:nvPr/>
        </p:nvSpPr>
        <p:spPr>
          <a:xfrm>
            <a:off x="2057400" y="3676650"/>
            <a:ext cx="457200" cy="307777"/>
          </a:xfrm>
          <a:prstGeom prst="rect">
            <a:avLst/>
          </a:prstGeom>
          <a:noFill/>
        </p:spPr>
        <p:txBody>
          <a:bodyPr wrap="square" rtlCol="0">
            <a:spAutoFit/>
          </a:bodyPr>
          <a:lstStyle/>
          <a:p>
            <a:r>
              <a:rPr lang="en-US" dirty="0"/>
              <a:t>5</a:t>
            </a:r>
            <a:r>
              <a:rPr lang="en-US" dirty="0" smtClean="0"/>
              <a:t>.</a:t>
            </a:r>
            <a:endParaRPr lang="en-US" dirty="0"/>
          </a:p>
        </p:txBody>
      </p:sp>
      <p:cxnSp>
        <p:nvCxnSpPr>
          <p:cNvPr id="14" name="Straight Arrow Connector 13"/>
          <p:cNvCxnSpPr>
            <a:stCxn id="38" idx="3"/>
          </p:cNvCxnSpPr>
          <p:nvPr/>
        </p:nvCxnSpPr>
        <p:spPr>
          <a:xfrm>
            <a:off x="5434899" y="2510789"/>
            <a:ext cx="13469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3"/>
          </p:cNvCxnSpPr>
          <p:nvPr/>
        </p:nvCxnSpPr>
        <p:spPr>
          <a:xfrm>
            <a:off x="5434899" y="1177159"/>
            <a:ext cx="1194501" cy="1333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1" idx="3"/>
          </p:cNvCxnSpPr>
          <p:nvPr/>
        </p:nvCxnSpPr>
        <p:spPr>
          <a:xfrm>
            <a:off x="5434899" y="1836157"/>
            <a:ext cx="1194501" cy="674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0" idx="3"/>
          </p:cNvCxnSpPr>
          <p:nvPr/>
        </p:nvCxnSpPr>
        <p:spPr>
          <a:xfrm flipV="1">
            <a:off x="5464853" y="2510789"/>
            <a:ext cx="1164547" cy="696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486400" y="2510789"/>
            <a:ext cx="1143000" cy="1432561"/>
          </a:xfrm>
          <a:prstGeom prst="line">
            <a:avLst/>
          </a:prstGeom>
        </p:spPr>
        <p:style>
          <a:lnRef idx="1">
            <a:schemeClr val="accent1"/>
          </a:lnRef>
          <a:fillRef idx="0">
            <a:schemeClr val="accent1"/>
          </a:fillRef>
          <a:effectRef idx="0">
            <a:schemeClr val="accent1"/>
          </a:effectRef>
          <a:fontRef idx="minor">
            <a:schemeClr val="tx1"/>
          </a:fontRef>
        </p:style>
      </p:cxnSp>
      <p:sp>
        <p:nvSpPr>
          <p:cNvPr id="96" name="Rounded Rectangle 95"/>
          <p:cNvSpPr/>
          <p:nvPr/>
        </p:nvSpPr>
        <p:spPr>
          <a:xfrm>
            <a:off x="6818586" y="2047547"/>
            <a:ext cx="2168810" cy="901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your choice</a:t>
            </a:r>
          </a:p>
          <a:p>
            <a:pPr algn="ctr"/>
            <a:r>
              <a:rPr lang="en-US" dirty="0" smtClean="0"/>
              <a:t>(1,2,3,4,5)</a:t>
            </a:r>
          </a:p>
          <a:p>
            <a:pPr algn="ctr"/>
            <a:r>
              <a:rPr lang="en-US" dirty="0" smtClean="0"/>
              <a:t>To perform the particular operation.</a:t>
            </a:r>
            <a:endParaRPr lang="en-US" dirty="0"/>
          </a:p>
        </p:txBody>
      </p:sp>
    </p:spTree>
    <p:extLst>
      <p:ext uri="{BB962C8B-B14F-4D97-AF65-F5344CB8AC3E}">
        <p14:creationId xmlns:p14="http://schemas.microsoft.com/office/powerpoint/2010/main" val="1142671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3276600" y="36195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IF CHOICE IS 1….</a:t>
            </a:r>
            <a:endParaRPr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cxnSp>
        <p:nvCxnSpPr>
          <p:cNvPr id="35" name="Straight Connector 34"/>
          <p:cNvCxnSpPr/>
          <p:nvPr/>
        </p:nvCxnSpPr>
        <p:spPr>
          <a:xfrm>
            <a:off x="2438400" y="1123950"/>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438400" y="112395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438400" y="184785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3148899" y="910459"/>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Cardiff Express</a:t>
            </a:r>
            <a:endParaRPr lang="en-US" dirty="0"/>
          </a:p>
        </p:txBody>
      </p:sp>
      <p:sp>
        <p:nvSpPr>
          <p:cNvPr id="45" name="Rounded Rectangle 44"/>
          <p:cNvSpPr/>
          <p:nvPr/>
        </p:nvSpPr>
        <p:spPr>
          <a:xfrm>
            <a:off x="3148899" y="1569457"/>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Belfast Express</a:t>
            </a:r>
            <a:endParaRPr lang="en-US" dirty="0"/>
          </a:p>
        </p:txBody>
      </p:sp>
      <p:sp>
        <p:nvSpPr>
          <p:cNvPr id="46" name="Rounded Rectangle 45"/>
          <p:cNvSpPr/>
          <p:nvPr/>
        </p:nvSpPr>
        <p:spPr>
          <a:xfrm>
            <a:off x="3148899" y="2244089"/>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Derby Express</a:t>
            </a:r>
            <a:endParaRPr lang="en-US" dirty="0"/>
          </a:p>
        </p:txBody>
      </p:sp>
      <p:cxnSp>
        <p:nvCxnSpPr>
          <p:cNvPr id="49" name="Straight Arrow Connector 48"/>
          <p:cNvCxnSpPr/>
          <p:nvPr/>
        </p:nvCxnSpPr>
        <p:spPr>
          <a:xfrm>
            <a:off x="2438400" y="2510789"/>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3178853" y="2940265"/>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Chester Express</a:t>
            </a:r>
            <a:endParaRPr lang="en-US" dirty="0"/>
          </a:p>
        </p:txBody>
      </p:sp>
      <p:cxnSp>
        <p:nvCxnSpPr>
          <p:cNvPr id="53" name="Straight Arrow Connector 52"/>
          <p:cNvCxnSpPr/>
          <p:nvPr/>
        </p:nvCxnSpPr>
        <p:spPr>
          <a:xfrm>
            <a:off x="2438400" y="3206965"/>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438400" y="3473665"/>
            <a:ext cx="0" cy="469685"/>
          </a:xfrm>
          <a:prstGeom prst="line">
            <a:avLst/>
          </a:prstGeom>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3178853" y="3676650"/>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Newport Express</a:t>
            </a:r>
            <a:endParaRPr lang="en-US" dirty="0"/>
          </a:p>
        </p:txBody>
      </p:sp>
      <p:cxnSp>
        <p:nvCxnSpPr>
          <p:cNvPr id="57" name="Straight Arrow Connector 56"/>
          <p:cNvCxnSpPr/>
          <p:nvPr/>
        </p:nvCxnSpPr>
        <p:spPr>
          <a:xfrm>
            <a:off x="2438400" y="394335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057400" y="970061"/>
            <a:ext cx="457200" cy="307777"/>
          </a:xfrm>
          <a:prstGeom prst="rect">
            <a:avLst/>
          </a:prstGeom>
          <a:noFill/>
        </p:spPr>
        <p:txBody>
          <a:bodyPr wrap="square" rtlCol="0">
            <a:spAutoFit/>
          </a:bodyPr>
          <a:lstStyle/>
          <a:p>
            <a:r>
              <a:rPr lang="en-US" dirty="0" smtClean="0"/>
              <a:t>1.</a:t>
            </a:r>
            <a:endParaRPr lang="en-US" dirty="0"/>
          </a:p>
        </p:txBody>
      </p:sp>
      <p:sp>
        <p:nvSpPr>
          <p:cNvPr id="60" name="TextBox 59"/>
          <p:cNvSpPr txBox="1"/>
          <p:nvPr/>
        </p:nvSpPr>
        <p:spPr>
          <a:xfrm>
            <a:off x="2035854" y="1594638"/>
            <a:ext cx="457200" cy="307777"/>
          </a:xfrm>
          <a:prstGeom prst="rect">
            <a:avLst/>
          </a:prstGeom>
          <a:noFill/>
        </p:spPr>
        <p:txBody>
          <a:bodyPr wrap="square" rtlCol="0">
            <a:spAutoFit/>
          </a:bodyPr>
          <a:lstStyle/>
          <a:p>
            <a:r>
              <a:rPr lang="en-US" dirty="0"/>
              <a:t>2</a:t>
            </a:r>
            <a:r>
              <a:rPr lang="en-US" dirty="0" smtClean="0"/>
              <a:t>.</a:t>
            </a:r>
            <a:endParaRPr lang="en-US" dirty="0"/>
          </a:p>
        </p:txBody>
      </p:sp>
      <p:sp>
        <p:nvSpPr>
          <p:cNvPr id="61" name="TextBox 60"/>
          <p:cNvSpPr txBox="1"/>
          <p:nvPr/>
        </p:nvSpPr>
        <p:spPr>
          <a:xfrm>
            <a:off x="2035854" y="2250351"/>
            <a:ext cx="457200" cy="307777"/>
          </a:xfrm>
          <a:prstGeom prst="rect">
            <a:avLst/>
          </a:prstGeom>
          <a:noFill/>
        </p:spPr>
        <p:txBody>
          <a:bodyPr wrap="square" rtlCol="0">
            <a:spAutoFit/>
          </a:bodyPr>
          <a:lstStyle/>
          <a:p>
            <a:r>
              <a:rPr lang="en-US" dirty="0"/>
              <a:t>3</a:t>
            </a:r>
            <a:r>
              <a:rPr lang="en-US" dirty="0" smtClean="0"/>
              <a:t>.</a:t>
            </a:r>
            <a:endParaRPr lang="en-US" dirty="0"/>
          </a:p>
        </p:txBody>
      </p:sp>
      <p:sp>
        <p:nvSpPr>
          <p:cNvPr id="62" name="TextBox 61"/>
          <p:cNvSpPr txBox="1"/>
          <p:nvPr/>
        </p:nvSpPr>
        <p:spPr>
          <a:xfrm>
            <a:off x="2016410" y="2935404"/>
            <a:ext cx="457200" cy="307777"/>
          </a:xfrm>
          <a:prstGeom prst="rect">
            <a:avLst/>
          </a:prstGeom>
          <a:noFill/>
        </p:spPr>
        <p:txBody>
          <a:bodyPr wrap="square" rtlCol="0">
            <a:spAutoFit/>
          </a:bodyPr>
          <a:lstStyle/>
          <a:p>
            <a:r>
              <a:rPr lang="en-US" dirty="0"/>
              <a:t>4</a:t>
            </a:r>
            <a:r>
              <a:rPr lang="en-US" dirty="0" smtClean="0"/>
              <a:t>.</a:t>
            </a:r>
            <a:endParaRPr lang="en-US" dirty="0"/>
          </a:p>
        </p:txBody>
      </p:sp>
      <p:sp>
        <p:nvSpPr>
          <p:cNvPr id="64" name="TextBox 63"/>
          <p:cNvSpPr txBox="1"/>
          <p:nvPr/>
        </p:nvSpPr>
        <p:spPr>
          <a:xfrm>
            <a:off x="2057400" y="3676650"/>
            <a:ext cx="457200" cy="307777"/>
          </a:xfrm>
          <a:prstGeom prst="rect">
            <a:avLst/>
          </a:prstGeom>
          <a:noFill/>
        </p:spPr>
        <p:txBody>
          <a:bodyPr wrap="square" rtlCol="0">
            <a:spAutoFit/>
          </a:bodyPr>
          <a:lstStyle/>
          <a:p>
            <a:r>
              <a:rPr lang="en-US" dirty="0"/>
              <a:t>5</a:t>
            </a:r>
            <a:r>
              <a:rPr lang="en-US" dirty="0" smtClean="0"/>
              <a:t>.</a:t>
            </a:r>
            <a:endParaRPr lang="en-US" dirty="0"/>
          </a:p>
        </p:txBody>
      </p:sp>
      <p:cxnSp>
        <p:nvCxnSpPr>
          <p:cNvPr id="65" name="Straight Arrow Connector 64"/>
          <p:cNvCxnSpPr>
            <a:stCxn id="46" idx="3"/>
          </p:cNvCxnSpPr>
          <p:nvPr/>
        </p:nvCxnSpPr>
        <p:spPr>
          <a:xfrm>
            <a:off x="5434899" y="2510789"/>
            <a:ext cx="13469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4" idx="3"/>
          </p:cNvCxnSpPr>
          <p:nvPr/>
        </p:nvCxnSpPr>
        <p:spPr>
          <a:xfrm>
            <a:off x="5434899" y="1177159"/>
            <a:ext cx="1194501" cy="1333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5" idx="3"/>
          </p:cNvCxnSpPr>
          <p:nvPr/>
        </p:nvCxnSpPr>
        <p:spPr>
          <a:xfrm>
            <a:off x="5434899" y="1836157"/>
            <a:ext cx="1194501" cy="674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2" idx="3"/>
          </p:cNvCxnSpPr>
          <p:nvPr/>
        </p:nvCxnSpPr>
        <p:spPr>
          <a:xfrm flipV="1">
            <a:off x="5464853" y="2510789"/>
            <a:ext cx="1164547" cy="696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5486400" y="2510789"/>
            <a:ext cx="1143000" cy="1432561"/>
          </a:xfrm>
          <a:prstGeom prst="line">
            <a:avLst/>
          </a:prstGeom>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787055" y="2037255"/>
            <a:ext cx="2325414" cy="1041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list of buses available in TRAVELPRO Bus agency , for reservation….</a:t>
            </a:r>
            <a:endParaRPr lang="en-US" dirty="0"/>
          </a:p>
        </p:txBody>
      </p:sp>
    </p:spTree>
    <p:extLst>
      <p:ext uri="{BB962C8B-B14F-4D97-AF65-F5344CB8AC3E}">
        <p14:creationId xmlns:p14="http://schemas.microsoft.com/office/powerpoint/2010/main" val="739108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3276600" y="36195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IF CHOICE IS 2….</a:t>
            </a:r>
            <a:endParaRPr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971550"/>
            <a:ext cx="27500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a:off x="3096085" y="1981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Snip Single Corner Rectangle 11"/>
          <p:cNvSpPr/>
          <p:nvPr/>
        </p:nvSpPr>
        <p:spPr>
          <a:xfrm>
            <a:off x="1676400" y="1612813"/>
            <a:ext cx="1371600" cy="68803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Numbers written in front are “Bus number”</a:t>
            </a:r>
            <a:endParaRPr lang="en-US" sz="1000" dirty="0"/>
          </a:p>
        </p:txBody>
      </p:sp>
      <p:cxnSp>
        <p:nvCxnSpPr>
          <p:cNvPr id="14" name="Straight Arrow Connector 13"/>
          <p:cNvCxnSpPr/>
          <p:nvPr/>
        </p:nvCxnSpPr>
        <p:spPr>
          <a:xfrm>
            <a:off x="2362200" y="2300846"/>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609659" y="2776308"/>
            <a:ext cx="1580756" cy="783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For reservation user will have to enter bus number of his choice……</a:t>
            </a:r>
            <a:endParaRPr lang="en-US" sz="1000" dirty="0"/>
          </a:p>
        </p:txBody>
      </p:sp>
    </p:spTree>
    <p:extLst>
      <p:ext uri="{BB962C8B-B14F-4D97-AF65-F5344CB8AC3E}">
        <p14:creationId xmlns:p14="http://schemas.microsoft.com/office/powerpoint/2010/main" val="1219317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483</Words>
  <Application>Microsoft Office PowerPoint</Application>
  <PresentationFormat>On-screen Show (16:9)</PresentationFormat>
  <Paragraphs>110</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Titillium Web</vt:lpstr>
      <vt:lpstr>Titillium Web SemiBold</vt:lpstr>
      <vt:lpstr>Calibri</vt:lpstr>
      <vt:lpstr>Garamond</vt:lpstr>
      <vt:lpstr>Titillium Web Light</vt:lpstr>
      <vt:lpstr>Cambria</vt:lpstr>
      <vt:lpstr>Wingdings</vt:lpstr>
      <vt:lpstr>Donalbain template</vt:lpstr>
      <vt:lpstr>PowerPoint Presentation</vt:lpstr>
      <vt:lpstr>PowerPoint Presentation</vt:lpstr>
      <vt:lpstr>PowerPoint Presentation</vt:lpstr>
      <vt:lpstr>CONCEPTS UTILIZED</vt:lpstr>
      <vt:lpstr> LOGIN</vt:lpstr>
      <vt:lpstr>PowerPoint Presentation</vt:lpstr>
      <vt:lpstr>MAIN MENU</vt:lpstr>
      <vt:lpstr>IF CHOICE IS 1….</vt:lpstr>
      <vt:lpstr>IF CHOICE IS 2….</vt:lpstr>
      <vt:lpstr>PowerPoint Presentation</vt:lpstr>
      <vt:lpstr>IF CHOICE IS 3….</vt:lpstr>
      <vt:lpstr>IF CHOICE IS 4….</vt:lpstr>
      <vt:lpstr>IF CHOICE IS 5….</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Yash Chaturvedi</dc:creator>
  <cp:lastModifiedBy>yash</cp:lastModifiedBy>
  <cp:revision>32</cp:revision>
  <dcterms:modified xsi:type="dcterms:W3CDTF">2021-02-01T16:11:30Z</dcterms:modified>
</cp:coreProperties>
</file>