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60" r:id="rId6"/>
    <p:sldId id="271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73" r:id="rId16"/>
    <p:sldId id="275" r:id="rId17"/>
    <p:sldId id="274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BEC71-0DA5-4BD8-A45D-01FC319A2A4B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24B58D98-B6D9-4518-A8A3-8BABE1A23008}">
      <dgm:prSet phldrT="[Text]" custT="1"/>
      <dgm:spPr/>
      <dgm:t>
        <a:bodyPr/>
        <a:lstStyle/>
        <a:p>
          <a:r>
            <a:rPr lang="en-US" sz="1800" dirty="0"/>
            <a:t>Data Information</a:t>
          </a:r>
        </a:p>
      </dgm:t>
    </dgm:pt>
    <dgm:pt modelId="{6956DF2C-2C55-4B50-A8E3-C82CB9611D24}" type="parTrans" cxnId="{A56C9B0D-A8F4-4ED6-B5D0-B8045E6095D3}">
      <dgm:prSet/>
      <dgm:spPr/>
      <dgm:t>
        <a:bodyPr/>
        <a:lstStyle/>
        <a:p>
          <a:endParaRPr lang="en-US"/>
        </a:p>
      </dgm:t>
    </dgm:pt>
    <dgm:pt modelId="{D2F4DF89-0DE6-4E11-BE8E-60E97D6499D0}" type="sibTrans" cxnId="{A56C9B0D-A8F4-4ED6-B5D0-B8045E6095D3}">
      <dgm:prSet/>
      <dgm:spPr/>
      <dgm:t>
        <a:bodyPr/>
        <a:lstStyle/>
        <a:p>
          <a:endParaRPr lang="en-US"/>
        </a:p>
      </dgm:t>
    </dgm:pt>
    <dgm:pt modelId="{561BFBA6-A05A-4DB9-B264-7462050F6DC1}">
      <dgm:prSet phldrT="[Text]" custT="1"/>
      <dgm:spPr/>
      <dgm:t>
        <a:bodyPr/>
        <a:lstStyle/>
        <a:p>
          <a:r>
            <a:rPr lang="en-US" sz="1800" dirty="0"/>
            <a:t>Data Distribution</a:t>
          </a:r>
        </a:p>
      </dgm:t>
    </dgm:pt>
    <dgm:pt modelId="{5532C9C6-E191-4A49-B31A-2C8479219064}" type="parTrans" cxnId="{A06564DB-7A74-471C-901D-B581AD9340EC}">
      <dgm:prSet/>
      <dgm:spPr/>
      <dgm:t>
        <a:bodyPr/>
        <a:lstStyle/>
        <a:p>
          <a:endParaRPr lang="en-US"/>
        </a:p>
      </dgm:t>
    </dgm:pt>
    <dgm:pt modelId="{DD690B6E-8BDF-4140-A526-C1CDC35B64A0}" type="sibTrans" cxnId="{A06564DB-7A74-471C-901D-B581AD9340EC}">
      <dgm:prSet/>
      <dgm:spPr/>
      <dgm:t>
        <a:bodyPr/>
        <a:lstStyle/>
        <a:p>
          <a:endParaRPr lang="en-US"/>
        </a:p>
      </dgm:t>
    </dgm:pt>
    <dgm:pt modelId="{25CD7778-3D25-485F-83E0-88ED35CE87AB}">
      <dgm:prSet phldrT="[Text]" custT="1"/>
      <dgm:spPr/>
      <dgm:t>
        <a:bodyPr/>
        <a:lstStyle/>
        <a:p>
          <a:r>
            <a:rPr lang="en-US" sz="1800" dirty="0"/>
            <a:t>Feature Engineering</a:t>
          </a:r>
        </a:p>
      </dgm:t>
    </dgm:pt>
    <dgm:pt modelId="{EEDB1CAB-C895-40B5-8587-D62C53300768}" type="parTrans" cxnId="{FC1412A5-3BD4-4E71-9061-B0939C8F2DD3}">
      <dgm:prSet/>
      <dgm:spPr/>
      <dgm:t>
        <a:bodyPr/>
        <a:lstStyle/>
        <a:p>
          <a:endParaRPr lang="en-US"/>
        </a:p>
      </dgm:t>
    </dgm:pt>
    <dgm:pt modelId="{7CA08185-1F7F-4A26-945A-C2D6D3297D99}" type="sibTrans" cxnId="{FC1412A5-3BD4-4E71-9061-B0939C8F2DD3}">
      <dgm:prSet/>
      <dgm:spPr/>
      <dgm:t>
        <a:bodyPr/>
        <a:lstStyle/>
        <a:p>
          <a:endParaRPr lang="en-US"/>
        </a:p>
      </dgm:t>
    </dgm:pt>
    <dgm:pt modelId="{3543FF44-055A-4B57-BADC-0AC48CD937D2}">
      <dgm:prSet phldrT="[Text]" custT="1"/>
      <dgm:spPr/>
      <dgm:t>
        <a:bodyPr/>
        <a:lstStyle/>
        <a:p>
          <a:r>
            <a:rPr lang="en-US" sz="1800" dirty="0"/>
            <a:t>Model Building</a:t>
          </a:r>
        </a:p>
      </dgm:t>
    </dgm:pt>
    <dgm:pt modelId="{F2650288-DEA9-4850-8074-D386618FAB84}" type="parTrans" cxnId="{E4006634-A573-4B91-8C66-F4F188FDD83C}">
      <dgm:prSet/>
      <dgm:spPr/>
      <dgm:t>
        <a:bodyPr/>
        <a:lstStyle/>
        <a:p>
          <a:endParaRPr lang="en-US"/>
        </a:p>
      </dgm:t>
    </dgm:pt>
    <dgm:pt modelId="{A4668202-1451-42EF-920D-460FD7958382}" type="sibTrans" cxnId="{E4006634-A573-4B91-8C66-F4F188FDD83C}">
      <dgm:prSet/>
      <dgm:spPr/>
      <dgm:t>
        <a:bodyPr/>
        <a:lstStyle/>
        <a:p>
          <a:endParaRPr lang="en-US"/>
        </a:p>
      </dgm:t>
    </dgm:pt>
    <dgm:pt modelId="{7F2D8FED-1FDC-4D74-AEB2-B1E9505231CF}">
      <dgm:prSet phldrT="[Text]" custT="1"/>
      <dgm:spPr/>
      <dgm:t>
        <a:bodyPr/>
        <a:lstStyle/>
        <a:p>
          <a:r>
            <a:rPr lang="en-US" sz="1800" dirty="0"/>
            <a:t>Model Evaluation</a:t>
          </a:r>
        </a:p>
      </dgm:t>
    </dgm:pt>
    <dgm:pt modelId="{20682E67-B4E2-44ED-8D6A-55D0F057BDC4}" type="parTrans" cxnId="{14B3C315-4DDE-4BE6-BEF4-175851312535}">
      <dgm:prSet/>
      <dgm:spPr/>
      <dgm:t>
        <a:bodyPr/>
        <a:lstStyle/>
        <a:p>
          <a:endParaRPr lang="en-US"/>
        </a:p>
      </dgm:t>
    </dgm:pt>
    <dgm:pt modelId="{5F165238-B40F-47D3-A8C4-3C7968CAEC39}" type="sibTrans" cxnId="{14B3C315-4DDE-4BE6-BEF4-175851312535}">
      <dgm:prSet/>
      <dgm:spPr/>
      <dgm:t>
        <a:bodyPr/>
        <a:lstStyle/>
        <a:p>
          <a:endParaRPr lang="en-US"/>
        </a:p>
      </dgm:t>
    </dgm:pt>
    <dgm:pt modelId="{9541F1C0-983D-478E-B672-95E2D19C3985}">
      <dgm:prSet phldrT="[Text]" custT="1"/>
      <dgm:spPr/>
      <dgm:t>
        <a:bodyPr/>
        <a:lstStyle/>
        <a:p>
          <a:r>
            <a:rPr lang="en-US" sz="1800" dirty="0"/>
            <a:t>References</a:t>
          </a:r>
        </a:p>
      </dgm:t>
    </dgm:pt>
    <dgm:pt modelId="{E208204D-1674-4FD5-9A0E-24171D1E8389}" type="parTrans" cxnId="{8B5B71E5-4DD8-47D3-AAAC-E661D8669224}">
      <dgm:prSet/>
      <dgm:spPr/>
      <dgm:t>
        <a:bodyPr/>
        <a:lstStyle/>
        <a:p>
          <a:endParaRPr lang="en-US"/>
        </a:p>
      </dgm:t>
    </dgm:pt>
    <dgm:pt modelId="{C7B99396-45A8-4406-8224-958684849B40}" type="sibTrans" cxnId="{8B5B71E5-4DD8-47D3-AAAC-E661D8669224}">
      <dgm:prSet/>
      <dgm:spPr/>
      <dgm:t>
        <a:bodyPr/>
        <a:lstStyle/>
        <a:p>
          <a:endParaRPr lang="en-US"/>
        </a:p>
      </dgm:t>
    </dgm:pt>
    <dgm:pt modelId="{0210C620-D9F6-4F7A-ACD1-A6842C9C8260}">
      <dgm:prSet phldrT="[Text]" custT="1"/>
      <dgm:spPr/>
      <dgm:t>
        <a:bodyPr/>
        <a:lstStyle/>
        <a:p>
          <a:r>
            <a:rPr lang="en-US" sz="1800" dirty="0"/>
            <a:t>Overview</a:t>
          </a:r>
        </a:p>
      </dgm:t>
    </dgm:pt>
    <dgm:pt modelId="{0C138D88-4E72-48CA-88E6-BB73012C373A}" type="parTrans" cxnId="{E6C0D8AD-6928-440E-89F1-AF6D3AF41EA3}">
      <dgm:prSet/>
      <dgm:spPr/>
      <dgm:t>
        <a:bodyPr/>
        <a:lstStyle/>
        <a:p>
          <a:endParaRPr lang="en-US"/>
        </a:p>
      </dgm:t>
    </dgm:pt>
    <dgm:pt modelId="{28FC1CAF-272C-4566-BEF2-91A0409FCAEC}" type="sibTrans" cxnId="{E6C0D8AD-6928-440E-89F1-AF6D3AF41EA3}">
      <dgm:prSet/>
      <dgm:spPr/>
      <dgm:t>
        <a:bodyPr/>
        <a:lstStyle/>
        <a:p>
          <a:endParaRPr lang="en-US"/>
        </a:p>
      </dgm:t>
    </dgm:pt>
    <dgm:pt modelId="{28C934A2-B964-4F04-A6E9-4DAFD275AF06}">
      <dgm:prSet phldrT="[Text]" custT="1"/>
      <dgm:spPr/>
      <dgm:t>
        <a:bodyPr/>
        <a:lstStyle/>
        <a:p>
          <a:r>
            <a:rPr lang="en-US" sz="1800" dirty="0"/>
            <a:t>Model Comparison</a:t>
          </a:r>
        </a:p>
      </dgm:t>
    </dgm:pt>
    <dgm:pt modelId="{B6BCA551-C3A1-45D8-AF12-FC0CADAB705E}" type="parTrans" cxnId="{1CD6D289-205E-4893-8697-49814BCA8D63}">
      <dgm:prSet/>
      <dgm:spPr/>
      <dgm:t>
        <a:bodyPr/>
        <a:lstStyle/>
        <a:p>
          <a:endParaRPr lang="en-US"/>
        </a:p>
      </dgm:t>
    </dgm:pt>
    <dgm:pt modelId="{98A64E79-4C75-40F9-91D1-0B1C6F0C291B}" type="sibTrans" cxnId="{1CD6D289-205E-4893-8697-49814BCA8D63}">
      <dgm:prSet/>
      <dgm:spPr/>
      <dgm:t>
        <a:bodyPr/>
        <a:lstStyle/>
        <a:p>
          <a:endParaRPr lang="en-US"/>
        </a:p>
      </dgm:t>
    </dgm:pt>
    <dgm:pt modelId="{266932A0-1200-4693-9B1D-15F5E6384D2A}" type="pres">
      <dgm:prSet presAssocID="{F5FBEC71-0DA5-4BD8-A45D-01FC319A2A4B}" presName="linearFlow" presStyleCnt="0">
        <dgm:presLayoutVars>
          <dgm:dir/>
          <dgm:resizeHandles val="exact"/>
        </dgm:presLayoutVars>
      </dgm:prSet>
      <dgm:spPr/>
    </dgm:pt>
    <dgm:pt modelId="{92231377-EA0D-46DD-87B9-8F3720128AB6}" type="pres">
      <dgm:prSet presAssocID="{0210C620-D9F6-4F7A-ACD1-A6842C9C8260}" presName="composite" presStyleCnt="0"/>
      <dgm:spPr/>
    </dgm:pt>
    <dgm:pt modelId="{75C46925-B2E6-448E-A9D3-877C23E4FA91}" type="pres">
      <dgm:prSet presAssocID="{0210C620-D9F6-4F7A-ACD1-A6842C9C8260}" presName="imgShp" presStyleLbl="fgImgPlace1" presStyleIdx="0" presStyleCnt="8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A6F8E70-2638-4FC0-86C6-8B1A29A3BD44}" type="pres">
      <dgm:prSet presAssocID="{0210C620-D9F6-4F7A-ACD1-A6842C9C8260}" presName="txShp" presStyleLbl="node1" presStyleIdx="0" presStyleCnt="8" custLinFactNeighborX="4026">
        <dgm:presLayoutVars>
          <dgm:bulletEnabled val="1"/>
        </dgm:presLayoutVars>
      </dgm:prSet>
      <dgm:spPr/>
    </dgm:pt>
    <dgm:pt modelId="{6CD4E733-DEC8-4A5C-B908-2ABE22AF130D}" type="pres">
      <dgm:prSet presAssocID="{28FC1CAF-272C-4566-BEF2-91A0409FCAEC}" presName="spacing" presStyleCnt="0"/>
      <dgm:spPr/>
    </dgm:pt>
    <dgm:pt modelId="{A3DDB129-637A-4AB9-8C3C-274A8A8EAF46}" type="pres">
      <dgm:prSet presAssocID="{24B58D98-B6D9-4518-A8A3-8BABE1A23008}" presName="composite" presStyleCnt="0"/>
      <dgm:spPr/>
    </dgm:pt>
    <dgm:pt modelId="{E7E92F64-576E-4E7B-BCF5-211542882C99}" type="pres">
      <dgm:prSet presAssocID="{24B58D98-B6D9-4518-A8A3-8BABE1A23008}" presName="imgShp" presStyleLbl="fgImgPlace1" presStyleIdx="1" presStyleCnt="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>
              <a:lumMod val="95000"/>
              <a:lumOff val="5000"/>
            </a:schemeClr>
          </a:solidFill>
        </a:ln>
      </dgm:spPr>
    </dgm:pt>
    <dgm:pt modelId="{7FD4BADD-F88D-494A-896B-727DF8830D32}" type="pres">
      <dgm:prSet presAssocID="{24B58D98-B6D9-4518-A8A3-8BABE1A23008}" presName="txShp" presStyleLbl="node1" presStyleIdx="1" presStyleCnt="8" custLinFactNeighborX="4131">
        <dgm:presLayoutVars>
          <dgm:bulletEnabled val="1"/>
        </dgm:presLayoutVars>
      </dgm:prSet>
      <dgm:spPr/>
    </dgm:pt>
    <dgm:pt modelId="{9E572DBD-BE6D-4860-8CF3-4DAA7F0B763E}" type="pres">
      <dgm:prSet presAssocID="{D2F4DF89-0DE6-4E11-BE8E-60E97D6499D0}" presName="spacing" presStyleCnt="0"/>
      <dgm:spPr/>
    </dgm:pt>
    <dgm:pt modelId="{6C112336-A056-4D1B-911E-4913C64EF43A}" type="pres">
      <dgm:prSet presAssocID="{561BFBA6-A05A-4DB9-B264-7462050F6DC1}" presName="composite" presStyleCnt="0"/>
      <dgm:spPr/>
    </dgm:pt>
    <dgm:pt modelId="{82CE8E93-07D0-4534-B763-A6209C79CD27}" type="pres">
      <dgm:prSet presAssocID="{561BFBA6-A05A-4DB9-B264-7462050F6DC1}" presName="imgShp" presStyleLbl="f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F49EC45-0C74-4441-804E-384CE3D22FBA}" type="pres">
      <dgm:prSet presAssocID="{561BFBA6-A05A-4DB9-B264-7462050F6DC1}" presName="txShp" presStyleLbl="node1" presStyleIdx="2" presStyleCnt="8" custLinFactNeighborX="4131">
        <dgm:presLayoutVars>
          <dgm:bulletEnabled val="1"/>
        </dgm:presLayoutVars>
      </dgm:prSet>
      <dgm:spPr/>
    </dgm:pt>
    <dgm:pt modelId="{BAF59C89-878C-4CC4-88C3-293EDBB82D7D}" type="pres">
      <dgm:prSet presAssocID="{DD690B6E-8BDF-4140-A526-C1CDC35B64A0}" presName="spacing" presStyleCnt="0"/>
      <dgm:spPr/>
    </dgm:pt>
    <dgm:pt modelId="{A26B104F-164B-4D72-B177-5C04D621C9A9}" type="pres">
      <dgm:prSet presAssocID="{25CD7778-3D25-485F-83E0-88ED35CE87AB}" presName="composite" presStyleCnt="0"/>
      <dgm:spPr/>
    </dgm:pt>
    <dgm:pt modelId="{706F0975-F1DB-467E-B894-71FF8D02E1E8}" type="pres">
      <dgm:prSet presAssocID="{25CD7778-3D25-485F-83E0-88ED35CE87AB}" presName="imgShp" presStyleLbl="fg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14126E55-DBB6-4EA4-B970-79B0B36269DC}" type="pres">
      <dgm:prSet presAssocID="{25CD7778-3D25-485F-83E0-88ED35CE87AB}" presName="txShp" presStyleLbl="node1" presStyleIdx="3" presStyleCnt="8" custLinFactNeighborX="4248">
        <dgm:presLayoutVars>
          <dgm:bulletEnabled val="1"/>
        </dgm:presLayoutVars>
      </dgm:prSet>
      <dgm:spPr/>
    </dgm:pt>
    <dgm:pt modelId="{77F5916C-55A4-4C90-B94C-3F1D685B101E}" type="pres">
      <dgm:prSet presAssocID="{7CA08185-1F7F-4A26-945A-C2D6D3297D99}" presName="spacing" presStyleCnt="0"/>
      <dgm:spPr/>
    </dgm:pt>
    <dgm:pt modelId="{9A2A77B6-D17F-4874-B071-FBB208389353}" type="pres">
      <dgm:prSet presAssocID="{3543FF44-055A-4B57-BADC-0AC48CD937D2}" presName="composite" presStyleCnt="0"/>
      <dgm:spPr/>
    </dgm:pt>
    <dgm:pt modelId="{41BE0070-B975-4FD4-BE16-DC84C4FDBE68}" type="pres">
      <dgm:prSet presAssocID="{3543FF44-055A-4B57-BADC-0AC48CD937D2}" presName="imgShp" presStyleLbl="f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63ADDE-D07F-462C-ADA6-4E6E36E5A0C1}" type="pres">
      <dgm:prSet presAssocID="{3543FF44-055A-4B57-BADC-0AC48CD937D2}" presName="txShp" presStyleLbl="node1" presStyleIdx="4" presStyleCnt="8" custLinFactNeighborX="4253">
        <dgm:presLayoutVars>
          <dgm:bulletEnabled val="1"/>
        </dgm:presLayoutVars>
      </dgm:prSet>
      <dgm:spPr/>
    </dgm:pt>
    <dgm:pt modelId="{E0B1B9B6-EE6C-4D49-8672-9570852A8ACD}" type="pres">
      <dgm:prSet presAssocID="{A4668202-1451-42EF-920D-460FD7958382}" presName="spacing" presStyleCnt="0"/>
      <dgm:spPr/>
    </dgm:pt>
    <dgm:pt modelId="{B67EA5CC-8BDD-46A1-8A6D-E4BC54E456BC}" type="pres">
      <dgm:prSet presAssocID="{28C934A2-B964-4F04-A6E9-4DAFD275AF06}" presName="composite" presStyleCnt="0"/>
      <dgm:spPr/>
    </dgm:pt>
    <dgm:pt modelId="{8C680295-4061-492E-B146-37360D0C819C}" type="pres">
      <dgm:prSet presAssocID="{28C934A2-B964-4F04-A6E9-4DAFD275AF06}" presName="imgShp" presStyleLbl="fg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FD9679-F5A7-4AAE-8DDC-4555584B4249}" type="pres">
      <dgm:prSet presAssocID="{28C934A2-B964-4F04-A6E9-4DAFD275AF06}" presName="txShp" presStyleLbl="node1" presStyleIdx="5" presStyleCnt="8" custLinFactNeighborX="4084">
        <dgm:presLayoutVars>
          <dgm:bulletEnabled val="1"/>
        </dgm:presLayoutVars>
      </dgm:prSet>
      <dgm:spPr/>
    </dgm:pt>
    <dgm:pt modelId="{897CE221-394F-4CFE-BD25-899F57B41179}" type="pres">
      <dgm:prSet presAssocID="{98A64E79-4C75-40F9-91D1-0B1C6F0C291B}" presName="spacing" presStyleCnt="0"/>
      <dgm:spPr/>
    </dgm:pt>
    <dgm:pt modelId="{A99A7C21-51B3-43A8-8BE2-F4AA108A015F}" type="pres">
      <dgm:prSet presAssocID="{7F2D8FED-1FDC-4D74-AEB2-B1E9505231CF}" presName="composite" presStyleCnt="0"/>
      <dgm:spPr/>
    </dgm:pt>
    <dgm:pt modelId="{567E1F20-3BF6-4039-B7F5-F97D005CF7CF}" type="pres">
      <dgm:prSet presAssocID="{7F2D8FED-1FDC-4D74-AEB2-B1E9505231CF}" presName="imgShp" presStyleLbl="f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F96E24-0C2E-4B83-9F20-E07549889A46}" type="pres">
      <dgm:prSet presAssocID="{7F2D8FED-1FDC-4D74-AEB2-B1E9505231CF}" presName="txShp" presStyleLbl="node1" presStyleIdx="6" presStyleCnt="8" custLinFactNeighborX="4374">
        <dgm:presLayoutVars>
          <dgm:bulletEnabled val="1"/>
        </dgm:presLayoutVars>
      </dgm:prSet>
      <dgm:spPr/>
    </dgm:pt>
    <dgm:pt modelId="{8E41A4A0-47FE-4D33-B582-E0FD97F0812D}" type="pres">
      <dgm:prSet presAssocID="{5F165238-B40F-47D3-A8C4-3C7968CAEC39}" presName="spacing" presStyleCnt="0"/>
      <dgm:spPr/>
    </dgm:pt>
    <dgm:pt modelId="{F9E498FA-9E43-425C-B419-D5CD47DD17C4}" type="pres">
      <dgm:prSet presAssocID="{9541F1C0-983D-478E-B672-95E2D19C3985}" presName="composite" presStyleCnt="0"/>
      <dgm:spPr/>
    </dgm:pt>
    <dgm:pt modelId="{F28E35C6-BA02-45F0-AFEB-E8E7B1324D57}" type="pres">
      <dgm:prSet presAssocID="{9541F1C0-983D-478E-B672-95E2D19C3985}" presName="imgShp" presStyleLbl="fg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5E85776-5A7A-4FFD-A555-025D7A16635A}" type="pres">
      <dgm:prSet presAssocID="{9541F1C0-983D-478E-B672-95E2D19C3985}" presName="txShp" presStyleLbl="node1" presStyleIdx="7" presStyleCnt="8" custLinFactNeighborX="4367">
        <dgm:presLayoutVars>
          <dgm:bulletEnabled val="1"/>
        </dgm:presLayoutVars>
      </dgm:prSet>
      <dgm:spPr/>
    </dgm:pt>
  </dgm:ptLst>
  <dgm:cxnLst>
    <dgm:cxn modelId="{A56C9B0D-A8F4-4ED6-B5D0-B8045E6095D3}" srcId="{F5FBEC71-0DA5-4BD8-A45D-01FC319A2A4B}" destId="{24B58D98-B6D9-4518-A8A3-8BABE1A23008}" srcOrd="1" destOrd="0" parTransId="{6956DF2C-2C55-4B50-A8E3-C82CB9611D24}" sibTransId="{D2F4DF89-0DE6-4E11-BE8E-60E97D6499D0}"/>
    <dgm:cxn modelId="{14B3C315-4DDE-4BE6-BEF4-175851312535}" srcId="{F5FBEC71-0DA5-4BD8-A45D-01FC319A2A4B}" destId="{7F2D8FED-1FDC-4D74-AEB2-B1E9505231CF}" srcOrd="6" destOrd="0" parTransId="{20682E67-B4E2-44ED-8D6A-55D0F057BDC4}" sibTransId="{5F165238-B40F-47D3-A8C4-3C7968CAEC39}"/>
    <dgm:cxn modelId="{8DE74D1F-28B2-4E74-86AB-74629E900BA2}" type="presOf" srcId="{25CD7778-3D25-485F-83E0-88ED35CE87AB}" destId="{14126E55-DBB6-4EA4-B970-79B0B36269DC}" srcOrd="0" destOrd="0" presId="urn:microsoft.com/office/officeart/2005/8/layout/vList3"/>
    <dgm:cxn modelId="{E4006634-A573-4B91-8C66-F4F188FDD83C}" srcId="{F5FBEC71-0DA5-4BD8-A45D-01FC319A2A4B}" destId="{3543FF44-055A-4B57-BADC-0AC48CD937D2}" srcOrd="4" destOrd="0" parTransId="{F2650288-DEA9-4850-8074-D386618FAB84}" sibTransId="{A4668202-1451-42EF-920D-460FD7958382}"/>
    <dgm:cxn modelId="{D524264C-AFE8-4885-820A-27495BC11905}" type="presOf" srcId="{561BFBA6-A05A-4DB9-B264-7462050F6DC1}" destId="{3F49EC45-0C74-4441-804E-384CE3D22FBA}" srcOrd="0" destOrd="0" presId="urn:microsoft.com/office/officeart/2005/8/layout/vList3"/>
    <dgm:cxn modelId="{BD588F74-BF4B-484A-A282-6F9EBAD3275C}" type="presOf" srcId="{24B58D98-B6D9-4518-A8A3-8BABE1A23008}" destId="{7FD4BADD-F88D-494A-896B-727DF8830D32}" srcOrd="0" destOrd="0" presId="urn:microsoft.com/office/officeart/2005/8/layout/vList3"/>
    <dgm:cxn modelId="{6C266655-62B6-4F78-85F1-DF77CC8FDE0A}" type="presOf" srcId="{0210C620-D9F6-4F7A-ACD1-A6842C9C8260}" destId="{7A6F8E70-2638-4FC0-86C6-8B1A29A3BD44}" srcOrd="0" destOrd="0" presId="urn:microsoft.com/office/officeart/2005/8/layout/vList3"/>
    <dgm:cxn modelId="{67B2FA58-85F9-43B7-85D9-E45FCF15D983}" type="presOf" srcId="{3543FF44-055A-4B57-BADC-0AC48CD937D2}" destId="{9F63ADDE-D07F-462C-ADA6-4E6E36E5A0C1}" srcOrd="0" destOrd="0" presId="urn:microsoft.com/office/officeart/2005/8/layout/vList3"/>
    <dgm:cxn modelId="{1CD6D289-205E-4893-8697-49814BCA8D63}" srcId="{F5FBEC71-0DA5-4BD8-A45D-01FC319A2A4B}" destId="{28C934A2-B964-4F04-A6E9-4DAFD275AF06}" srcOrd="5" destOrd="0" parTransId="{B6BCA551-C3A1-45D8-AF12-FC0CADAB705E}" sibTransId="{98A64E79-4C75-40F9-91D1-0B1C6F0C291B}"/>
    <dgm:cxn modelId="{84C7B38D-F53D-4F77-9475-4446F8AA08DB}" type="presOf" srcId="{7F2D8FED-1FDC-4D74-AEB2-B1E9505231CF}" destId="{23F96E24-0C2E-4B83-9F20-E07549889A46}" srcOrd="0" destOrd="0" presId="urn:microsoft.com/office/officeart/2005/8/layout/vList3"/>
    <dgm:cxn modelId="{FC1412A5-3BD4-4E71-9061-B0939C8F2DD3}" srcId="{F5FBEC71-0DA5-4BD8-A45D-01FC319A2A4B}" destId="{25CD7778-3D25-485F-83E0-88ED35CE87AB}" srcOrd="3" destOrd="0" parTransId="{EEDB1CAB-C895-40B5-8587-D62C53300768}" sibTransId="{7CA08185-1F7F-4A26-945A-C2D6D3297D99}"/>
    <dgm:cxn modelId="{E6C0D8AD-6928-440E-89F1-AF6D3AF41EA3}" srcId="{F5FBEC71-0DA5-4BD8-A45D-01FC319A2A4B}" destId="{0210C620-D9F6-4F7A-ACD1-A6842C9C8260}" srcOrd="0" destOrd="0" parTransId="{0C138D88-4E72-48CA-88E6-BB73012C373A}" sibTransId="{28FC1CAF-272C-4566-BEF2-91A0409FCAEC}"/>
    <dgm:cxn modelId="{6C09A2C8-FDA3-495E-B407-B503DDFD015C}" type="presOf" srcId="{9541F1C0-983D-478E-B672-95E2D19C3985}" destId="{35E85776-5A7A-4FFD-A555-025D7A16635A}" srcOrd="0" destOrd="0" presId="urn:microsoft.com/office/officeart/2005/8/layout/vList3"/>
    <dgm:cxn modelId="{A06564DB-7A74-471C-901D-B581AD9340EC}" srcId="{F5FBEC71-0DA5-4BD8-A45D-01FC319A2A4B}" destId="{561BFBA6-A05A-4DB9-B264-7462050F6DC1}" srcOrd="2" destOrd="0" parTransId="{5532C9C6-E191-4A49-B31A-2C8479219064}" sibTransId="{DD690B6E-8BDF-4140-A526-C1CDC35B64A0}"/>
    <dgm:cxn modelId="{8B5B71E5-4DD8-47D3-AAAC-E661D8669224}" srcId="{F5FBEC71-0DA5-4BD8-A45D-01FC319A2A4B}" destId="{9541F1C0-983D-478E-B672-95E2D19C3985}" srcOrd="7" destOrd="0" parTransId="{E208204D-1674-4FD5-9A0E-24171D1E8389}" sibTransId="{C7B99396-45A8-4406-8224-958684849B40}"/>
    <dgm:cxn modelId="{2EEE1CEA-6224-4491-B397-255C573606E6}" type="presOf" srcId="{28C934A2-B964-4F04-A6E9-4DAFD275AF06}" destId="{8BFD9679-F5A7-4AAE-8DDC-4555584B4249}" srcOrd="0" destOrd="0" presId="urn:microsoft.com/office/officeart/2005/8/layout/vList3"/>
    <dgm:cxn modelId="{E02CAFEF-4F59-429A-B4F5-3EDFCB823381}" type="presOf" srcId="{F5FBEC71-0DA5-4BD8-A45D-01FC319A2A4B}" destId="{266932A0-1200-4693-9B1D-15F5E6384D2A}" srcOrd="0" destOrd="0" presId="urn:microsoft.com/office/officeart/2005/8/layout/vList3"/>
    <dgm:cxn modelId="{CDBE8BE3-9AC6-40D6-86FE-DE81D53CCEFA}" type="presParOf" srcId="{266932A0-1200-4693-9B1D-15F5E6384D2A}" destId="{92231377-EA0D-46DD-87B9-8F3720128AB6}" srcOrd="0" destOrd="0" presId="urn:microsoft.com/office/officeart/2005/8/layout/vList3"/>
    <dgm:cxn modelId="{9174C6BD-56DF-44D7-8DB7-34201C6DD44B}" type="presParOf" srcId="{92231377-EA0D-46DD-87B9-8F3720128AB6}" destId="{75C46925-B2E6-448E-A9D3-877C23E4FA91}" srcOrd="0" destOrd="0" presId="urn:microsoft.com/office/officeart/2005/8/layout/vList3"/>
    <dgm:cxn modelId="{B1430491-E074-4B03-A308-67727424E089}" type="presParOf" srcId="{92231377-EA0D-46DD-87B9-8F3720128AB6}" destId="{7A6F8E70-2638-4FC0-86C6-8B1A29A3BD44}" srcOrd="1" destOrd="0" presId="urn:microsoft.com/office/officeart/2005/8/layout/vList3"/>
    <dgm:cxn modelId="{7FD49507-26F5-488E-8F7E-477985D3356B}" type="presParOf" srcId="{266932A0-1200-4693-9B1D-15F5E6384D2A}" destId="{6CD4E733-DEC8-4A5C-B908-2ABE22AF130D}" srcOrd="1" destOrd="0" presId="urn:microsoft.com/office/officeart/2005/8/layout/vList3"/>
    <dgm:cxn modelId="{BB7E0E68-16DE-4DB3-A420-05062952FACD}" type="presParOf" srcId="{266932A0-1200-4693-9B1D-15F5E6384D2A}" destId="{A3DDB129-637A-4AB9-8C3C-274A8A8EAF46}" srcOrd="2" destOrd="0" presId="urn:microsoft.com/office/officeart/2005/8/layout/vList3"/>
    <dgm:cxn modelId="{3914845A-D916-45FD-889C-806D01C2D206}" type="presParOf" srcId="{A3DDB129-637A-4AB9-8C3C-274A8A8EAF46}" destId="{E7E92F64-576E-4E7B-BCF5-211542882C99}" srcOrd="0" destOrd="0" presId="urn:microsoft.com/office/officeart/2005/8/layout/vList3"/>
    <dgm:cxn modelId="{1BE93B5F-7FB1-458F-ACE4-95D35C49535A}" type="presParOf" srcId="{A3DDB129-637A-4AB9-8C3C-274A8A8EAF46}" destId="{7FD4BADD-F88D-494A-896B-727DF8830D32}" srcOrd="1" destOrd="0" presId="urn:microsoft.com/office/officeart/2005/8/layout/vList3"/>
    <dgm:cxn modelId="{74323652-AC50-4C0A-BAD6-59EB512A2BBF}" type="presParOf" srcId="{266932A0-1200-4693-9B1D-15F5E6384D2A}" destId="{9E572DBD-BE6D-4860-8CF3-4DAA7F0B763E}" srcOrd="3" destOrd="0" presId="urn:microsoft.com/office/officeart/2005/8/layout/vList3"/>
    <dgm:cxn modelId="{727A6812-3587-424B-B3F7-52640CBE9A44}" type="presParOf" srcId="{266932A0-1200-4693-9B1D-15F5E6384D2A}" destId="{6C112336-A056-4D1B-911E-4913C64EF43A}" srcOrd="4" destOrd="0" presId="urn:microsoft.com/office/officeart/2005/8/layout/vList3"/>
    <dgm:cxn modelId="{5DC1B89E-7539-4E88-9592-04E057268563}" type="presParOf" srcId="{6C112336-A056-4D1B-911E-4913C64EF43A}" destId="{82CE8E93-07D0-4534-B763-A6209C79CD27}" srcOrd="0" destOrd="0" presId="urn:microsoft.com/office/officeart/2005/8/layout/vList3"/>
    <dgm:cxn modelId="{54CDA87D-56E6-4618-ACA4-BD4C2C2B51FE}" type="presParOf" srcId="{6C112336-A056-4D1B-911E-4913C64EF43A}" destId="{3F49EC45-0C74-4441-804E-384CE3D22FBA}" srcOrd="1" destOrd="0" presId="urn:microsoft.com/office/officeart/2005/8/layout/vList3"/>
    <dgm:cxn modelId="{F2F54A80-B98E-442A-B4A1-C9FDB636EDAC}" type="presParOf" srcId="{266932A0-1200-4693-9B1D-15F5E6384D2A}" destId="{BAF59C89-878C-4CC4-88C3-293EDBB82D7D}" srcOrd="5" destOrd="0" presId="urn:microsoft.com/office/officeart/2005/8/layout/vList3"/>
    <dgm:cxn modelId="{D182DDE9-8035-4F03-820F-EE7BE5F41C64}" type="presParOf" srcId="{266932A0-1200-4693-9B1D-15F5E6384D2A}" destId="{A26B104F-164B-4D72-B177-5C04D621C9A9}" srcOrd="6" destOrd="0" presId="urn:microsoft.com/office/officeart/2005/8/layout/vList3"/>
    <dgm:cxn modelId="{61E8F07E-5051-4AC8-AC1C-9961B26626C8}" type="presParOf" srcId="{A26B104F-164B-4D72-B177-5C04D621C9A9}" destId="{706F0975-F1DB-467E-B894-71FF8D02E1E8}" srcOrd="0" destOrd="0" presId="urn:microsoft.com/office/officeart/2005/8/layout/vList3"/>
    <dgm:cxn modelId="{B4E6B23F-5E73-4CDF-9469-375CA78B2765}" type="presParOf" srcId="{A26B104F-164B-4D72-B177-5C04D621C9A9}" destId="{14126E55-DBB6-4EA4-B970-79B0B36269DC}" srcOrd="1" destOrd="0" presId="urn:microsoft.com/office/officeart/2005/8/layout/vList3"/>
    <dgm:cxn modelId="{E2C76599-ECAE-4690-821D-539B41DD4C36}" type="presParOf" srcId="{266932A0-1200-4693-9B1D-15F5E6384D2A}" destId="{77F5916C-55A4-4C90-B94C-3F1D685B101E}" srcOrd="7" destOrd="0" presId="urn:microsoft.com/office/officeart/2005/8/layout/vList3"/>
    <dgm:cxn modelId="{F099B101-BE37-4164-A431-0C29C00442E1}" type="presParOf" srcId="{266932A0-1200-4693-9B1D-15F5E6384D2A}" destId="{9A2A77B6-D17F-4874-B071-FBB208389353}" srcOrd="8" destOrd="0" presId="urn:microsoft.com/office/officeart/2005/8/layout/vList3"/>
    <dgm:cxn modelId="{74160A13-A001-4DF8-A5E3-C7924F176860}" type="presParOf" srcId="{9A2A77B6-D17F-4874-B071-FBB208389353}" destId="{41BE0070-B975-4FD4-BE16-DC84C4FDBE68}" srcOrd="0" destOrd="0" presId="urn:microsoft.com/office/officeart/2005/8/layout/vList3"/>
    <dgm:cxn modelId="{B04B75F2-80D5-481E-A3AA-41E5479474DF}" type="presParOf" srcId="{9A2A77B6-D17F-4874-B071-FBB208389353}" destId="{9F63ADDE-D07F-462C-ADA6-4E6E36E5A0C1}" srcOrd="1" destOrd="0" presId="urn:microsoft.com/office/officeart/2005/8/layout/vList3"/>
    <dgm:cxn modelId="{023471C1-E0D7-4770-BCBE-647DE0E23049}" type="presParOf" srcId="{266932A0-1200-4693-9B1D-15F5E6384D2A}" destId="{E0B1B9B6-EE6C-4D49-8672-9570852A8ACD}" srcOrd="9" destOrd="0" presId="urn:microsoft.com/office/officeart/2005/8/layout/vList3"/>
    <dgm:cxn modelId="{8340795F-BB1D-4A41-B837-C7E531AA0ADA}" type="presParOf" srcId="{266932A0-1200-4693-9B1D-15F5E6384D2A}" destId="{B67EA5CC-8BDD-46A1-8A6D-E4BC54E456BC}" srcOrd="10" destOrd="0" presId="urn:microsoft.com/office/officeart/2005/8/layout/vList3"/>
    <dgm:cxn modelId="{A5487494-699C-46BE-B193-96260A481870}" type="presParOf" srcId="{B67EA5CC-8BDD-46A1-8A6D-E4BC54E456BC}" destId="{8C680295-4061-492E-B146-37360D0C819C}" srcOrd="0" destOrd="0" presId="urn:microsoft.com/office/officeart/2005/8/layout/vList3"/>
    <dgm:cxn modelId="{720533EC-93BB-447F-8015-0C3FB24C47DE}" type="presParOf" srcId="{B67EA5CC-8BDD-46A1-8A6D-E4BC54E456BC}" destId="{8BFD9679-F5A7-4AAE-8DDC-4555584B4249}" srcOrd="1" destOrd="0" presId="urn:microsoft.com/office/officeart/2005/8/layout/vList3"/>
    <dgm:cxn modelId="{97E312B6-F654-4794-A6D9-44A98140A495}" type="presParOf" srcId="{266932A0-1200-4693-9B1D-15F5E6384D2A}" destId="{897CE221-394F-4CFE-BD25-899F57B41179}" srcOrd="11" destOrd="0" presId="urn:microsoft.com/office/officeart/2005/8/layout/vList3"/>
    <dgm:cxn modelId="{19B64156-17E9-442B-ABAE-65DEFDD90182}" type="presParOf" srcId="{266932A0-1200-4693-9B1D-15F5E6384D2A}" destId="{A99A7C21-51B3-43A8-8BE2-F4AA108A015F}" srcOrd="12" destOrd="0" presId="urn:microsoft.com/office/officeart/2005/8/layout/vList3"/>
    <dgm:cxn modelId="{5B96C055-4DB0-4F59-AD52-4FBB2E1FF131}" type="presParOf" srcId="{A99A7C21-51B3-43A8-8BE2-F4AA108A015F}" destId="{567E1F20-3BF6-4039-B7F5-F97D005CF7CF}" srcOrd="0" destOrd="0" presId="urn:microsoft.com/office/officeart/2005/8/layout/vList3"/>
    <dgm:cxn modelId="{4DCD6CE5-5253-491D-A8E3-45D61FEC5035}" type="presParOf" srcId="{A99A7C21-51B3-43A8-8BE2-F4AA108A015F}" destId="{23F96E24-0C2E-4B83-9F20-E07549889A46}" srcOrd="1" destOrd="0" presId="urn:microsoft.com/office/officeart/2005/8/layout/vList3"/>
    <dgm:cxn modelId="{562F8DCD-7CAD-40BB-9EF2-AC5C261188D0}" type="presParOf" srcId="{266932A0-1200-4693-9B1D-15F5E6384D2A}" destId="{8E41A4A0-47FE-4D33-B582-E0FD97F0812D}" srcOrd="13" destOrd="0" presId="urn:microsoft.com/office/officeart/2005/8/layout/vList3"/>
    <dgm:cxn modelId="{02C6D8B8-8923-414E-91BD-A87FD03079F9}" type="presParOf" srcId="{266932A0-1200-4693-9B1D-15F5E6384D2A}" destId="{F9E498FA-9E43-425C-B419-D5CD47DD17C4}" srcOrd="14" destOrd="0" presId="urn:microsoft.com/office/officeart/2005/8/layout/vList3"/>
    <dgm:cxn modelId="{F9001548-EF68-45C4-8363-35B498AD6481}" type="presParOf" srcId="{F9E498FA-9E43-425C-B419-D5CD47DD17C4}" destId="{F28E35C6-BA02-45F0-AFEB-E8E7B1324D57}" srcOrd="0" destOrd="0" presId="urn:microsoft.com/office/officeart/2005/8/layout/vList3"/>
    <dgm:cxn modelId="{2B15A920-06C4-4A25-A7B2-C7953CEE327B}" type="presParOf" srcId="{F9E498FA-9E43-425C-B419-D5CD47DD17C4}" destId="{35E85776-5A7A-4FFD-A555-025D7A1663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F8E70-2638-4FC0-86C6-8B1A29A3BD44}">
      <dsp:nvSpPr>
        <dsp:cNvPr id="0" name=""/>
        <dsp:cNvSpPr/>
      </dsp:nvSpPr>
      <dsp:spPr>
        <a:xfrm rot="10800000">
          <a:off x="2494552" y="78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Overview</a:t>
          </a:r>
        </a:p>
      </dsp:txBody>
      <dsp:txXfrm rot="10800000">
        <a:off x="2636434" y="78"/>
        <a:ext cx="7911354" cy="567529"/>
      </dsp:txXfrm>
    </dsp:sp>
    <dsp:sp modelId="{75C46925-B2E6-448E-A9D3-877C23E4FA91}">
      <dsp:nvSpPr>
        <dsp:cNvPr id="0" name=""/>
        <dsp:cNvSpPr/>
      </dsp:nvSpPr>
      <dsp:spPr>
        <a:xfrm>
          <a:off x="1886564" y="78"/>
          <a:ext cx="567529" cy="56752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4BADD-F88D-494A-896B-727DF8830D32}">
      <dsp:nvSpPr>
        <dsp:cNvPr id="0" name=""/>
        <dsp:cNvSpPr/>
      </dsp:nvSpPr>
      <dsp:spPr>
        <a:xfrm rot="10800000">
          <a:off x="2503008" y="737019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Information</a:t>
          </a:r>
        </a:p>
      </dsp:txBody>
      <dsp:txXfrm rot="10800000">
        <a:off x="2644890" y="737019"/>
        <a:ext cx="7911354" cy="567529"/>
      </dsp:txXfrm>
    </dsp:sp>
    <dsp:sp modelId="{E7E92F64-576E-4E7B-BCF5-211542882C99}">
      <dsp:nvSpPr>
        <dsp:cNvPr id="0" name=""/>
        <dsp:cNvSpPr/>
      </dsp:nvSpPr>
      <dsp:spPr>
        <a:xfrm>
          <a:off x="1886564" y="737019"/>
          <a:ext cx="567529" cy="567529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9EC45-0C74-4441-804E-384CE3D22FBA}">
      <dsp:nvSpPr>
        <dsp:cNvPr id="0" name=""/>
        <dsp:cNvSpPr/>
      </dsp:nvSpPr>
      <dsp:spPr>
        <a:xfrm rot="10800000">
          <a:off x="2503008" y="1473960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Distribution</a:t>
          </a:r>
        </a:p>
      </dsp:txBody>
      <dsp:txXfrm rot="10800000">
        <a:off x="2644890" y="1473960"/>
        <a:ext cx="7911354" cy="567529"/>
      </dsp:txXfrm>
    </dsp:sp>
    <dsp:sp modelId="{82CE8E93-07D0-4534-B763-A6209C79CD27}">
      <dsp:nvSpPr>
        <dsp:cNvPr id="0" name=""/>
        <dsp:cNvSpPr/>
      </dsp:nvSpPr>
      <dsp:spPr>
        <a:xfrm>
          <a:off x="1886564" y="1473960"/>
          <a:ext cx="567529" cy="5675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26E55-DBB6-4EA4-B970-79B0B36269DC}">
      <dsp:nvSpPr>
        <dsp:cNvPr id="0" name=""/>
        <dsp:cNvSpPr/>
      </dsp:nvSpPr>
      <dsp:spPr>
        <a:xfrm rot="10800000">
          <a:off x="2512430" y="2210901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</a:p>
      </dsp:txBody>
      <dsp:txXfrm rot="10800000">
        <a:off x="2654312" y="2210901"/>
        <a:ext cx="7911354" cy="567529"/>
      </dsp:txXfrm>
    </dsp:sp>
    <dsp:sp modelId="{706F0975-F1DB-467E-B894-71FF8D02E1E8}">
      <dsp:nvSpPr>
        <dsp:cNvPr id="0" name=""/>
        <dsp:cNvSpPr/>
      </dsp:nvSpPr>
      <dsp:spPr>
        <a:xfrm>
          <a:off x="1886564" y="2210901"/>
          <a:ext cx="567529" cy="56752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3ADDE-D07F-462C-ADA6-4E6E36E5A0C1}">
      <dsp:nvSpPr>
        <dsp:cNvPr id="0" name=""/>
        <dsp:cNvSpPr/>
      </dsp:nvSpPr>
      <dsp:spPr>
        <a:xfrm rot="10800000">
          <a:off x="2512833" y="2947842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Building</a:t>
          </a:r>
        </a:p>
      </dsp:txBody>
      <dsp:txXfrm rot="10800000">
        <a:off x="2654715" y="2947842"/>
        <a:ext cx="7911354" cy="567529"/>
      </dsp:txXfrm>
    </dsp:sp>
    <dsp:sp modelId="{41BE0070-B975-4FD4-BE16-DC84C4FDBE68}">
      <dsp:nvSpPr>
        <dsp:cNvPr id="0" name=""/>
        <dsp:cNvSpPr/>
      </dsp:nvSpPr>
      <dsp:spPr>
        <a:xfrm>
          <a:off x="1886564" y="2947842"/>
          <a:ext cx="567529" cy="5675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D9679-F5A7-4AAE-8DDC-4555584B4249}">
      <dsp:nvSpPr>
        <dsp:cNvPr id="0" name=""/>
        <dsp:cNvSpPr/>
      </dsp:nvSpPr>
      <dsp:spPr>
        <a:xfrm rot="10800000">
          <a:off x="2499223" y="3684783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Comparison</a:t>
          </a:r>
        </a:p>
      </dsp:txBody>
      <dsp:txXfrm rot="10800000">
        <a:off x="2641105" y="3684783"/>
        <a:ext cx="7911354" cy="567529"/>
      </dsp:txXfrm>
    </dsp:sp>
    <dsp:sp modelId="{8C680295-4061-492E-B146-37360D0C819C}">
      <dsp:nvSpPr>
        <dsp:cNvPr id="0" name=""/>
        <dsp:cNvSpPr/>
      </dsp:nvSpPr>
      <dsp:spPr>
        <a:xfrm>
          <a:off x="1886564" y="3684783"/>
          <a:ext cx="567529" cy="56752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96E24-0C2E-4B83-9F20-E07549889A46}">
      <dsp:nvSpPr>
        <dsp:cNvPr id="0" name=""/>
        <dsp:cNvSpPr/>
      </dsp:nvSpPr>
      <dsp:spPr>
        <a:xfrm rot="10800000">
          <a:off x="2522577" y="4421724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Evaluation</a:t>
          </a:r>
        </a:p>
      </dsp:txBody>
      <dsp:txXfrm rot="10800000">
        <a:off x="2664459" y="4421724"/>
        <a:ext cx="7911354" cy="567529"/>
      </dsp:txXfrm>
    </dsp:sp>
    <dsp:sp modelId="{567E1F20-3BF6-4039-B7F5-F97D005CF7CF}">
      <dsp:nvSpPr>
        <dsp:cNvPr id="0" name=""/>
        <dsp:cNvSpPr/>
      </dsp:nvSpPr>
      <dsp:spPr>
        <a:xfrm>
          <a:off x="1886564" y="4421724"/>
          <a:ext cx="567529" cy="56752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85776-5A7A-4FFD-A555-025D7A16635A}">
      <dsp:nvSpPr>
        <dsp:cNvPr id="0" name=""/>
        <dsp:cNvSpPr/>
      </dsp:nvSpPr>
      <dsp:spPr>
        <a:xfrm rot="10800000">
          <a:off x="2522013" y="5158665"/>
          <a:ext cx="8053236" cy="5675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26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References</a:t>
          </a:r>
        </a:p>
      </dsp:txBody>
      <dsp:txXfrm rot="10800000">
        <a:off x="2663895" y="5158665"/>
        <a:ext cx="7911354" cy="567529"/>
      </dsp:txXfrm>
    </dsp:sp>
    <dsp:sp modelId="{F28E35C6-BA02-45F0-AFEB-E8E7B1324D57}">
      <dsp:nvSpPr>
        <dsp:cNvPr id="0" name=""/>
        <dsp:cNvSpPr/>
      </dsp:nvSpPr>
      <dsp:spPr>
        <a:xfrm>
          <a:off x="1886564" y="5158665"/>
          <a:ext cx="567529" cy="567529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ABD91-1DA0-434B-9E80-7530F322D2D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6529-0EE6-40F6-8EE8-0E389C559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2F6A-94EA-4D2A-B8BD-618BBE0E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02B3-35EF-456D-90FE-540DB066B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D518-07A9-4AEE-BC3B-04FA1BBE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424-687F-45AB-A862-2873DD233994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DC9E-B997-4F7A-B43B-98CB9B9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6E13-16D5-493B-B203-05A105C7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C69-C2BA-441B-9DCB-D1309F6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C356E-EAC1-47C1-9722-B79A0008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9A40-E0AA-4E8A-8E4E-C7789103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6DFF-E62B-4FFC-BAC0-43A4C046E379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965D1-A284-4076-8F5F-51894CDB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400A-E3AA-4D2B-813C-7602D6E5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DD12B-7104-443F-9297-6EED447B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75621-7FA7-4837-9C09-F05E3E7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3B0-96E1-4FB7-B0BF-0B684FCF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652-1217-44F7-84F2-29E9562AA390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941E-5E85-44AB-AC60-93553B19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5DDD-A609-455F-8D10-AAEAA51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1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0C58-617D-4529-BB83-7A2505B2F3D3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C615-083F-4208-A758-A02DFAA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2F45-D710-40AA-B7F3-5E3B869D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84C0-1D49-411D-9E6D-A65BB4DC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BF43-25AC-4477-998A-4435C5087458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3FE2-037F-48AA-B62C-68F8C8D0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3FF5-AB54-4AD3-A43D-BD4F85D3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D1E-64AD-40BF-9632-4D8C5E71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3BCB-0746-4D18-9758-EE0675E6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6E1E-4B89-4796-A7F1-2D60FCF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DC92-66FE-4A4C-B92D-D60BB4CE3FBB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CB5F-E3DB-4F1C-98E6-B5B104A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038B-0140-47A9-9324-31EABD5A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68D7-3ED4-4B85-A6FA-71D5418F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0E1F-2865-4C81-9CD0-E75892A1B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982D9-77AE-4722-A129-5668417C6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47D88-D9B8-48C5-BEE5-3BBAA1F7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D582-88BB-4E69-8C96-E386AA1F1C0E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5D39E-9F91-4BF7-B680-8962154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B7A8-A548-4904-AE36-B8BF7E1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0FA0-4647-4B79-BD57-91BA2490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E164-B062-4571-A367-3712C10A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9ECC3-2A02-4682-A7ED-3FD96416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BA83-79BB-4FA0-952F-1049FBF3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D74EE-DCB6-4C67-9CB2-55200500F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6E89E-1B79-46A8-80E6-94F924F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881-48C7-458B-8FB0-36B5894330E3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2CE1C-1A21-4D34-8756-40B8A5F9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DC4C4-EDD9-4EC8-915A-6B822B05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6E42-14F7-4AA4-B44F-7ED1AC22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9C623-5994-4DE6-BEDF-6CDEB0A9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E267-E5CA-4719-A4E0-8B0050271F40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A9E0-B6C3-41FF-8AE1-C66F5A55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70067-4E42-40DC-B0F3-F0483506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EC314-41DC-4FA3-8F54-E5D3E9E2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0A87-D2B3-4992-BE51-BA6128F609DB}" type="datetime1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1D319-A0D8-401E-9EFE-BEDF654E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3965-0C2E-44DD-90F2-34BA9496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98E4-64E1-4234-A81B-B56027DE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CCE1-CDAA-418D-BE2B-AA87B5E3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5AF9D-8E01-45FC-9A59-2B7E7AE0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07CE-C5D0-4270-A7F3-12FD66F8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C462-0512-42C5-91D9-1DD2DA4FAC91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6BA5-32E6-40DB-9B2C-183C3068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158C-62D8-4248-8674-1BCE1AE3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1B8F-7DF8-4C8A-99F5-E86F2A7B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BD246-9083-470F-8A49-F1846D66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62C45-AB1A-466B-99BC-F8DC467B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9FF5-5C0D-44A6-A626-9FD92B09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D350-116E-469A-8B34-75C594EF3062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6E59-CE7E-4F19-A89F-BD81B8B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B682-9E16-4781-9BDC-E6EB3903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0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E50FB-35DB-47A9-B48D-A55169B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AE21-B336-49E0-808C-7CDF3379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DB9E-4E36-4142-B8E9-65AB4BB08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DB4A-2C80-41E1-99CD-24352C151010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E2C1-4A19-4222-A41B-4AFA6630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5A32-4955-4D4B-8FE5-F2BC2AAD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A1A2-F45D-496F-9D3F-1D1FAAFB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hyperlink" Target="https://www.stat.berkeley.edu/~breiman/RandomForests/cc_home.htm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chinelearningmastery.com/blog/" TargetMode="External"/><Relationship Id="rId5" Type="http://schemas.openxmlformats.org/officeDocument/2006/relationships/hyperlink" Target="https://sebastianraschka.com/blog/index.html" TargetMode="External"/><Relationship Id="rId4" Type="http://schemas.openxmlformats.org/officeDocument/2006/relationships/hyperlink" Target="https://seaborn.pydata.org/tutoria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953DFDE-DDE6-4AFB-969E-3EEAE6BD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4" y="1183967"/>
            <a:ext cx="10353763" cy="251183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Fraud Detection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7E33D6-EC84-4B4F-B8A0-0F0B6522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3726733"/>
            <a:ext cx="10352199" cy="1140644"/>
          </a:xfrm>
        </p:spPr>
        <p:txBody>
          <a:bodyPr>
            <a:normAutofit/>
          </a:bodyPr>
          <a:lstStyle/>
          <a:p>
            <a:r>
              <a:rPr lang="en-US" sz="2400" dirty="0"/>
              <a:t>On Credit Card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38500-BF4D-449C-AC89-0F54D7ADE0AA}"/>
              </a:ext>
            </a:extLst>
          </p:cNvPr>
          <p:cNvSpPr txBox="1"/>
          <p:nvPr/>
        </p:nvSpPr>
        <p:spPr>
          <a:xfrm>
            <a:off x="8424909" y="5386329"/>
            <a:ext cx="369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Yash Kumar</a:t>
            </a:r>
          </a:p>
          <a:p>
            <a:r>
              <a:rPr lang="en-US" dirty="0">
                <a:latin typeface="Century Gothic" panose="020B0502020202020204" pitchFamily="34" charset="0"/>
              </a:rPr>
              <a:t>Masters’ in Data Science</a:t>
            </a:r>
          </a:p>
          <a:p>
            <a:r>
              <a:rPr lang="en-US" dirty="0">
                <a:latin typeface="Century Gothic" panose="020B0502020202020204" pitchFamily="34" charset="0"/>
              </a:rPr>
              <a:t>Indiana University, Bloomington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F8C67-EC25-41E9-80DD-61FC11E4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Feature Engineering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Multiple card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8882D-477B-47BA-8E12-F4A119161D95}"/>
              </a:ext>
            </a:extLst>
          </p:cNvPr>
          <p:cNvSpPr txBox="1"/>
          <p:nvPr/>
        </p:nvSpPr>
        <p:spPr>
          <a:xfrm>
            <a:off x="896645" y="1154098"/>
            <a:ext cx="104667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AE568-F34F-4C6E-AECC-72A5C158B332}"/>
              </a:ext>
            </a:extLst>
          </p:cNvPr>
          <p:cNvSpPr txBox="1"/>
          <p:nvPr/>
        </p:nvSpPr>
        <p:spPr>
          <a:xfrm>
            <a:off x="896645" y="1154098"/>
            <a:ext cx="103691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Aggregated the data on account level to get the counts of number of cards a customer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Flags has been given to accounts which has more than one 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Distribution of accounts with number of credit cards is shown below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1B558-E622-4CC2-90FF-0CB1DD1F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71" y="3005124"/>
            <a:ext cx="5017643" cy="3493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7042A-23DD-4B2F-B044-45EEFECF0FA7}"/>
              </a:ext>
            </a:extLst>
          </p:cNvPr>
          <p:cNvSpPr txBox="1"/>
          <p:nvPr/>
        </p:nvSpPr>
        <p:spPr>
          <a:xfrm>
            <a:off x="6283820" y="3946863"/>
            <a:ext cx="541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About 40% of customers own more than one credit card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718291-DB53-43A8-BCC2-3177AD2E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Feature Engineering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Multi swipe transactions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8882D-477B-47BA-8E12-F4A119161D95}"/>
              </a:ext>
            </a:extLst>
          </p:cNvPr>
          <p:cNvSpPr txBox="1"/>
          <p:nvPr/>
        </p:nvSpPr>
        <p:spPr>
          <a:xfrm>
            <a:off x="896645" y="1154098"/>
            <a:ext cx="1046677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Multi swipe transactions happen in the case of Purchase ‘</a:t>
            </a:r>
            <a:r>
              <a:rPr lang="en-US" sz="1600" dirty="0" err="1">
                <a:latin typeface="Century Gothic" panose="020B0502020202020204" pitchFamily="34" charset="0"/>
              </a:rPr>
              <a:t>transactiontype</a:t>
            </a:r>
            <a:r>
              <a:rPr lang="en-US" sz="1600" dirty="0">
                <a:latin typeface="Century Gothic" panose="020B0502020202020204" pitchFamily="34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To identify duplicate transactions, subset of the data is created with ‘</a:t>
            </a:r>
            <a:r>
              <a:rPr lang="en-US" sz="1600" dirty="0" err="1">
                <a:latin typeface="Century Gothic" panose="020B0502020202020204" pitchFamily="34" charset="0"/>
              </a:rPr>
              <a:t>accountNumber</a:t>
            </a:r>
            <a:r>
              <a:rPr lang="en-US" sz="1600" dirty="0">
                <a:latin typeface="Century Gothic" panose="020B0502020202020204" pitchFamily="34" charset="0"/>
              </a:rPr>
              <a:t>’, ‘</a:t>
            </a:r>
            <a:r>
              <a:rPr lang="en-US" sz="1600" dirty="0" err="1">
                <a:latin typeface="Century Gothic" panose="020B0502020202020204" pitchFamily="34" charset="0"/>
              </a:rPr>
              <a:t>merchantname</a:t>
            </a:r>
            <a:r>
              <a:rPr lang="en-US" sz="1600" dirty="0">
                <a:latin typeface="Century Gothic" panose="020B0502020202020204" pitchFamily="34" charset="0"/>
              </a:rPr>
              <a:t>’, ‘</a:t>
            </a:r>
            <a:r>
              <a:rPr lang="en-US" sz="1600" dirty="0" err="1">
                <a:latin typeface="Century Gothic" panose="020B0502020202020204" pitchFamily="34" charset="0"/>
              </a:rPr>
              <a:t>merchantCountryCode</a:t>
            </a:r>
            <a:r>
              <a:rPr lang="en-US" sz="1600" dirty="0">
                <a:latin typeface="Century Gothic" panose="020B0502020202020204" pitchFamily="34" charset="0"/>
              </a:rPr>
              <a:t>’ and ‘</a:t>
            </a:r>
            <a:r>
              <a:rPr lang="en-US" sz="1600" dirty="0" err="1">
                <a:latin typeface="Century Gothic" panose="020B0502020202020204" pitchFamily="34" charset="0"/>
              </a:rPr>
              <a:t>transactionAmount</a:t>
            </a:r>
            <a:r>
              <a:rPr lang="en-US" sz="1600" dirty="0">
                <a:latin typeface="Century Gothic" panose="020B0502020202020204" pitchFamily="34" charset="0"/>
              </a:rPr>
              <a:t>’ to check repeated transactions for an account number which has the same transaction amount for the same merchant in the same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There are 7,249 transactions corresponding to multi-swipe transactions with amount worth $ 1,075,506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Flag 1 has been given to transactions which are multi-swiped and rest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 highest transaction value for multi-swipe transactions is contributed by rideshare services like Uber and Lyft (arising from booking multiple rides) and e-commerce websites like gap.com, Alibaba.com, etc. (arising usually from credit card preauthorization holds). The amount is highest for these merchants due to sheer volume of people utilizing their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954A-88B0-41EB-BFA3-8859529B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9663-B6E5-4A54-ABC9-E576C079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Feature Engineering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Utilization rate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EECBD-0869-42E4-AFB3-DDE6DCC7BB8E}"/>
              </a:ext>
            </a:extLst>
          </p:cNvPr>
          <p:cNvSpPr txBox="1"/>
          <p:nvPr/>
        </p:nvSpPr>
        <p:spPr>
          <a:xfrm>
            <a:off x="896645" y="1154098"/>
            <a:ext cx="103691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Utilization rate is calculated using the ratio of current balance with credit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Distribution of utilization rate with fraudulent transactions has been given below: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0AFCA-3025-4B62-BC60-CE1BE57FD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12" y="2290930"/>
            <a:ext cx="4788991" cy="353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5127F-A34A-4473-B910-12FB08397223}"/>
              </a:ext>
            </a:extLst>
          </p:cNvPr>
          <p:cNvSpPr txBox="1"/>
          <p:nvPr/>
        </p:nvSpPr>
        <p:spPr>
          <a:xfrm>
            <a:off x="6915150" y="2838450"/>
            <a:ext cx="453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Majority of the transactions have utilization rate in between 0-2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trend is similar for both fraudulent and legitimate transactions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2F5BA-953D-49EA-AD9F-E35F3A3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Model Building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8882D-477B-47BA-8E12-F4A119161D95}"/>
              </a:ext>
            </a:extLst>
          </p:cNvPr>
          <p:cNvSpPr txBox="1"/>
          <p:nvPr/>
        </p:nvSpPr>
        <p:spPr>
          <a:xfrm>
            <a:off x="896644" y="1230298"/>
            <a:ext cx="1080005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Preprocessing </a:t>
            </a:r>
          </a:p>
          <a:p>
            <a:endParaRPr lang="en-US" sz="1600" b="1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Data preprocessing is done to transform raw features to representations that are better suited to work with machine learning algorithms. Following techniques are being used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Drop features which has all null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Standardize continuous variables by removing their means and scaling by dividing with the standard deviation. This process is called Z-score normalization so that the variable has the properties of standard normal distribution with 0 mean and unit standard deviation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One-hot encoding of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Train-Test split</a:t>
            </a:r>
          </a:p>
          <a:p>
            <a:endParaRPr lang="en-US" sz="1600" b="1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Train using 75% of the dataset and test the model using the rest 25% of the dataset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Oversampling</a:t>
            </a:r>
          </a:p>
          <a:p>
            <a:endParaRPr lang="en-US" sz="1600" b="1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Up sample the train samples to ensure 50-50 ratio of target variable class as the event rate is very low (1.5%)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6F2E-5BF4-4507-AB31-4B45F93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Model Building 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Random Forest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8882D-477B-47BA-8E12-F4A119161D95}"/>
              </a:ext>
            </a:extLst>
          </p:cNvPr>
          <p:cNvSpPr txBox="1"/>
          <p:nvPr/>
        </p:nvSpPr>
        <p:spPr>
          <a:xfrm>
            <a:off x="896645" y="1154098"/>
            <a:ext cx="103691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Random Forest classifier is an ensemble model which grows multiple decision tree classifiers and chooses the mode decisions of all trees in the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It uses bagging approach which takes subset of data with replacement and subset of features for growing individual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Avoids overfitting since it grows multiple decision trees with bagging approach and takes mode decision of all trees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6EDB-1E21-47FA-AE6B-7CB15F6D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Model Building 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Decision Tree Result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8882D-477B-47BA-8E12-F4A119161D95}"/>
              </a:ext>
            </a:extLst>
          </p:cNvPr>
          <p:cNvSpPr txBox="1"/>
          <p:nvPr/>
        </p:nvSpPr>
        <p:spPr>
          <a:xfrm>
            <a:off x="896645" y="1154098"/>
            <a:ext cx="103691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6961B3C-C2B5-43F0-A24B-692BBD1A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" y="1330740"/>
            <a:ext cx="6607069" cy="4373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B1C8-BCAD-4372-9951-FAF43842E2C9}"/>
              </a:ext>
            </a:extLst>
          </p:cNvPr>
          <p:cNvSpPr txBox="1"/>
          <p:nvPr/>
        </p:nvSpPr>
        <p:spPr>
          <a:xfrm>
            <a:off x="7503713" y="1905506"/>
            <a:ext cx="4466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sample decision tree model is plotted for depth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 split is done using </a:t>
            </a:r>
            <a:r>
              <a:rPr lang="en-US" sz="1600" dirty="0" err="1"/>
              <a:t>gini</a:t>
            </a:r>
            <a:r>
              <a:rPr lang="en-US" sz="1600" dirty="0"/>
              <a:t> index which is calculated as :</a:t>
            </a:r>
          </a:p>
          <a:p>
            <a:endParaRPr lang="en-US" sz="1600" dirty="0"/>
          </a:p>
          <a:p>
            <a:r>
              <a:rPr lang="en-US" sz="1600" dirty="0"/>
              <a:t>  Average Gini = L x (1 - ∑p²) + R x (1 - ∑p²) </a:t>
            </a:r>
          </a:p>
          <a:p>
            <a:endParaRPr lang="en-US" sz="1600" dirty="0"/>
          </a:p>
          <a:p>
            <a:r>
              <a:rPr lang="en-US" sz="1600" dirty="0"/>
              <a:t>where L and R are left and right proportions of samples</a:t>
            </a:r>
          </a:p>
          <a:p>
            <a:r>
              <a:rPr lang="en-US" sz="1600" dirty="0"/>
              <a:t>∑p² is sum of square probability of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B7F-39BD-4D95-AE13-12F51B3C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Model Building 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8882D-477B-47BA-8E12-F4A119161D95}"/>
                  </a:ext>
                </a:extLst>
              </p:cNvPr>
              <p:cNvSpPr txBox="1"/>
              <p:nvPr/>
            </p:nvSpPr>
            <p:spPr>
              <a:xfrm>
                <a:off x="896645" y="1154098"/>
                <a:ext cx="10369118" cy="649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entury Gothic" panose="020B0502020202020204" pitchFamily="34" charset="0"/>
                  </a:rPr>
                  <a:t>Logistic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entury Gothic" panose="020B0502020202020204" pitchFamily="34" charset="0"/>
                  </a:rPr>
                  <a:t>It is the most common supervised learning algorithm used in classification problems. Logistic function, also called  sigmoid function which has a range from 0 to 1. The equation of logistic regression is given below :</a:t>
                </a:r>
              </a:p>
              <a:p>
                <a:endParaRPr lang="en-US" sz="1600" dirty="0">
                  <a:latin typeface="Century Gothic" panose="020B0502020202020204" pitchFamily="34" charset="0"/>
                </a:endParaRPr>
              </a:p>
              <a:p>
                <a:r>
                  <a:rPr lang="en-US" sz="1600" dirty="0">
                    <a:latin typeface="Century Gothic" panose="020B0502020202020204" pitchFamily="34" charset="0"/>
                  </a:rPr>
                  <a:t>    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ϰ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𝜘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latin typeface="Century Gothic" panose="020B0502020202020204" pitchFamily="34" charset="0"/>
                </a:endParaRPr>
              </a:p>
              <a:p>
                <a:endParaRPr lang="en-US" sz="1600" dirty="0">
                  <a:latin typeface="Century Gothic" panose="020B0502020202020204" pitchFamily="34" charset="0"/>
                </a:endParaRPr>
              </a:p>
              <a:p>
                <a:r>
                  <a:rPr lang="en-US" sz="16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𝑝𝑟𝑒𝑑𝑖𝑐𝑡𝑜𝑟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ass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predictor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variable</m:t>
                    </m:r>
                  </m:oMath>
                </a14:m>
                <a:endParaRPr lang="en-US" sz="1600" dirty="0">
                  <a:latin typeface="Century Gothic" panose="020B0502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entury Gothic" panose="020B0502020202020204" pitchFamily="34" charset="0"/>
                  </a:rPr>
                  <a:t>Cost function is evaluated using the equation given below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Century Gothic" panose="020B0502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𝑦𝑙𝑜𝑔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𝜘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𝜘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n-US" sz="1600" dirty="0">
                  <a:latin typeface="Century Gothic" panose="020B0502020202020204" pitchFamily="34" charset="0"/>
                </a:endParaRPr>
              </a:p>
              <a:p>
                <a:r>
                  <a:rPr lang="en-US" sz="1600" dirty="0">
                    <a:latin typeface="Century Gothic" panose="020B0502020202020204" pitchFamily="34" charset="0"/>
                  </a:rPr>
                  <a:t>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entury Gothic" panose="020B0502020202020204" pitchFamily="34" charset="0"/>
                  </a:rPr>
                  <a:t>Gradient descent optimization is used to update weights using the equation given below :</a:t>
                </a:r>
              </a:p>
              <a:p>
                <a:endParaRPr lang="en-US" sz="1600" dirty="0">
                  <a:latin typeface="Century Gothic" panose="020B0502020202020204" pitchFamily="34" charset="0"/>
                </a:endParaRP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		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sz="1600" dirty="0">
                  <a:latin typeface="Century Gothic" panose="020B0502020202020204" pitchFamily="34" charset="0"/>
                </a:endParaRPr>
              </a:p>
              <a:p>
                <a:endParaRPr lang="en-US" sz="16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partial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differential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𝑟𝑒𝑠𝑝𝑒𝑐𝑡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Century Gothic" panose="020B0502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8882D-477B-47BA-8E12-F4A119161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1154098"/>
                <a:ext cx="10369118" cy="6496715"/>
              </a:xfrm>
              <a:prstGeom prst="rect">
                <a:avLst/>
              </a:prstGeom>
              <a:blipFill>
                <a:blip r:embed="rId2"/>
                <a:stretch>
                  <a:fillRect l="-294" t="-281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5FD72-2250-4074-97CD-832FFC6C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Model Comparison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Evaluation metrics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1C5B7AF2-E461-4274-8DC4-BB731540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7294"/>
              </p:ext>
            </p:extLst>
          </p:nvPr>
        </p:nvGraphicFramePr>
        <p:xfrm>
          <a:off x="913795" y="4159761"/>
          <a:ext cx="10045575" cy="18326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48525">
                  <a:extLst>
                    <a:ext uri="{9D8B030D-6E8A-4147-A177-3AD203B41FA5}">
                      <a16:colId xmlns:a16="http://schemas.microsoft.com/office/drawing/2014/main" val="2625872743"/>
                    </a:ext>
                  </a:extLst>
                </a:gridCol>
                <a:gridCol w="3348525">
                  <a:extLst>
                    <a:ext uri="{9D8B030D-6E8A-4147-A177-3AD203B41FA5}">
                      <a16:colId xmlns:a16="http://schemas.microsoft.com/office/drawing/2014/main" val="4121441684"/>
                    </a:ext>
                  </a:extLst>
                </a:gridCol>
                <a:gridCol w="3348525">
                  <a:extLst>
                    <a:ext uri="{9D8B030D-6E8A-4147-A177-3AD203B41FA5}">
                      <a16:colId xmlns:a16="http://schemas.microsoft.com/office/drawing/2014/main" val="3902850886"/>
                    </a:ext>
                  </a:extLst>
                </a:gridCol>
              </a:tblGrid>
              <a:tr h="620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Evaluation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380911"/>
                  </a:ext>
                </a:extLst>
              </a:tr>
              <a:tr h="403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589613"/>
                  </a:ext>
                </a:extLst>
              </a:tr>
              <a:tr h="3994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36663"/>
                  </a:ext>
                </a:extLst>
              </a:tr>
              <a:tr h="4083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738609"/>
                  </a:ext>
                </a:extLst>
              </a:tr>
            </a:tbl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10F8C6-BD6C-496C-8243-246DC0D52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0" y="1173491"/>
            <a:ext cx="2732348" cy="262886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03EDD-6F3C-4952-A0C2-4A8F04B94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57" y="1173493"/>
            <a:ext cx="2704543" cy="262885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A3AAD1-09BC-462F-8B66-4523EE94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05B73-A1E1-4FA7-98ED-266B84624273}"/>
                  </a:ext>
                </a:extLst>
              </p:cNvPr>
              <p:cNvSpPr txBox="1"/>
              <p:nvPr/>
            </p:nvSpPr>
            <p:spPr>
              <a:xfrm>
                <a:off x="851649" y="1571348"/>
                <a:ext cx="283258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200" b="0" dirty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      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05B73-A1E1-4FA7-98ED-266B8462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9" y="1571348"/>
                <a:ext cx="2832582" cy="150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64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Model Evaluation 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Area under curve (AUC)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ABDC1-DBD9-43E2-A0C9-BA5A47CC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" y="1910947"/>
            <a:ext cx="4903317" cy="353140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D50665E-A33B-4CF8-9113-07A60B0E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1" y="1901422"/>
            <a:ext cx="4903317" cy="35314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4EC80B-5E8F-4194-99AF-F19CD12CDD8C}"/>
              </a:ext>
            </a:extLst>
          </p:cNvPr>
          <p:cNvSpPr/>
          <p:nvPr/>
        </p:nvSpPr>
        <p:spPr>
          <a:xfrm>
            <a:off x="2527826" y="1271983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7F0A9-D8CA-4BB1-B636-2583D2069DAC}"/>
              </a:ext>
            </a:extLst>
          </p:cNvPr>
          <p:cNvSpPr/>
          <p:nvPr/>
        </p:nvSpPr>
        <p:spPr>
          <a:xfrm>
            <a:off x="7828230" y="1264582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95708-309B-4A45-AF05-8135028BDC64}"/>
              </a:ext>
            </a:extLst>
          </p:cNvPr>
          <p:cNvSpPr/>
          <p:nvPr/>
        </p:nvSpPr>
        <p:spPr>
          <a:xfrm>
            <a:off x="2066842" y="5596896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Area under curve : 70%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EDB7B-C75E-47F6-8C3B-30675DFFEBF0}"/>
              </a:ext>
            </a:extLst>
          </p:cNvPr>
          <p:cNvSpPr/>
          <p:nvPr/>
        </p:nvSpPr>
        <p:spPr>
          <a:xfrm>
            <a:off x="7670144" y="559837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Area under curve : 70%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A0AD489-AB70-4D3B-A98C-67E9B41E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References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8882D-477B-47BA-8E12-F4A119161D95}"/>
              </a:ext>
            </a:extLst>
          </p:cNvPr>
          <p:cNvSpPr txBox="1"/>
          <p:nvPr/>
        </p:nvSpPr>
        <p:spPr>
          <a:xfrm>
            <a:off x="896645" y="1154098"/>
            <a:ext cx="101116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1. Pandas Official Documentation: </a:t>
            </a:r>
            <a:r>
              <a:rPr lang="en-US" sz="1600" dirty="0">
                <a:latin typeface="Century Gothic" panose="020B0502020202020204" pitchFamily="34" charset="0"/>
                <a:hlinkClick r:id="rId2"/>
              </a:rPr>
              <a:t>https://pandas.pydata.org/docs/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2. </a:t>
            </a:r>
            <a:r>
              <a:rPr lang="en-US" sz="1600" dirty="0" err="1">
                <a:latin typeface="Century Gothic" panose="020B0502020202020204" pitchFamily="34" charset="0"/>
              </a:rPr>
              <a:t>Scikit</a:t>
            </a:r>
            <a:r>
              <a:rPr lang="en-US" sz="1600" dirty="0">
                <a:latin typeface="Century Gothic" panose="020B0502020202020204" pitchFamily="34" charset="0"/>
              </a:rPr>
              <a:t> Learn User Guide: </a:t>
            </a:r>
            <a:r>
              <a:rPr lang="en-US" sz="1600" dirty="0">
                <a:latin typeface="Century Gothic" panose="020B0502020202020204" pitchFamily="34" charset="0"/>
                <a:hlinkClick r:id="rId3"/>
              </a:rPr>
              <a:t>https://scikit-learn.org/stable/user_guide.html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3. Seaborn Official tutorial: </a:t>
            </a:r>
            <a:r>
              <a:rPr lang="en-US" sz="1600" dirty="0">
                <a:latin typeface="Century Gothic" panose="020B0502020202020204" pitchFamily="34" charset="0"/>
                <a:hlinkClick r:id="rId4"/>
              </a:rPr>
              <a:t>https://seaborn.pydata.org/tutorial.html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4. Dr. Sebastian </a:t>
            </a:r>
            <a:r>
              <a:rPr lang="en-US" sz="1600" dirty="0" err="1">
                <a:latin typeface="Century Gothic" panose="020B0502020202020204" pitchFamily="34" charset="0"/>
              </a:rPr>
              <a:t>Raschka's</a:t>
            </a:r>
            <a:r>
              <a:rPr lang="en-US" sz="1600" dirty="0">
                <a:latin typeface="Century Gothic" panose="020B0502020202020204" pitchFamily="34" charset="0"/>
              </a:rPr>
              <a:t> blog: </a:t>
            </a:r>
            <a:r>
              <a:rPr lang="en-US" sz="1600" dirty="0">
                <a:latin typeface="Century Gothic" panose="020B0502020202020204" pitchFamily="34" charset="0"/>
                <a:hlinkClick r:id="rId5"/>
              </a:rPr>
              <a:t>https://sebastianraschka.com/blog/index.html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5. Dr. Jason Brownlee's blog: </a:t>
            </a:r>
            <a:r>
              <a:rPr lang="en-US" sz="1600" dirty="0">
                <a:latin typeface="Century Gothic" panose="020B0502020202020204" pitchFamily="34" charset="0"/>
                <a:hlinkClick r:id="rId6"/>
              </a:rPr>
              <a:t>https://machinelearningmastery.com/blog/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6. Dr. Leo </a:t>
            </a:r>
            <a:r>
              <a:rPr lang="en-US" sz="1600" dirty="0" err="1">
                <a:latin typeface="Century Gothic" panose="020B0502020202020204" pitchFamily="34" charset="0"/>
              </a:rPr>
              <a:t>Breiman's</a:t>
            </a:r>
            <a:r>
              <a:rPr lang="en-US" sz="1600" dirty="0">
                <a:latin typeface="Century Gothic" panose="020B0502020202020204" pitchFamily="34" charset="0"/>
              </a:rPr>
              <a:t> notes on Random Forests:  </a:t>
            </a:r>
            <a:r>
              <a:rPr lang="en-US" sz="1600" dirty="0">
                <a:latin typeface="Century Gothic" panose="020B0502020202020204" pitchFamily="34" charset="0"/>
                <a:hlinkClick r:id="rId7"/>
              </a:rPr>
              <a:t>https://www.stat.berkeley.edu/~breiman/RandomForests/cc_home.htm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B2C89-4EC8-42B7-9108-5350753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E1FE0B-9227-4D66-81EE-2DBB4BF56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402608"/>
              </p:ext>
            </p:extLst>
          </p:nvPr>
        </p:nvGraphicFramePr>
        <p:xfrm>
          <a:off x="-728957" y="1011877"/>
          <a:ext cx="12110130" cy="572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CF7CE-D6DE-4C68-8AB4-E291542E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9663-B6E5-4A54-ABC9-E576C079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EECBD-0869-42E4-AFB3-DDE6DCC7BB8E}"/>
              </a:ext>
            </a:extLst>
          </p:cNvPr>
          <p:cNvSpPr txBox="1"/>
          <p:nvPr/>
        </p:nvSpPr>
        <p:spPr>
          <a:xfrm>
            <a:off x="896645" y="1382698"/>
            <a:ext cx="103691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According to Barclays, 47% of global credit card frauds occur here in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 2014, the average loss in credit card fraudulent transaction was $7,761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client wanted to flag all fraudulent transactions of credit card customers using predictive 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rule-based legacy system was 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129A3-86E1-44C9-8144-CA8F3965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9663-B6E5-4A54-ABC9-E576C079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5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EECBD-0869-42E4-AFB3-DDE6DCC7BB8E}"/>
              </a:ext>
            </a:extLst>
          </p:cNvPr>
          <p:cNvSpPr txBox="1"/>
          <p:nvPr/>
        </p:nvSpPr>
        <p:spPr>
          <a:xfrm>
            <a:off x="896645" y="1154098"/>
            <a:ext cx="10369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Contains transaction level data of credit card customers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Dataset contains 786,563 rows with 29 columns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20% of the columns contain all null values which have been dropped for analysis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5,000 unique customers with 5,245 unique credit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Highly skewed data where only 1.5% of all transactions are fraud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8BBD4-BF30-4B43-B58E-1FAE923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Data Distribution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Number of accounts opened per year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4413754-A4CD-4467-83C1-2663AC3A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5435"/>
            <a:ext cx="6772084" cy="4740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BEC16-6638-46B6-B723-E1CC92B82009}"/>
              </a:ext>
            </a:extLst>
          </p:cNvPr>
          <p:cNvSpPr txBox="1"/>
          <p:nvPr/>
        </p:nvSpPr>
        <p:spPr>
          <a:xfrm>
            <a:off x="8361839" y="1826218"/>
            <a:ext cx="3562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number of accounts opened per years has clearly increased exponentially post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in credit card users in the 20</a:t>
            </a:r>
            <a:r>
              <a:rPr lang="en-US" sz="1600" baseline="30000" dirty="0"/>
              <a:t>th</a:t>
            </a:r>
            <a:r>
              <a:rPr lang="en-US" sz="1600" dirty="0"/>
              <a:t> century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11F4-027D-4B47-AE21-52871C9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Data Distribution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Variation of transaction amount with month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icture containing object, water, boat, bird&#10;&#10;Description automatically generated">
            <a:extLst>
              <a:ext uri="{FF2B5EF4-FFF2-40B4-BE49-F238E27FC236}">
                <a16:creationId xmlns:a16="http://schemas.microsoft.com/office/drawing/2014/main" id="{9347F6E2-C369-4809-8AC2-6786A94E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8" y="1267009"/>
            <a:ext cx="7867650" cy="3282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D2227-0AAB-4DD5-9E27-CB01FAF40AE3}"/>
              </a:ext>
            </a:extLst>
          </p:cNvPr>
          <p:cNvSpPr txBox="1"/>
          <p:nvPr/>
        </p:nvSpPr>
        <p:spPr>
          <a:xfrm>
            <a:off x="1429305" y="4811697"/>
            <a:ext cx="7443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Increasing trend from January 2016 to December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Spikes in transaction amount during Valentine’s day (mid-February), Easter (March end), Mother’s day (mid-May), Father’s day (early June), Halloween (October end) and Thanksgiving (November end)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727AB-DB29-45C7-8C21-ADE81CA9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Data Distribution 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Analysis of continuous variables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5FEE26-A724-476A-B418-C04A364F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2" y="1088077"/>
            <a:ext cx="7382265" cy="4903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A1F4B-2F25-40BA-9C55-1451523FB356}"/>
              </a:ext>
            </a:extLst>
          </p:cNvPr>
          <p:cNvSpPr txBox="1"/>
          <p:nvPr/>
        </p:nvSpPr>
        <p:spPr>
          <a:xfrm>
            <a:off x="8477250" y="1107127"/>
            <a:ext cx="35623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4 continuous variables which are highly skewed to the right 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‘</a:t>
            </a:r>
            <a:r>
              <a:rPr lang="en-US" sz="1600" dirty="0" err="1"/>
              <a:t>availablemoney</a:t>
            </a:r>
            <a:r>
              <a:rPr lang="en-US" sz="1600" dirty="0"/>
              <a:t>’, ‘</a:t>
            </a:r>
            <a:r>
              <a:rPr lang="en-US" sz="1600" dirty="0" err="1"/>
              <a:t>currentBalance</a:t>
            </a:r>
            <a:r>
              <a:rPr lang="en-US" sz="1600" dirty="0"/>
              <a:t>’ and ‘</a:t>
            </a:r>
            <a:r>
              <a:rPr lang="en-US" sz="1600" dirty="0" err="1"/>
              <a:t>transactionAmount</a:t>
            </a:r>
            <a:r>
              <a:rPr lang="en-US" sz="1600" dirty="0"/>
              <a:t>’ seem to follow exponential distribution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‘</a:t>
            </a:r>
            <a:r>
              <a:rPr lang="en-US" sz="1600" dirty="0" err="1"/>
              <a:t>creditLimit</a:t>
            </a:r>
            <a:r>
              <a:rPr lang="en-US" sz="1600" dirty="0"/>
              <a:t>’ is multimodal with distinct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D4FA6-D713-4A50-822D-36393DE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Data Distribution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Analysis of categorical variables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068F83-AB42-4772-AFAB-F8DB24E03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55409"/>
            <a:ext cx="8474796" cy="2273591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85EDA047-940F-4719-8A2D-3163709C3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8" y="4091135"/>
            <a:ext cx="8474797" cy="224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90F88-D899-43B1-A2E9-E20BC06267DE}"/>
              </a:ext>
            </a:extLst>
          </p:cNvPr>
          <p:cNvSpPr txBox="1"/>
          <p:nvPr/>
        </p:nvSpPr>
        <p:spPr>
          <a:xfrm>
            <a:off x="9152877" y="1214986"/>
            <a:ext cx="2920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of the transactions are from online retail stores, fast foods chains and entertainment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779E7-3934-44AA-82F3-2349DAFD6C88}"/>
              </a:ext>
            </a:extLst>
          </p:cNvPr>
          <p:cNvSpPr txBox="1"/>
          <p:nvPr/>
        </p:nvSpPr>
        <p:spPr>
          <a:xfrm>
            <a:off x="9152876" y="4190493"/>
            <a:ext cx="29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of the transactions have the type ‘purchase’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B51AE-F27D-46F2-AA83-A3A7A87A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76D-FF5F-4640-9D9E-81C36B9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42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entury Gothic" panose="020B0502020202020204" pitchFamily="34" charset="0"/>
              </a:rPr>
              <a:t>Feature Engineering</a:t>
            </a: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US" sz="1600" dirty="0">
                <a:latin typeface="Century Gothic" panose="020B0502020202020204" pitchFamily="34" charset="0"/>
              </a:rPr>
              <a:t>- Card mismatch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AF38-0B9C-473B-BBE2-6CA6B957C185}"/>
              </a:ext>
            </a:extLst>
          </p:cNvPr>
          <p:cNvSpPr txBox="1"/>
          <p:nvPr/>
        </p:nvSpPr>
        <p:spPr>
          <a:xfrm>
            <a:off x="896645" y="1154098"/>
            <a:ext cx="103691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There are two CVV variables ‘</a:t>
            </a:r>
            <a:r>
              <a:rPr lang="en-US" sz="1600" dirty="0" err="1">
                <a:latin typeface="Century Gothic" panose="020B0502020202020204" pitchFamily="34" charset="0"/>
              </a:rPr>
              <a:t>cardCVV</a:t>
            </a:r>
            <a:r>
              <a:rPr lang="en-US" sz="1600" dirty="0">
                <a:latin typeface="Century Gothic" panose="020B0502020202020204" pitchFamily="34" charset="0"/>
              </a:rPr>
              <a:t>’ and ‘</a:t>
            </a:r>
            <a:r>
              <a:rPr lang="en-US" sz="1600" dirty="0" err="1">
                <a:latin typeface="Century Gothic" panose="020B0502020202020204" pitchFamily="34" charset="0"/>
              </a:rPr>
              <a:t>enteredCVV</a:t>
            </a:r>
            <a:r>
              <a:rPr lang="en-US" sz="1600" dirty="0">
                <a:latin typeface="Century Gothic" panose="020B0502020202020204" pitchFamily="34" charset="0"/>
              </a:rPr>
              <a:t>’ which on their own do not provide any interesting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We can check cases where there is a mismatch between CVV fields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7,015 out of total 786,563 transactions have card mismatch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However, there are merchants who process transactions even when there is a card mismatch (using information such as billing address to authorize the transaction)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Number of fraud cases of transactions which has card mismatch is shown below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D510BF-C122-4AD9-B85B-7566BF0F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68" y="4031790"/>
            <a:ext cx="3758475" cy="2616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52DA6-D7AE-4C8C-8393-454EF1F6F756}"/>
              </a:ext>
            </a:extLst>
          </p:cNvPr>
          <p:cNvSpPr txBox="1"/>
          <p:nvPr/>
        </p:nvSpPr>
        <p:spPr>
          <a:xfrm>
            <a:off x="5724525" y="4648200"/>
            <a:ext cx="5570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Majority of the transactions are legitimate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However, the event rate is 0.5% higher for transactions where the card is mis-matched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AD63-DEAA-42C8-B3CC-BE8B4807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A1A2-F45D-496F-9D3F-1D1FAAFB1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1311</Words>
  <Application>Microsoft Office PowerPoint</Application>
  <PresentationFormat>Widescreen</PresentationFormat>
  <Paragraphs>244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Wingdings</vt:lpstr>
      <vt:lpstr>Office Theme</vt:lpstr>
      <vt:lpstr>Fraud Detection </vt:lpstr>
      <vt:lpstr>Contents</vt:lpstr>
      <vt:lpstr>Overview</vt:lpstr>
      <vt:lpstr>Data Information</vt:lpstr>
      <vt:lpstr>Data Distribution - Number of accounts opened per year</vt:lpstr>
      <vt:lpstr>Data Distribution - Variation of transaction amount with month</vt:lpstr>
      <vt:lpstr>Data Distribution  - Analysis of continuous variables</vt:lpstr>
      <vt:lpstr>Data Distribution - Analysis of categorical variables</vt:lpstr>
      <vt:lpstr>Feature Engineering - Card mismatch</vt:lpstr>
      <vt:lpstr>Feature Engineering - Multiple card users</vt:lpstr>
      <vt:lpstr>Feature Engineering - Multi swipe transactions</vt:lpstr>
      <vt:lpstr>Feature Engineering - Utilization rate</vt:lpstr>
      <vt:lpstr>Model Building - Data Preparation</vt:lpstr>
      <vt:lpstr>Model Building  - Random Forest Classifier</vt:lpstr>
      <vt:lpstr>Model Building  - Decision Tree Result </vt:lpstr>
      <vt:lpstr>Model Building  - Logistic Regression </vt:lpstr>
      <vt:lpstr>Model Comparison - Evaluation metrics</vt:lpstr>
      <vt:lpstr>Model Evaluation  - Area under curve (AUC)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Kumar, Yash</dc:creator>
  <cp:lastModifiedBy>Yash Kumar</cp:lastModifiedBy>
  <cp:revision>57</cp:revision>
  <dcterms:created xsi:type="dcterms:W3CDTF">2020-03-07T09:45:39Z</dcterms:created>
  <dcterms:modified xsi:type="dcterms:W3CDTF">2020-03-11T03:55:14Z</dcterms:modified>
</cp:coreProperties>
</file>