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Barlow Bold" charset="1" panose="00000800000000000000"/>
      <p:regular r:id="rId15"/>
    </p:embeddedFont>
    <p:embeddedFont>
      <p:font typeface="Montserrat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6858000" cy="10287000"/>
            <a:chOff x="0" y="0"/>
            <a:chExt cx="9144000" cy="13716000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7805886" y="4240114"/>
            <a:ext cx="7867055" cy="928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562" b="true">
                <a:solidFill>
                  <a:srgbClr val="7068F4"/>
                </a:solidFill>
                <a:latin typeface="Barlow Bold"/>
                <a:ea typeface="Barlow Bold"/>
                <a:cs typeface="Barlow Bold"/>
                <a:sym typeface="Barlow Bold"/>
              </a:rPr>
              <a:t>E-commerce Application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05886" y="5499050"/>
            <a:ext cx="9534228" cy="50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Presented by: Patel Yash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EEFF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47886" y="2153542"/>
            <a:ext cx="11847611" cy="928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562" b="true">
                <a:solidFill>
                  <a:srgbClr val="7068F4"/>
                </a:solidFill>
                <a:latin typeface="Barlow Bold"/>
                <a:ea typeface="Barlow Bold"/>
                <a:cs typeface="Barlow Bold"/>
                <a:sym typeface="Barlow Bold"/>
              </a:rPr>
              <a:t>Project Overview: MERN E-commerce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7886" y="3547914"/>
            <a:ext cx="16392228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This full-stack e-commerce solution is built on the robust MERN (MongoDB, Express.js, React, Node.js) stack, offering a seamless and secure online shopping experience.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47886" y="5201691"/>
            <a:ext cx="5283548" cy="2893665"/>
            <a:chOff x="0" y="0"/>
            <a:chExt cx="7044730" cy="38582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044690" cy="3858260"/>
            </a:xfrm>
            <a:custGeom>
              <a:avLst/>
              <a:gdLst/>
              <a:ahLst/>
              <a:cxnLst/>
              <a:rect r="r" b="b" t="t" l="l"/>
              <a:pathLst>
                <a:path h="3858260" w="7044690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6800850" y="0"/>
                  </a:lnTo>
                  <a:cubicBezTo>
                    <a:pt x="6935470" y="0"/>
                    <a:pt x="7044690" y="109220"/>
                    <a:pt x="7044690" y="243840"/>
                  </a:cubicBezTo>
                  <a:lnTo>
                    <a:pt x="7044690" y="3614420"/>
                  </a:lnTo>
                  <a:cubicBezTo>
                    <a:pt x="7044690" y="3749040"/>
                    <a:pt x="6935470" y="3858260"/>
                    <a:pt x="6800850" y="3858260"/>
                  </a:cubicBezTo>
                  <a:lnTo>
                    <a:pt x="243840" y="3858260"/>
                  </a:lnTo>
                  <a:cubicBezTo>
                    <a:pt x="109220" y="3858260"/>
                    <a:pt x="0" y="3749040"/>
                    <a:pt x="0" y="3614420"/>
                  </a:cubicBezTo>
                  <a:close/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47886" y="5163591"/>
            <a:ext cx="5283548" cy="152400"/>
            <a:chOff x="0" y="0"/>
            <a:chExt cx="7044730" cy="203200"/>
          </a:xfrm>
        </p:grpSpPr>
        <p:sp>
          <p:nvSpPr>
            <p:cNvPr name="Freeform 11" id="11" descr="preencoded.png"/>
            <p:cNvSpPr/>
            <p:nvPr/>
          </p:nvSpPr>
          <p:spPr>
            <a:xfrm flipH="false" flipV="false" rot="0">
              <a:off x="0" y="0"/>
              <a:ext cx="7044690" cy="203200"/>
            </a:xfrm>
            <a:custGeom>
              <a:avLst/>
              <a:gdLst/>
              <a:ahLst/>
              <a:cxnLst/>
              <a:rect r="r" b="b" t="t" l="l"/>
              <a:pathLst>
                <a:path h="203200" w="7044690">
                  <a:moveTo>
                    <a:pt x="0" y="0"/>
                  </a:moveTo>
                  <a:lnTo>
                    <a:pt x="7044690" y="0"/>
                  </a:lnTo>
                  <a:lnTo>
                    <a:pt x="7044690" y="203200"/>
                  </a:lnTo>
                  <a:lnTo>
                    <a:pt x="0" y="203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6" t="0" r="-27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3183359" y="4795540"/>
            <a:ext cx="812452" cy="812452"/>
            <a:chOff x="0" y="0"/>
            <a:chExt cx="1083270" cy="1083270"/>
          </a:xfrm>
        </p:grpSpPr>
        <p:sp>
          <p:nvSpPr>
            <p:cNvPr name="Freeform 13" id="13" descr="preencoded.png"/>
            <p:cNvSpPr/>
            <p:nvPr/>
          </p:nvSpPr>
          <p:spPr>
            <a:xfrm flipH="false" flipV="false" rot="0">
              <a:off x="0" y="0"/>
              <a:ext cx="1083310" cy="1083310"/>
            </a:xfrm>
            <a:custGeom>
              <a:avLst/>
              <a:gdLst/>
              <a:ahLst/>
              <a:cxnLst/>
              <a:rect r="r" b="b" t="t" l="l"/>
              <a:pathLst>
                <a:path h="1083310" w="1083310">
                  <a:moveTo>
                    <a:pt x="0" y="0"/>
                  </a:moveTo>
                  <a:lnTo>
                    <a:pt x="1083310" y="0"/>
                  </a:lnTo>
                  <a:lnTo>
                    <a:pt x="1083310" y="1083310"/>
                  </a:lnTo>
                  <a:lnTo>
                    <a:pt x="0" y="10833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3" b="3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3427140" y="4903440"/>
            <a:ext cx="324891" cy="501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2"/>
              </a:lnSpc>
            </a:pPr>
            <a:r>
              <a:rPr lang="en-US" sz="2499" b="true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6705" y="5850136"/>
            <a:ext cx="3563391" cy="47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Full-Stack Application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56705" y="6410176"/>
            <a:ext cx="4665910" cy="1376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A comprehensive shopping platform developed using modern web technologies.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6502152" y="5201691"/>
            <a:ext cx="5283548" cy="2893665"/>
            <a:chOff x="0" y="0"/>
            <a:chExt cx="7044730" cy="385822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044690" cy="3858260"/>
            </a:xfrm>
            <a:custGeom>
              <a:avLst/>
              <a:gdLst/>
              <a:ahLst/>
              <a:cxnLst/>
              <a:rect r="r" b="b" t="t" l="l"/>
              <a:pathLst>
                <a:path h="3858260" w="7044690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6800850" y="0"/>
                  </a:lnTo>
                  <a:cubicBezTo>
                    <a:pt x="6935470" y="0"/>
                    <a:pt x="7044690" y="109220"/>
                    <a:pt x="7044690" y="243840"/>
                  </a:cubicBezTo>
                  <a:lnTo>
                    <a:pt x="7044690" y="3614420"/>
                  </a:lnTo>
                  <a:cubicBezTo>
                    <a:pt x="7044690" y="3749040"/>
                    <a:pt x="6935470" y="3858260"/>
                    <a:pt x="6800850" y="3858260"/>
                  </a:cubicBezTo>
                  <a:lnTo>
                    <a:pt x="243840" y="3858260"/>
                  </a:lnTo>
                  <a:cubicBezTo>
                    <a:pt x="109220" y="3858260"/>
                    <a:pt x="0" y="3749040"/>
                    <a:pt x="0" y="3614420"/>
                  </a:cubicBezTo>
                  <a:close/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6502152" y="5163591"/>
            <a:ext cx="5283548" cy="152400"/>
            <a:chOff x="0" y="0"/>
            <a:chExt cx="7044730" cy="203200"/>
          </a:xfrm>
        </p:grpSpPr>
        <p:sp>
          <p:nvSpPr>
            <p:cNvPr name="Freeform 20" id="20" descr="preencoded.png"/>
            <p:cNvSpPr/>
            <p:nvPr/>
          </p:nvSpPr>
          <p:spPr>
            <a:xfrm flipH="false" flipV="false" rot="0">
              <a:off x="0" y="0"/>
              <a:ext cx="7044690" cy="203200"/>
            </a:xfrm>
            <a:custGeom>
              <a:avLst/>
              <a:gdLst/>
              <a:ahLst/>
              <a:cxnLst/>
              <a:rect r="r" b="b" t="t" l="l"/>
              <a:pathLst>
                <a:path h="203200" w="7044690">
                  <a:moveTo>
                    <a:pt x="0" y="0"/>
                  </a:moveTo>
                  <a:lnTo>
                    <a:pt x="7044690" y="0"/>
                  </a:lnTo>
                  <a:lnTo>
                    <a:pt x="7044690" y="203200"/>
                  </a:lnTo>
                  <a:lnTo>
                    <a:pt x="0" y="203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6" t="0" r="-27" b="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8737625" y="4795540"/>
            <a:ext cx="812452" cy="812452"/>
            <a:chOff x="0" y="0"/>
            <a:chExt cx="1083270" cy="1083270"/>
          </a:xfrm>
        </p:grpSpPr>
        <p:sp>
          <p:nvSpPr>
            <p:cNvPr name="Freeform 22" id="22" descr="preencoded.png"/>
            <p:cNvSpPr/>
            <p:nvPr/>
          </p:nvSpPr>
          <p:spPr>
            <a:xfrm flipH="false" flipV="false" rot="0">
              <a:off x="0" y="0"/>
              <a:ext cx="1083310" cy="1083310"/>
            </a:xfrm>
            <a:custGeom>
              <a:avLst/>
              <a:gdLst/>
              <a:ahLst/>
              <a:cxnLst/>
              <a:rect r="r" b="b" t="t" l="l"/>
              <a:pathLst>
                <a:path h="1083310" w="1083310">
                  <a:moveTo>
                    <a:pt x="0" y="0"/>
                  </a:moveTo>
                  <a:lnTo>
                    <a:pt x="1083310" y="0"/>
                  </a:lnTo>
                  <a:lnTo>
                    <a:pt x="1083310" y="1083310"/>
                  </a:lnTo>
                  <a:lnTo>
                    <a:pt x="0" y="10833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3" b="3"/>
              </a:stretch>
            </a:blip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8981405" y="4903440"/>
            <a:ext cx="324891" cy="501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2"/>
              </a:lnSpc>
            </a:pPr>
            <a:r>
              <a:rPr lang="en-US" sz="2499" b="true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810970" y="5850136"/>
            <a:ext cx="3748682" cy="47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MERN Stack Foundation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810970" y="6410176"/>
            <a:ext cx="4665910" cy="1376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Leveraging MongoDB, Express.js, React, and Node.js for a powerful and efficient architecture.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2056417" y="5201691"/>
            <a:ext cx="5283696" cy="2893665"/>
            <a:chOff x="0" y="0"/>
            <a:chExt cx="7044928" cy="385822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44944" cy="3858260"/>
            </a:xfrm>
            <a:custGeom>
              <a:avLst/>
              <a:gdLst/>
              <a:ahLst/>
              <a:cxnLst/>
              <a:rect r="r" b="b" t="t" l="l"/>
              <a:pathLst>
                <a:path h="3858260" w="7044944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6801104" y="0"/>
                  </a:lnTo>
                  <a:cubicBezTo>
                    <a:pt x="6935724" y="0"/>
                    <a:pt x="7044944" y="109220"/>
                    <a:pt x="7044944" y="243840"/>
                  </a:cubicBezTo>
                  <a:lnTo>
                    <a:pt x="7044944" y="3614420"/>
                  </a:lnTo>
                  <a:cubicBezTo>
                    <a:pt x="7044944" y="3749040"/>
                    <a:pt x="6935724" y="3858260"/>
                    <a:pt x="6801104" y="3858260"/>
                  </a:cubicBezTo>
                  <a:lnTo>
                    <a:pt x="243840" y="3858260"/>
                  </a:lnTo>
                  <a:cubicBezTo>
                    <a:pt x="109220" y="3858260"/>
                    <a:pt x="0" y="3749040"/>
                    <a:pt x="0" y="3614420"/>
                  </a:cubicBezTo>
                  <a:close/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2056417" y="5163591"/>
            <a:ext cx="5283696" cy="152400"/>
            <a:chOff x="0" y="0"/>
            <a:chExt cx="7044928" cy="203200"/>
          </a:xfrm>
        </p:grpSpPr>
        <p:sp>
          <p:nvSpPr>
            <p:cNvPr name="Freeform 29" id="29" descr="preencoded.png"/>
            <p:cNvSpPr/>
            <p:nvPr/>
          </p:nvSpPr>
          <p:spPr>
            <a:xfrm flipH="false" flipV="false" rot="0">
              <a:off x="0" y="0"/>
              <a:ext cx="7044944" cy="203200"/>
            </a:xfrm>
            <a:custGeom>
              <a:avLst/>
              <a:gdLst/>
              <a:ahLst/>
              <a:cxnLst/>
              <a:rect r="r" b="b" t="t" l="l"/>
              <a:pathLst>
                <a:path h="203200" w="7044944">
                  <a:moveTo>
                    <a:pt x="0" y="0"/>
                  </a:moveTo>
                  <a:lnTo>
                    <a:pt x="7044944" y="0"/>
                  </a:lnTo>
                  <a:lnTo>
                    <a:pt x="7044944" y="203200"/>
                  </a:lnTo>
                  <a:lnTo>
                    <a:pt x="0" y="203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5" t="0" r="-25" b="0"/>
              </a:stretch>
            </a:blip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4292039" y="4795540"/>
            <a:ext cx="812453" cy="812452"/>
            <a:chOff x="0" y="0"/>
            <a:chExt cx="1083270" cy="1083270"/>
          </a:xfrm>
        </p:grpSpPr>
        <p:sp>
          <p:nvSpPr>
            <p:cNvPr name="Freeform 31" id="31" descr="preencoded.png"/>
            <p:cNvSpPr/>
            <p:nvPr/>
          </p:nvSpPr>
          <p:spPr>
            <a:xfrm flipH="false" flipV="false" rot="0">
              <a:off x="0" y="0"/>
              <a:ext cx="1083310" cy="1083310"/>
            </a:xfrm>
            <a:custGeom>
              <a:avLst/>
              <a:gdLst/>
              <a:ahLst/>
              <a:cxnLst/>
              <a:rect r="r" b="b" t="t" l="l"/>
              <a:pathLst>
                <a:path h="1083310" w="1083310">
                  <a:moveTo>
                    <a:pt x="0" y="0"/>
                  </a:moveTo>
                  <a:lnTo>
                    <a:pt x="1083310" y="0"/>
                  </a:lnTo>
                  <a:lnTo>
                    <a:pt x="1083310" y="1083310"/>
                  </a:lnTo>
                  <a:lnTo>
                    <a:pt x="0" y="10833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3" b="3"/>
              </a:stretch>
            </a:blip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14535820" y="4903440"/>
            <a:ext cx="324891" cy="501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2"/>
              </a:lnSpc>
            </a:pPr>
            <a:r>
              <a:rPr lang="en-US" sz="2499" b="true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3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365236" y="5850136"/>
            <a:ext cx="3563391" cy="47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User-Centric Design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365236" y="6410176"/>
            <a:ext cx="4666060" cy="1376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Intuitive user interface coupled with robust backend security features.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EEFF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47886" y="2954685"/>
            <a:ext cx="8337351" cy="928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562" b="true">
                <a:solidFill>
                  <a:srgbClr val="7068F4"/>
                </a:solidFill>
                <a:latin typeface="Barlow Bold"/>
                <a:ea typeface="Barlow Bold"/>
                <a:cs typeface="Barlow Bold"/>
                <a:sym typeface="Barlow Bold"/>
              </a:rPr>
              <a:t>Core Technologies Utilized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7886" y="4531965"/>
            <a:ext cx="3563391" cy="47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b="true">
                <a:solidFill>
                  <a:srgbClr val="7068F4"/>
                </a:solidFill>
                <a:latin typeface="Barlow Bold"/>
                <a:ea typeface="Barlow Bold"/>
                <a:cs typeface="Barlow Bold"/>
                <a:sym typeface="Barlow Bold"/>
              </a:rPr>
              <a:t>Frontend Excellence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7886" y="5200352"/>
            <a:ext cx="5022949" cy="50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React.js: Dynamic UIs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7886" y="5728395"/>
            <a:ext cx="5022949" cy="50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Redux Toolkit: State Management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7886" y="6256436"/>
            <a:ext cx="5022949" cy="50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Material UI: Modern Components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41158" y="4531965"/>
            <a:ext cx="4442371" cy="47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b="true">
                <a:solidFill>
                  <a:srgbClr val="7068F4"/>
                </a:solidFill>
                <a:latin typeface="Barlow Bold"/>
                <a:ea typeface="Barlow Bold"/>
                <a:cs typeface="Barlow Bold"/>
                <a:sym typeface="Barlow Bold"/>
              </a:rPr>
              <a:t>Robust Backend &amp; Database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641158" y="5200352"/>
            <a:ext cx="5022949" cy="50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Node.js: Server-side Logic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41158" y="5728395"/>
            <a:ext cx="5022949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Express.js: Web Application Framework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41158" y="6689824"/>
            <a:ext cx="5022949" cy="50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MongoDB: NoSQL Database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334429" y="4531965"/>
            <a:ext cx="4212877" cy="47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b="true">
                <a:solidFill>
                  <a:srgbClr val="7068F4"/>
                </a:solidFill>
                <a:latin typeface="Barlow Bold"/>
                <a:ea typeface="Barlow Bold"/>
                <a:cs typeface="Barlow Bold"/>
                <a:sym typeface="Barlow Bold"/>
              </a:rPr>
              <a:t>Security &amp; Communication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334429" y="5200352"/>
            <a:ext cx="5022949" cy="50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JWT Auth: Secure Tokens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334429" y="5728395"/>
            <a:ext cx="5022949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OTP System: Two-Factor Authentication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334429" y="6689824"/>
            <a:ext cx="5022949" cy="50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Email Configuration: Notifications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EEFF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47886" y="1560760"/>
            <a:ext cx="7126932" cy="928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562" b="true">
                <a:solidFill>
                  <a:srgbClr val="7068F4"/>
                </a:solidFill>
                <a:latin typeface="Barlow Bold"/>
                <a:ea typeface="Barlow Bold"/>
                <a:cs typeface="Barlow Bold"/>
                <a:sym typeface="Barlow Bold"/>
              </a:rPr>
              <a:t>Key User Features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47886" y="3031331"/>
            <a:ext cx="677019" cy="677019"/>
            <a:chOff x="0" y="0"/>
            <a:chExt cx="902692" cy="902692"/>
          </a:xfrm>
        </p:grpSpPr>
        <p:sp>
          <p:nvSpPr>
            <p:cNvPr name="Freeform 8" id="8" descr="preencoded.png"/>
            <p:cNvSpPr/>
            <p:nvPr/>
          </p:nvSpPr>
          <p:spPr>
            <a:xfrm flipH="false" flipV="false" rot="0">
              <a:off x="0" y="0"/>
              <a:ext cx="902716" cy="902716"/>
            </a:xfrm>
            <a:custGeom>
              <a:avLst/>
              <a:gdLst/>
              <a:ahLst/>
              <a:cxnLst/>
              <a:rect r="r" b="b" t="t" l="l"/>
              <a:pathLst>
                <a:path h="902716" w="902716">
                  <a:moveTo>
                    <a:pt x="0" y="0"/>
                  </a:moveTo>
                  <a:lnTo>
                    <a:pt x="902716" y="0"/>
                  </a:lnTo>
                  <a:lnTo>
                    <a:pt x="902716" y="902716"/>
                  </a:lnTo>
                  <a:lnTo>
                    <a:pt x="0" y="9027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2" b="2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947886" y="4018210"/>
            <a:ext cx="3563391" cy="47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Product Interaction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7886" y="4578251"/>
            <a:ext cx="8026896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Comprehensive search, add, edit, and delete product reviews.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9313217" y="3031331"/>
            <a:ext cx="677019" cy="677019"/>
            <a:chOff x="0" y="0"/>
            <a:chExt cx="902692" cy="902692"/>
          </a:xfrm>
        </p:grpSpPr>
        <p:sp>
          <p:nvSpPr>
            <p:cNvPr name="Freeform 12" id="12" descr="preencoded.png"/>
            <p:cNvSpPr/>
            <p:nvPr/>
          </p:nvSpPr>
          <p:spPr>
            <a:xfrm flipH="false" flipV="false" rot="0">
              <a:off x="0" y="0"/>
              <a:ext cx="902716" cy="902716"/>
            </a:xfrm>
            <a:custGeom>
              <a:avLst/>
              <a:gdLst/>
              <a:ahLst/>
              <a:cxnLst/>
              <a:rect r="r" b="b" t="t" l="l"/>
              <a:pathLst>
                <a:path h="902716" w="902716">
                  <a:moveTo>
                    <a:pt x="0" y="0"/>
                  </a:moveTo>
                  <a:lnTo>
                    <a:pt x="902716" y="0"/>
                  </a:lnTo>
                  <a:lnTo>
                    <a:pt x="902716" y="902716"/>
                  </a:lnTo>
                  <a:lnTo>
                    <a:pt x="0" y="9027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2" b="2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9313217" y="4018210"/>
            <a:ext cx="3563391" cy="47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Personalized Wishlist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313217" y="4578251"/>
            <a:ext cx="8026896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Curate favorite items with personal notes for future purchases.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47886" y="6198245"/>
            <a:ext cx="677019" cy="677019"/>
            <a:chOff x="0" y="0"/>
            <a:chExt cx="902692" cy="902692"/>
          </a:xfrm>
        </p:grpSpPr>
        <p:sp>
          <p:nvSpPr>
            <p:cNvPr name="Freeform 16" id="16" descr="preencoded.png"/>
            <p:cNvSpPr/>
            <p:nvPr/>
          </p:nvSpPr>
          <p:spPr>
            <a:xfrm flipH="false" flipV="false" rot="0">
              <a:off x="0" y="0"/>
              <a:ext cx="902716" cy="902716"/>
            </a:xfrm>
            <a:custGeom>
              <a:avLst/>
              <a:gdLst/>
              <a:ahLst/>
              <a:cxnLst/>
              <a:rect r="r" b="b" t="t" l="l"/>
              <a:pathLst>
                <a:path h="902716" w="902716">
                  <a:moveTo>
                    <a:pt x="0" y="0"/>
                  </a:moveTo>
                  <a:lnTo>
                    <a:pt x="902716" y="0"/>
                  </a:lnTo>
                  <a:lnTo>
                    <a:pt x="902716" y="902716"/>
                  </a:lnTo>
                  <a:lnTo>
                    <a:pt x="0" y="9027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2" b="2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947886" y="7185124"/>
            <a:ext cx="3837682" cy="47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Seamless Shopping Cart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47886" y="7745165"/>
            <a:ext cx="8026896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Manage item quantities and view real-time subtotal calculations.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9313217" y="6198245"/>
            <a:ext cx="677019" cy="677019"/>
            <a:chOff x="0" y="0"/>
            <a:chExt cx="902692" cy="902692"/>
          </a:xfrm>
        </p:grpSpPr>
        <p:sp>
          <p:nvSpPr>
            <p:cNvPr name="Freeform 20" id="20" descr="preencoded.png"/>
            <p:cNvSpPr/>
            <p:nvPr/>
          </p:nvSpPr>
          <p:spPr>
            <a:xfrm flipH="false" flipV="false" rot="0">
              <a:off x="0" y="0"/>
              <a:ext cx="902716" cy="902716"/>
            </a:xfrm>
            <a:custGeom>
              <a:avLst/>
              <a:gdLst/>
              <a:ahLst/>
              <a:cxnLst/>
              <a:rect r="r" b="b" t="t" l="l"/>
              <a:pathLst>
                <a:path h="902716" w="902716">
                  <a:moveTo>
                    <a:pt x="0" y="0"/>
                  </a:moveTo>
                  <a:lnTo>
                    <a:pt x="902716" y="0"/>
                  </a:lnTo>
                  <a:lnTo>
                    <a:pt x="902716" y="902716"/>
                  </a:lnTo>
                  <a:lnTo>
                    <a:pt x="0" y="9027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2" b="2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9313217" y="7185124"/>
            <a:ext cx="4438799" cy="47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Order &amp; Profile Management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313217" y="7745165"/>
            <a:ext cx="8026896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Track order history and update personal details, email, and addresses.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EEFF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47886" y="763489"/>
            <a:ext cx="10968186" cy="928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562" b="true">
                <a:solidFill>
                  <a:srgbClr val="7068F4"/>
                </a:solidFill>
                <a:latin typeface="Barlow Bold"/>
                <a:ea typeface="Barlow Bold"/>
                <a:cs typeface="Barlow Bold"/>
                <a:sym typeface="Barlow Bold"/>
              </a:rPr>
              <a:t>Comprehensive Admin Capabilities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7886" y="2157859"/>
            <a:ext cx="16392228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The admin panel offers powerful tools for managing products and orders, ensuring efficient operation of the e-commerce platform.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28836" y="3386435"/>
            <a:ext cx="8098780" cy="2942630"/>
            <a:chOff x="0" y="0"/>
            <a:chExt cx="10798373" cy="392350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25400" y="25400"/>
              <a:ext cx="10747502" cy="3872738"/>
            </a:xfrm>
            <a:custGeom>
              <a:avLst/>
              <a:gdLst/>
              <a:ahLst/>
              <a:cxnLst/>
              <a:rect r="r" b="b" t="t" l="l"/>
              <a:pathLst>
                <a:path h="3872738" w="10747502">
                  <a:moveTo>
                    <a:pt x="0" y="324993"/>
                  </a:moveTo>
                  <a:cubicBezTo>
                    <a:pt x="0" y="145542"/>
                    <a:pt x="146685" y="0"/>
                    <a:pt x="327660" y="0"/>
                  </a:cubicBezTo>
                  <a:lnTo>
                    <a:pt x="10419842" y="0"/>
                  </a:lnTo>
                  <a:cubicBezTo>
                    <a:pt x="10600817" y="0"/>
                    <a:pt x="10747502" y="145542"/>
                    <a:pt x="10747502" y="324993"/>
                  </a:cubicBezTo>
                  <a:lnTo>
                    <a:pt x="10747502" y="3547745"/>
                  </a:lnTo>
                  <a:cubicBezTo>
                    <a:pt x="10747502" y="3727196"/>
                    <a:pt x="10600817" y="3872738"/>
                    <a:pt x="10419842" y="3872738"/>
                  </a:cubicBezTo>
                  <a:lnTo>
                    <a:pt x="327660" y="3872738"/>
                  </a:lnTo>
                  <a:cubicBezTo>
                    <a:pt x="146685" y="3872738"/>
                    <a:pt x="0" y="3727196"/>
                    <a:pt x="0" y="3547745"/>
                  </a:cubicBezTo>
                  <a:close/>
                </a:path>
              </a:pathLst>
            </a:custGeom>
            <a:solidFill>
              <a:srgbClr val="EEEFF5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798302" cy="3923538"/>
            </a:xfrm>
            <a:custGeom>
              <a:avLst/>
              <a:gdLst/>
              <a:ahLst/>
              <a:cxnLst/>
              <a:rect r="r" b="b" t="t" l="l"/>
              <a:pathLst>
                <a:path h="3923538" w="10798302">
                  <a:moveTo>
                    <a:pt x="0" y="350393"/>
                  </a:moveTo>
                  <a:cubicBezTo>
                    <a:pt x="0" y="156718"/>
                    <a:pt x="158242" y="0"/>
                    <a:pt x="353060" y="0"/>
                  </a:cubicBezTo>
                  <a:lnTo>
                    <a:pt x="10445242" y="0"/>
                  </a:lnTo>
                  <a:lnTo>
                    <a:pt x="10445242" y="25400"/>
                  </a:lnTo>
                  <a:lnTo>
                    <a:pt x="10445242" y="0"/>
                  </a:lnTo>
                  <a:cubicBezTo>
                    <a:pt x="10640061" y="0"/>
                    <a:pt x="10798302" y="156718"/>
                    <a:pt x="10798302" y="350393"/>
                  </a:cubicBezTo>
                  <a:lnTo>
                    <a:pt x="10772902" y="350393"/>
                  </a:lnTo>
                  <a:lnTo>
                    <a:pt x="10798302" y="350393"/>
                  </a:lnTo>
                  <a:lnTo>
                    <a:pt x="10798302" y="3573145"/>
                  </a:lnTo>
                  <a:lnTo>
                    <a:pt x="10772902" y="3573145"/>
                  </a:lnTo>
                  <a:lnTo>
                    <a:pt x="10798302" y="3573145"/>
                  </a:lnTo>
                  <a:cubicBezTo>
                    <a:pt x="10798302" y="3766820"/>
                    <a:pt x="10640061" y="3923538"/>
                    <a:pt x="10445242" y="3923538"/>
                  </a:cubicBezTo>
                  <a:lnTo>
                    <a:pt x="10445242" y="3898138"/>
                  </a:lnTo>
                  <a:lnTo>
                    <a:pt x="10445242" y="3923538"/>
                  </a:lnTo>
                  <a:lnTo>
                    <a:pt x="353060" y="3923538"/>
                  </a:lnTo>
                  <a:lnTo>
                    <a:pt x="353060" y="3898138"/>
                  </a:lnTo>
                  <a:lnTo>
                    <a:pt x="353060" y="3923538"/>
                  </a:lnTo>
                  <a:cubicBezTo>
                    <a:pt x="158242" y="3923538"/>
                    <a:pt x="0" y="3766820"/>
                    <a:pt x="0" y="3573145"/>
                  </a:cubicBezTo>
                  <a:lnTo>
                    <a:pt x="0" y="350393"/>
                  </a:lnTo>
                  <a:lnTo>
                    <a:pt x="25400" y="350393"/>
                  </a:lnTo>
                  <a:lnTo>
                    <a:pt x="0" y="350393"/>
                  </a:lnTo>
                  <a:moveTo>
                    <a:pt x="50800" y="350393"/>
                  </a:moveTo>
                  <a:lnTo>
                    <a:pt x="50800" y="3573145"/>
                  </a:lnTo>
                  <a:lnTo>
                    <a:pt x="25400" y="3573145"/>
                  </a:lnTo>
                  <a:lnTo>
                    <a:pt x="50800" y="3573145"/>
                  </a:lnTo>
                  <a:cubicBezTo>
                    <a:pt x="50800" y="3738372"/>
                    <a:pt x="185928" y="3872738"/>
                    <a:pt x="353060" y="3872738"/>
                  </a:cubicBezTo>
                  <a:lnTo>
                    <a:pt x="10445242" y="3872738"/>
                  </a:lnTo>
                  <a:cubicBezTo>
                    <a:pt x="10612374" y="3872738"/>
                    <a:pt x="10747502" y="3738372"/>
                    <a:pt x="10747502" y="3573145"/>
                  </a:cubicBezTo>
                  <a:lnTo>
                    <a:pt x="10747502" y="350393"/>
                  </a:lnTo>
                  <a:cubicBezTo>
                    <a:pt x="10747629" y="185166"/>
                    <a:pt x="10612374" y="50800"/>
                    <a:pt x="10445242" y="50800"/>
                  </a:cubicBezTo>
                  <a:lnTo>
                    <a:pt x="353060" y="50800"/>
                  </a:lnTo>
                  <a:lnTo>
                    <a:pt x="353060" y="25400"/>
                  </a:lnTo>
                  <a:lnTo>
                    <a:pt x="353060" y="50800"/>
                  </a:lnTo>
                  <a:cubicBezTo>
                    <a:pt x="185928" y="50800"/>
                    <a:pt x="50800" y="185166"/>
                    <a:pt x="50800" y="350393"/>
                  </a:cubicBezTo>
                  <a:close/>
                </a:path>
              </a:pathLst>
            </a:custGeom>
            <a:solidFill>
              <a:srgbClr val="C1C3D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85986" y="3443585"/>
            <a:ext cx="7984480" cy="812452"/>
            <a:chOff x="0" y="0"/>
            <a:chExt cx="10645973" cy="108327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646028" cy="1083310"/>
            </a:xfrm>
            <a:custGeom>
              <a:avLst/>
              <a:gdLst/>
              <a:ahLst/>
              <a:cxnLst/>
              <a:rect r="r" b="b" t="t" l="l"/>
              <a:pathLst>
                <a:path h="1083310" w="10646028">
                  <a:moveTo>
                    <a:pt x="0" y="264033"/>
                  </a:moveTo>
                  <a:cubicBezTo>
                    <a:pt x="0" y="118237"/>
                    <a:pt x="118237" y="0"/>
                    <a:pt x="264033" y="0"/>
                  </a:cubicBezTo>
                  <a:lnTo>
                    <a:pt x="10381996" y="0"/>
                  </a:lnTo>
                  <a:cubicBezTo>
                    <a:pt x="10527792" y="0"/>
                    <a:pt x="10646028" y="118237"/>
                    <a:pt x="10646028" y="264033"/>
                  </a:cubicBezTo>
                  <a:lnTo>
                    <a:pt x="10646028" y="819277"/>
                  </a:lnTo>
                  <a:cubicBezTo>
                    <a:pt x="10646028" y="965073"/>
                    <a:pt x="10527792" y="1083310"/>
                    <a:pt x="10381996" y="1083310"/>
                  </a:cubicBezTo>
                  <a:lnTo>
                    <a:pt x="264033" y="1083310"/>
                  </a:lnTo>
                  <a:cubicBezTo>
                    <a:pt x="118237" y="1083310"/>
                    <a:pt x="0" y="965073"/>
                    <a:pt x="0" y="819277"/>
                  </a:cubicBezTo>
                  <a:close/>
                </a:path>
              </a:pathLst>
            </a:custGeom>
            <a:solidFill>
              <a:srgbClr val="EEEFF5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4775150" y="3652986"/>
            <a:ext cx="406153" cy="45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3187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56705" y="4498181"/>
            <a:ext cx="3563391" cy="47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Product Management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6705" y="5058221"/>
            <a:ext cx="7443044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Admins can effortlessly add, edit, and delete products from the catalog.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9260235" y="3386435"/>
            <a:ext cx="8098929" cy="2942630"/>
            <a:chOff x="0" y="0"/>
            <a:chExt cx="10798572" cy="392350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25400" y="25400"/>
              <a:ext cx="10747756" cy="3872738"/>
            </a:xfrm>
            <a:custGeom>
              <a:avLst/>
              <a:gdLst/>
              <a:ahLst/>
              <a:cxnLst/>
              <a:rect r="r" b="b" t="t" l="l"/>
              <a:pathLst>
                <a:path h="3872738" w="10747756">
                  <a:moveTo>
                    <a:pt x="0" y="324993"/>
                  </a:moveTo>
                  <a:cubicBezTo>
                    <a:pt x="0" y="145542"/>
                    <a:pt x="146685" y="0"/>
                    <a:pt x="327660" y="0"/>
                  </a:cubicBezTo>
                  <a:lnTo>
                    <a:pt x="10420096" y="0"/>
                  </a:lnTo>
                  <a:cubicBezTo>
                    <a:pt x="10601071" y="0"/>
                    <a:pt x="10747756" y="145542"/>
                    <a:pt x="10747756" y="324993"/>
                  </a:cubicBezTo>
                  <a:lnTo>
                    <a:pt x="10747756" y="3547745"/>
                  </a:lnTo>
                  <a:cubicBezTo>
                    <a:pt x="10747756" y="3727196"/>
                    <a:pt x="10601071" y="3872738"/>
                    <a:pt x="10420096" y="3872738"/>
                  </a:cubicBezTo>
                  <a:lnTo>
                    <a:pt x="327660" y="3872738"/>
                  </a:lnTo>
                  <a:cubicBezTo>
                    <a:pt x="146685" y="3872738"/>
                    <a:pt x="0" y="3727196"/>
                    <a:pt x="0" y="3547745"/>
                  </a:cubicBezTo>
                  <a:close/>
                </a:path>
              </a:pathLst>
            </a:custGeom>
            <a:solidFill>
              <a:srgbClr val="EEEFF5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798556" cy="3923538"/>
            </a:xfrm>
            <a:custGeom>
              <a:avLst/>
              <a:gdLst/>
              <a:ahLst/>
              <a:cxnLst/>
              <a:rect r="r" b="b" t="t" l="l"/>
              <a:pathLst>
                <a:path h="3923538" w="10798556">
                  <a:moveTo>
                    <a:pt x="0" y="350393"/>
                  </a:moveTo>
                  <a:cubicBezTo>
                    <a:pt x="0" y="156718"/>
                    <a:pt x="158242" y="0"/>
                    <a:pt x="353060" y="0"/>
                  </a:cubicBezTo>
                  <a:lnTo>
                    <a:pt x="10445496" y="0"/>
                  </a:lnTo>
                  <a:lnTo>
                    <a:pt x="10445496" y="25400"/>
                  </a:lnTo>
                  <a:lnTo>
                    <a:pt x="10445496" y="0"/>
                  </a:lnTo>
                  <a:cubicBezTo>
                    <a:pt x="10640314" y="0"/>
                    <a:pt x="10798556" y="156718"/>
                    <a:pt x="10798556" y="350393"/>
                  </a:cubicBezTo>
                  <a:lnTo>
                    <a:pt x="10773156" y="350393"/>
                  </a:lnTo>
                  <a:lnTo>
                    <a:pt x="10798556" y="350393"/>
                  </a:lnTo>
                  <a:lnTo>
                    <a:pt x="10798556" y="3573145"/>
                  </a:lnTo>
                  <a:lnTo>
                    <a:pt x="10773156" y="3573145"/>
                  </a:lnTo>
                  <a:lnTo>
                    <a:pt x="10798556" y="3573145"/>
                  </a:lnTo>
                  <a:cubicBezTo>
                    <a:pt x="10798556" y="3766820"/>
                    <a:pt x="10640314" y="3923538"/>
                    <a:pt x="10445496" y="3923538"/>
                  </a:cubicBezTo>
                  <a:lnTo>
                    <a:pt x="10445496" y="3898138"/>
                  </a:lnTo>
                  <a:lnTo>
                    <a:pt x="10445496" y="3923538"/>
                  </a:lnTo>
                  <a:lnTo>
                    <a:pt x="353060" y="3923538"/>
                  </a:lnTo>
                  <a:lnTo>
                    <a:pt x="353060" y="3898138"/>
                  </a:lnTo>
                  <a:lnTo>
                    <a:pt x="353060" y="3923538"/>
                  </a:lnTo>
                  <a:cubicBezTo>
                    <a:pt x="158242" y="3923538"/>
                    <a:pt x="0" y="3766820"/>
                    <a:pt x="0" y="3573145"/>
                  </a:cubicBezTo>
                  <a:lnTo>
                    <a:pt x="0" y="350393"/>
                  </a:lnTo>
                  <a:lnTo>
                    <a:pt x="25400" y="350393"/>
                  </a:lnTo>
                  <a:lnTo>
                    <a:pt x="0" y="350393"/>
                  </a:lnTo>
                  <a:moveTo>
                    <a:pt x="50800" y="350393"/>
                  </a:moveTo>
                  <a:lnTo>
                    <a:pt x="50800" y="3573145"/>
                  </a:lnTo>
                  <a:lnTo>
                    <a:pt x="25400" y="3573145"/>
                  </a:lnTo>
                  <a:lnTo>
                    <a:pt x="50800" y="3573145"/>
                  </a:lnTo>
                  <a:cubicBezTo>
                    <a:pt x="50800" y="3738372"/>
                    <a:pt x="185928" y="3872738"/>
                    <a:pt x="353060" y="3872738"/>
                  </a:cubicBezTo>
                  <a:lnTo>
                    <a:pt x="10445496" y="3872738"/>
                  </a:lnTo>
                  <a:cubicBezTo>
                    <a:pt x="10612627" y="3872738"/>
                    <a:pt x="10747756" y="3738372"/>
                    <a:pt x="10747756" y="3573145"/>
                  </a:cubicBezTo>
                  <a:lnTo>
                    <a:pt x="10747756" y="350393"/>
                  </a:lnTo>
                  <a:cubicBezTo>
                    <a:pt x="10747756" y="185166"/>
                    <a:pt x="10612628" y="50800"/>
                    <a:pt x="10445496" y="50800"/>
                  </a:cubicBezTo>
                  <a:lnTo>
                    <a:pt x="353060" y="50800"/>
                  </a:lnTo>
                  <a:lnTo>
                    <a:pt x="353060" y="25400"/>
                  </a:lnTo>
                  <a:lnTo>
                    <a:pt x="353060" y="50800"/>
                  </a:lnTo>
                  <a:cubicBezTo>
                    <a:pt x="185928" y="50800"/>
                    <a:pt x="50800" y="185166"/>
                    <a:pt x="50800" y="350393"/>
                  </a:cubicBezTo>
                  <a:close/>
                </a:path>
              </a:pathLst>
            </a:custGeom>
            <a:solidFill>
              <a:srgbClr val="C1C3D0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9317385" y="3443585"/>
            <a:ext cx="7984629" cy="812452"/>
            <a:chOff x="0" y="0"/>
            <a:chExt cx="10646172" cy="108327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646156" cy="1083310"/>
            </a:xfrm>
            <a:custGeom>
              <a:avLst/>
              <a:gdLst/>
              <a:ahLst/>
              <a:cxnLst/>
              <a:rect r="r" b="b" t="t" l="l"/>
              <a:pathLst>
                <a:path h="1083310" w="10646156">
                  <a:moveTo>
                    <a:pt x="0" y="264033"/>
                  </a:moveTo>
                  <a:cubicBezTo>
                    <a:pt x="0" y="118237"/>
                    <a:pt x="118237" y="0"/>
                    <a:pt x="264033" y="0"/>
                  </a:cubicBezTo>
                  <a:lnTo>
                    <a:pt x="10382123" y="0"/>
                  </a:lnTo>
                  <a:cubicBezTo>
                    <a:pt x="10527919" y="0"/>
                    <a:pt x="10646156" y="118237"/>
                    <a:pt x="10646156" y="264033"/>
                  </a:cubicBezTo>
                  <a:lnTo>
                    <a:pt x="10646156" y="819277"/>
                  </a:lnTo>
                  <a:cubicBezTo>
                    <a:pt x="10646156" y="965073"/>
                    <a:pt x="10527919" y="1083310"/>
                    <a:pt x="10382123" y="1083310"/>
                  </a:cubicBezTo>
                  <a:lnTo>
                    <a:pt x="264033" y="1083310"/>
                  </a:lnTo>
                  <a:cubicBezTo>
                    <a:pt x="118237" y="1083310"/>
                    <a:pt x="0" y="965073"/>
                    <a:pt x="0" y="819277"/>
                  </a:cubicBezTo>
                  <a:close/>
                </a:path>
              </a:pathLst>
            </a:custGeom>
            <a:solidFill>
              <a:srgbClr val="EEEFF5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3106549" y="3652986"/>
            <a:ext cx="406153" cy="45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3187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588104" y="4498181"/>
            <a:ext cx="3563391" cy="47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Soft Delete Option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588104" y="5058221"/>
            <a:ext cx="7443193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Products can be soft-deleted, allowing for temporary removal without permanent data loss.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928836" y="6561684"/>
            <a:ext cx="8098780" cy="2942630"/>
            <a:chOff x="0" y="0"/>
            <a:chExt cx="10798373" cy="392350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25400" y="25400"/>
              <a:ext cx="10747502" cy="3872738"/>
            </a:xfrm>
            <a:custGeom>
              <a:avLst/>
              <a:gdLst/>
              <a:ahLst/>
              <a:cxnLst/>
              <a:rect r="r" b="b" t="t" l="l"/>
              <a:pathLst>
                <a:path h="3872738" w="10747502">
                  <a:moveTo>
                    <a:pt x="0" y="324993"/>
                  </a:moveTo>
                  <a:cubicBezTo>
                    <a:pt x="0" y="145542"/>
                    <a:pt x="146685" y="0"/>
                    <a:pt x="327660" y="0"/>
                  </a:cubicBezTo>
                  <a:lnTo>
                    <a:pt x="10419842" y="0"/>
                  </a:lnTo>
                  <a:cubicBezTo>
                    <a:pt x="10600817" y="0"/>
                    <a:pt x="10747502" y="145542"/>
                    <a:pt x="10747502" y="324993"/>
                  </a:cubicBezTo>
                  <a:lnTo>
                    <a:pt x="10747502" y="3547745"/>
                  </a:lnTo>
                  <a:cubicBezTo>
                    <a:pt x="10747502" y="3727196"/>
                    <a:pt x="10600817" y="3872738"/>
                    <a:pt x="10419842" y="3872738"/>
                  </a:cubicBezTo>
                  <a:lnTo>
                    <a:pt x="327660" y="3872738"/>
                  </a:lnTo>
                  <a:cubicBezTo>
                    <a:pt x="146685" y="3872738"/>
                    <a:pt x="0" y="3727196"/>
                    <a:pt x="0" y="3547745"/>
                  </a:cubicBezTo>
                  <a:close/>
                </a:path>
              </a:pathLst>
            </a:custGeom>
            <a:solidFill>
              <a:srgbClr val="EEEFF5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0798302" cy="3923538"/>
            </a:xfrm>
            <a:custGeom>
              <a:avLst/>
              <a:gdLst/>
              <a:ahLst/>
              <a:cxnLst/>
              <a:rect r="r" b="b" t="t" l="l"/>
              <a:pathLst>
                <a:path h="3923538" w="10798302">
                  <a:moveTo>
                    <a:pt x="0" y="350393"/>
                  </a:moveTo>
                  <a:cubicBezTo>
                    <a:pt x="0" y="156718"/>
                    <a:pt x="158242" y="0"/>
                    <a:pt x="353060" y="0"/>
                  </a:cubicBezTo>
                  <a:lnTo>
                    <a:pt x="10445242" y="0"/>
                  </a:lnTo>
                  <a:lnTo>
                    <a:pt x="10445242" y="25400"/>
                  </a:lnTo>
                  <a:lnTo>
                    <a:pt x="10445242" y="0"/>
                  </a:lnTo>
                  <a:cubicBezTo>
                    <a:pt x="10640061" y="0"/>
                    <a:pt x="10798302" y="156718"/>
                    <a:pt x="10798302" y="350393"/>
                  </a:cubicBezTo>
                  <a:lnTo>
                    <a:pt x="10772902" y="350393"/>
                  </a:lnTo>
                  <a:lnTo>
                    <a:pt x="10798302" y="350393"/>
                  </a:lnTo>
                  <a:lnTo>
                    <a:pt x="10798302" y="3573145"/>
                  </a:lnTo>
                  <a:lnTo>
                    <a:pt x="10772902" y="3573145"/>
                  </a:lnTo>
                  <a:lnTo>
                    <a:pt x="10798302" y="3573145"/>
                  </a:lnTo>
                  <a:cubicBezTo>
                    <a:pt x="10798302" y="3766820"/>
                    <a:pt x="10640061" y="3923538"/>
                    <a:pt x="10445242" y="3923538"/>
                  </a:cubicBezTo>
                  <a:lnTo>
                    <a:pt x="10445242" y="3898138"/>
                  </a:lnTo>
                  <a:lnTo>
                    <a:pt x="10445242" y="3923538"/>
                  </a:lnTo>
                  <a:lnTo>
                    <a:pt x="353060" y="3923538"/>
                  </a:lnTo>
                  <a:lnTo>
                    <a:pt x="353060" y="3898138"/>
                  </a:lnTo>
                  <a:lnTo>
                    <a:pt x="353060" y="3923538"/>
                  </a:lnTo>
                  <a:cubicBezTo>
                    <a:pt x="158242" y="3923538"/>
                    <a:pt x="0" y="3766820"/>
                    <a:pt x="0" y="3573145"/>
                  </a:cubicBezTo>
                  <a:lnTo>
                    <a:pt x="0" y="350393"/>
                  </a:lnTo>
                  <a:lnTo>
                    <a:pt x="25400" y="350393"/>
                  </a:lnTo>
                  <a:lnTo>
                    <a:pt x="0" y="350393"/>
                  </a:lnTo>
                  <a:moveTo>
                    <a:pt x="50800" y="350393"/>
                  </a:moveTo>
                  <a:lnTo>
                    <a:pt x="50800" y="3573145"/>
                  </a:lnTo>
                  <a:lnTo>
                    <a:pt x="25400" y="3573145"/>
                  </a:lnTo>
                  <a:lnTo>
                    <a:pt x="50800" y="3573145"/>
                  </a:lnTo>
                  <a:cubicBezTo>
                    <a:pt x="50800" y="3738372"/>
                    <a:pt x="185928" y="3872738"/>
                    <a:pt x="353060" y="3872738"/>
                  </a:cubicBezTo>
                  <a:lnTo>
                    <a:pt x="10445242" y="3872738"/>
                  </a:lnTo>
                  <a:cubicBezTo>
                    <a:pt x="10612374" y="3872738"/>
                    <a:pt x="10747502" y="3738372"/>
                    <a:pt x="10747502" y="3573145"/>
                  </a:cubicBezTo>
                  <a:lnTo>
                    <a:pt x="10747502" y="350393"/>
                  </a:lnTo>
                  <a:cubicBezTo>
                    <a:pt x="10747629" y="185166"/>
                    <a:pt x="10612374" y="50800"/>
                    <a:pt x="10445242" y="50800"/>
                  </a:cubicBezTo>
                  <a:lnTo>
                    <a:pt x="353060" y="50800"/>
                  </a:lnTo>
                  <a:lnTo>
                    <a:pt x="353060" y="25400"/>
                  </a:lnTo>
                  <a:lnTo>
                    <a:pt x="353060" y="50800"/>
                  </a:lnTo>
                  <a:cubicBezTo>
                    <a:pt x="185928" y="50800"/>
                    <a:pt x="50800" y="185166"/>
                    <a:pt x="50800" y="350393"/>
                  </a:cubicBezTo>
                  <a:close/>
                </a:path>
              </a:pathLst>
            </a:custGeom>
            <a:solidFill>
              <a:srgbClr val="C1C3D0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985986" y="6618834"/>
            <a:ext cx="7984480" cy="812452"/>
            <a:chOff x="0" y="0"/>
            <a:chExt cx="10645973" cy="108327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646028" cy="1083310"/>
            </a:xfrm>
            <a:custGeom>
              <a:avLst/>
              <a:gdLst/>
              <a:ahLst/>
              <a:cxnLst/>
              <a:rect r="r" b="b" t="t" l="l"/>
              <a:pathLst>
                <a:path h="1083310" w="10646028">
                  <a:moveTo>
                    <a:pt x="0" y="264033"/>
                  </a:moveTo>
                  <a:cubicBezTo>
                    <a:pt x="0" y="118237"/>
                    <a:pt x="118237" y="0"/>
                    <a:pt x="264033" y="0"/>
                  </a:cubicBezTo>
                  <a:lnTo>
                    <a:pt x="10381996" y="0"/>
                  </a:lnTo>
                  <a:cubicBezTo>
                    <a:pt x="10527792" y="0"/>
                    <a:pt x="10646028" y="118237"/>
                    <a:pt x="10646028" y="264033"/>
                  </a:cubicBezTo>
                  <a:lnTo>
                    <a:pt x="10646028" y="819277"/>
                  </a:lnTo>
                  <a:cubicBezTo>
                    <a:pt x="10646028" y="965073"/>
                    <a:pt x="10527792" y="1083310"/>
                    <a:pt x="10381996" y="1083310"/>
                  </a:cubicBezTo>
                  <a:lnTo>
                    <a:pt x="264033" y="1083310"/>
                  </a:lnTo>
                  <a:cubicBezTo>
                    <a:pt x="118237" y="1083310"/>
                    <a:pt x="0" y="965073"/>
                    <a:pt x="0" y="819277"/>
                  </a:cubicBezTo>
                  <a:close/>
                </a:path>
              </a:pathLst>
            </a:custGeom>
            <a:solidFill>
              <a:srgbClr val="EEEFF5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4775150" y="6828234"/>
            <a:ext cx="406153" cy="45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3187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3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56705" y="7673429"/>
            <a:ext cx="3563391" cy="47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Order Supervision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56705" y="8233470"/>
            <a:ext cx="7443044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View and update order statuses, ensuring smooth fulfillment and customer satisfaction.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9260235" y="6561684"/>
            <a:ext cx="8098929" cy="2942630"/>
            <a:chOff x="0" y="0"/>
            <a:chExt cx="10798572" cy="3923507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25400" y="25400"/>
              <a:ext cx="10747756" cy="3872738"/>
            </a:xfrm>
            <a:custGeom>
              <a:avLst/>
              <a:gdLst/>
              <a:ahLst/>
              <a:cxnLst/>
              <a:rect r="r" b="b" t="t" l="l"/>
              <a:pathLst>
                <a:path h="3872738" w="10747756">
                  <a:moveTo>
                    <a:pt x="0" y="324993"/>
                  </a:moveTo>
                  <a:cubicBezTo>
                    <a:pt x="0" y="145542"/>
                    <a:pt x="146685" y="0"/>
                    <a:pt x="327660" y="0"/>
                  </a:cubicBezTo>
                  <a:lnTo>
                    <a:pt x="10420096" y="0"/>
                  </a:lnTo>
                  <a:cubicBezTo>
                    <a:pt x="10601071" y="0"/>
                    <a:pt x="10747756" y="145542"/>
                    <a:pt x="10747756" y="324993"/>
                  </a:cubicBezTo>
                  <a:lnTo>
                    <a:pt x="10747756" y="3547745"/>
                  </a:lnTo>
                  <a:cubicBezTo>
                    <a:pt x="10747756" y="3727196"/>
                    <a:pt x="10601071" y="3872738"/>
                    <a:pt x="10420096" y="3872738"/>
                  </a:cubicBezTo>
                  <a:lnTo>
                    <a:pt x="327660" y="3872738"/>
                  </a:lnTo>
                  <a:cubicBezTo>
                    <a:pt x="146685" y="3872738"/>
                    <a:pt x="0" y="3727196"/>
                    <a:pt x="0" y="3547745"/>
                  </a:cubicBezTo>
                  <a:close/>
                </a:path>
              </a:pathLst>
            </a:custGeom>
            <a:solidFill>
              <a:srgbClr val="EEEFF5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0798556" cy="3923538"/>
            </a:xfrm>
            <a:custGeom>
              <a:avLst/>
              <a:gdLst/>
              <a:ahLst/>
              <a:cxnLst/>
              <a:rect r="r" b="b" t="t" l="l"/>
              <a:pathLst>
                <a:path h="3923538" w="10798556">
                  <a:moveTo>
                    <a:pt x="0" y="350393"/>
                  </a:moveTo>
                  <a:cubicBezTo>
                    <a:pt x="0" y="156718"/>
                    <a:pt x="158242" y="0"/>
                    <a:pt x="353060" y="0"/>
                  </a:cubicBezTo>
                  <a:lnTo>
                    <a:pt x="10445496" y="0"/>
                  </a:lnTo>
                  <a:lnTo>
                    <a:pt x="10445496" y="25400"/>
                  </a:lnTo>
                  <a:lnTo>
                    <a:pt x="10445496" y="0"/>
                  </a:lnTo>
                  <a:cubicBezTo>
                    <a:pt x="10640314" y="0"/>
                    <a:pt x="10798556" y="156718"/>
                    <a:pt x="10798556" y="350393"/>
                  </a:cubicBezTo>
                  <a:lnTo>
                    <a:pt x="10773156" y="350393"/>
                  </a:lnTo>
                  <a:lnTo>
                    <a:pt x="10798556" y="350393"/>
                  </a:lnTo>
                  <a:lnTo>
                    <a:pt x="10798556" y="3573145"/>
                  </a:lnTo>
                  <a:lnTo>
                    <a:pt x="10773156" y="3573145"/>
                  </a:lnTo>
                  <a:lnTo>
                    <a:pt x="10798556" y="3573145"/>
                  </a:lnTo>
                  <a:cubicBezTo>
                    <a:pt x="10798556" y="3766820"/>
                    <a:pt x="10640314" y="3923538"/>
                    <a:pt x="10445496" y="3923538"/>
                  </a:cubicBezTo>
                  <a:lnTo>
                    <a:pt x="10445496" y="3898138"/>
                  </a:lnTo>
                  <a:lnTo>
                    <a:pt x="10445496" y="3923538"/>
                  </a:lnTo>
                  <a:lnTo>
                    <a:pt x="353060" y="3923538"/>
                  </a:lnTo>
                  <a:lnTo>
                    <a:pt x="353060" y="3898138"/>
                  </a:lnTo>
                  <a:lnTo>
                    <a:pt x="353060" y="3923538"/>
                  </a:lnTo>
                  <a:cubicBezTo>
                    <a:pt x="158242" y="3923538"/>
                    <a:pt x="0" y="3766820"/>
                    <a:pt x="0" y="3573145"/>
                  </a:cubicBezTo>
                  <a:lnTo>
                    <a:pt x="0" y="350393"/>
                  </a:lnTo>
                  <a:lnTo>
                    <a:pt x="25400" y="350393"/>
                  </a:lnTo>
                  <a:lnTo>
                    <a:pt x="0" y="350393"/>
                  </a:lnTo>
                  <a:moveTo>
                    <a:pt x="50800" y="350393"/>
                  </a:moveTo>
                  <a:lnTo>
                    <a:pt x="50800" y="3573145"/>
                  </a:lnTo>
                  <a:lnTo>
                    <a:pt x="25400" y="3573145"/>
                  </a:lnTo>
                  <a:lnTo>
                    <a:pt x="50800" y="3573145"/>
                  </a:lnTo>
                  <a:cubicBezTo>
                    <a:pt x="50800" y="3738372"/>
                    <a:pt x="185928" y="3872738"/>
                    <a:pt x="353060" y="3872738"/>
                  </a:cubicBezTo>
                  <a:lnTo>
                    <a:pt x="10445496" y="3872738"/>
                  </a:lnTo>
                  <a:cubicBezTo>
                    <a:pt x="10612627" y="3872738"/>
                    <a:pt x="10747756" y="3738372"/>
                    <a:pt x="10747756" y="3573145"/>
                  </a:cubicBezTo>
                  <a:lnTo>
                    <a:pt x="10747756" y="350393"/>
                  </a:lnTo>
                  <a:cubicBezTo>
                    <a:pt x="10747756" y="185166"/>
                    <a:pt x="10612628" y="50800"/>
                    <a:pt x="10445496" y="50800"/>
                  </a:cubicBezTo>
                  <a:lnTo>
                    <a:pt x="353060" y="50800"/>
                  </a:lnTo>
                  <a:lnTo>
                    <a:pt x="353060" y="25400"/>
                  </a:lnTo>
                  <a:lnTo>
                    <a:pt x="353060" y="50800"/>
                  </a:lnTo>
                  <a:cubicBezTo>
                    <a:pt x="185928" y="50800"/>
                    <a:pt x="50800" y="185166"/>
                    <a:pt x="50800" y="350393"/>
                  </a:cubicBezTo>
                  <a:close/>
                </a:path>
              </a:pathLst>
            </a:custGeom>
            <a:solidFill>
              <a:srgbClr val="C1C3D0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9317385" y="6618834"/>
            <a:ext cx="7984629" cy="812452"/>
            <a:chOff x="0" y="0"/>
            <a:chExt cx="10646172" cy="108327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0646156" cy="1083310"/>
            </a:xfrm>
            <a:custGeom>
              <a:avLst/>
              <a:gdLst/>
              <a:ahLst/>
              <a:cxnLst/>
              <a:rect r="r" b="b" t="t" l="l"/>
              <a:pathLst>
                <a:path h="1083310" w="10646156">
                  <a:moveTo>
                    <a:pt x="0" y="264033"/>
                  </a:moveTo>
                  <a:cubicBezTo>
                    <a:pt x="0" y="118237"/>
                    <a:pt x="118237" y="0"/>
                    <a:pt x="264033" y="0"/>
                  </a:cubicBezTo>
                  <a:lnTo>
                    <a:pt x="10382123" y="0"/>
                  </a:lnTo>
                  <a:cubicBezTo>
                    <a:pt x="10527919" y="0"/>
                    <a:pt x="10646156" y="118237"/>
                    <a:pt x="10646156" y="264033"/>
                  </a:cubicBezTo>
                  <a:lnTo>
                    <a:pt x="10646156" y="819277"/>
                  </a:lnTo>
                  <a:cubicBezTo>
                    <a:pt x="10646156" y="965073"/>
                    <a:pt x="10527919" y="1083310"/>
                    <a:pt x="10382123" y="1083310"/>
                  </a:cubicBezTo>
                  <a:lnTo>
                    <a:pt x="264033" y="1083310"/>
                  </a:lnTo>
                  <a:cubicBezTo>
                    <a:pt x="118237" y="1083310"/>
                    <a:pt x="0" y="965073"/>
                    <a:pt x="0" y="819277"/>
                  </a:cubicBezTo>
                  <a:close/>
                </a:path>
              </a:pathLst>
            </a:custGeom>
            <a:solidFill>
              <a:srgbClr val="EEEFF5"/>
            </a:solidFill>
          </p:spPr>
        </p:sp>
      </p:grpSp>
      <p:sp>
        <p:nvSpPr>
          <p:cNvPr name="TextBox 37" id="37"/>
          <p:cNvSpPr txBox="true"/>
          <p:nvPr/>
        </p:nvSpPr>
        <p:spPr>
          <a:xfrm rot="0">
            <a:off x="13106549" y="6828234"/>
            <a:ext cx="406153" cy="45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3187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4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588104" y="7673429"/>
            <a:ext cx="3563391" cy="47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Protected Routes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9588104" y="8233470"/>
            <a:ext cx="7443193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Admin-specific routes are securely protected, accessible only to authorized personnel.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EEFF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74055" y="589210"/>
            <a:ext cx="7436346" cy="746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87"/>
              </a:lnSpc>
            </a:pPr>
            <a:r>
              <a:rPr lang="en-US" sz="4562" b="true">
                <a:solidFill>
                  <a:srgbClr val="7068F4"/>
                </a:solidFill>
                <a:latin typeface="Barlow Bold"/>
                <a:ea typeface="Barlow Bold"/>
                <a:cs typeface="Barlow Bold"/>
                <a:sym typeface="Barlow Bold"/>
              </a:rPr>
              <a:t>Enhanced Security Measures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74055" y="1711375"/>
            <a:ext cx="16739890" cy="420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1687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Our e-commerce application integrates robust security features to protect user data and ensure secure transactions.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74055" y="2380506"/>
            <a:ext cx="884635" cy="1327100"/>
            <a:chOff x="0" y="0"/>
            <a:chExt cx="1179513" cy="1769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9576" cy="1769491"/>
            </a:xfrm>
            <a:custGeom>
              <a:avLst/>
              <a:gdLst/>
              <a:ahLst/>
              <a:cxnLst/>
              <a:rect r="r" b="b" t="t" l="l"/>
              <a:pathLst>
                <a:path h="1769491" w="1179576">
                  <a:moveTo>
                    <a:pt x="0" y="589788"/>
                  </a:moveTo>
                  <a:cubicBezTo>
                    <a:pt x="0" y="264033"/>
                    <a:pt x="264033" y="0"/>
                    <a:pt x="589788" y="0"/>
                  </a:cubicBezTo>
                  <a:cubicBezTo>
                    <a:pt x="915543" y="0"/>
                    <a:pt x="1179576" y="264033"/>
                    <a:pt x="1179576" y="589788"/>
                  </a:cubicBezTo>
                  <a:lnTo>
                    <a:pt x="1179576" y="1179703"/>
                  </a:lnTo>
                  <a:cubicBezTo>
                    <a:pt x="1179576" y="1505458"/>
                    <a:pt x="915543" y="1769491"/>
                    <a:pt x="589788" y="1769491"/>
                  </a:cubicBezTo>
                  <a:cubicBezTo>
                    <a:pt x="264033" y="1769491"/>
                    <a:pt x="0" y="1505458"/>
                    <a:pt x="0" y="1179703"/>
                  </a:cubicBezTo>
                  <a:close/>
                </a:path>
              </a:pathLst>
            </a:custGeom>
            <a:solidFill>
              <a:srgbClr val="EEEFF5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050429" y="2884289"/>
            <a:ext cx="331737" cy="367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2562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79847" y="2582615"/>
            <a:ext cx="2910334" cy="38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2249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JWT Authentication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79847" y="3031480"/>
            <a:ext cx="15634097" cy="420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1687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Secure user sessions with JSON Web Tokens for API authorization.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774055" y="3873401"/>
            <a:ext cx="884635" cy="1327100"/>
            <a:chOff x="0" y="0"/>
            <a:chExt cx="1179513" cy="176946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79576" cy="1769491"/>
            </a:xfrm>
            <a:custGeom>
              <a:avLst/>
              <a:gdLst/>
              <a:ahLst/>
              <a:cxnLst/>
              <a:rect r="r" b="b" t="t" l="l"/>
              <a:pathLst>
                <a:path h="1769491" w="1179576">
                  <a:moveTo>
                    <a:pt x="0" y="589788"/>
                  </a:moveTo>
                  <a:cubicBezTo>
                    <a:pt x="0" y="264033"/>
                    <a:pt x="264033" y="0"/>
                    <a:pt x="589788" y="0"/>
                  </a:cubicBezTo>
                  <a:cubicBezTo>
                    <a:pt x="915543" y="0"/>
                    <a:pt x="1179576" y="264033"/>
                    <a:pt x="1179576" y="589788"/>
                  </a:cubicBezTo>
                  <a:lnTo>
                    <a:pt x="1179576" y="1179703"/>
                  </a:lnTo>
                  <a:cubicBezTo>
                    <a:pt x="1179576" y="1505458"/>
                    <a:pt x="915543" y="1769491"/>
                    <a:pt x="589788" y="1769491"/>
                  </a:cubicBezTo>
                  <a:cubicBezTo>
                    <a:pt x="264033" y="1769491"/>
                    <a:pt x="0" y="1505458"/>
                    <a:pt x="0" y="1179703"/>
                  </a:cubicBezTo>
                  <a:close/>
                </a:path>
              </a:pathLst>
            </a:custGeom>
            <a:solidFill>
              <a:srgbClr val="EEEFF5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050429" y="4377184"/>
            <a:ext cx="331737" cy="367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2562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879847" y="4075510"/>
            <a:ext cx="2910334" cy="38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2249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OTP Verification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79847" y="4524375"/>
            <a:ext cx="15634097" cy="420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1687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Implement one-time password systems for critical actions.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774055" y="5366296"/>
            <a:ext cx="884635" cy="1327100"/>
            <a:chOff x="0" y="0"/>
            <a:chExt cx="1179513" cy="176946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179576" cy="1769491"/>
            </a:xfrm>
            <a:custGeom>
              <a:avLst/>
              <a:gdLst/>
              <a:ahLst/>
              <a:cxnLst/>
              <a:rect r="r" b="b" t="t" l="l"/>
              <a:pathLst>
                <a:path h="1769491" w="1179576">
                  <a:moveTo>
                    <a:pt x="0" y="589788"/>
                  </a:moveTo>
                  <a:cubicBezTo>
                    <a:pt x="0" y="264033"/>
                    <a:pt x="264033" y="0"/>
                    <a:pt x="589788" y="0"/>
                  </a:cubicBezTo>
                  <a:cubicBezTo>
                    <a:pt x="915543" y="0"/>
                    <a:pt x="1179576" y="264033"/>
                    <a:pt x="1179576" y="589788"/>
                  </a:cubicBezTo>
                  <a:lnTo>
                    <a:pt x="1179576" y="1179703"/>
                  </a:lnTo>
                  <a:cubicBezTo>
                    <a:pt x="1179576" y="1505458"/>
                    <a:pt x="915543" y="1769491"/>
                    <a:pt x="589788" y="1769491"/>
                  </a:cubicBezTo>
                  <a:cubicBezTo>
                    <a:pt x="264033" y="1769491"/>
                    <a:pt x="0" y="1505458"/>
                    <a:pt x="0" y="1179703"/>
                  </a:cubicBezTo>
                  <a:close/>
                </a:path>
              </a:pathLst>
            </a:custGeom>
            <a:solidFill>
              <a:srgbClr val="EEEFF5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050429" y="5870079"/>
            <a:ext cx="331737" cy="367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2562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879847" y="5568404"/>
            <a:ext cx="2910334" cy="38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2249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Password Reset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879847" y="6017270"/>
            <a:ext cx="15634097" cy="420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1687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Secure password reset functionality with time-sensitive expiry links.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774055" y="6859191"/>
            <a:ext cx="884635" cy="1327100"/>
            <a:chOff x="0" y="0"/>
            <a:chExt cx="1179513" cy="176946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179576" cy="1769491"/>
            </a:xfrm>
            <a:custGeom>
              <a:avLst/>
              <a:gdLst/>
              <a:ahLst/>
              <a:cxnLst/>
              <a:rect r="r" b="b" t="t" l="l"/>
              <a:pathLst>
                <a:path h="1769491" w="1179576">
                  <a:moveTo>
                    <a:pt x="0" y="589788"/>
                  </a:moveTo>
                  <a:cubicBezTo>
                    <a:pt x="0" y="264033"/>
                    <a:pt x="264033" y="0"/>
                    <a:pt x="589788" y="0"/>
                  </a:cubicBezTo>
                  <a:cubicBezTo>
                    <a:pt x="915543" y="0"/>
                    <a:pt x="1179576" y="264033"/>
                    <a:pt x="1179576" y="589788"/>
                  </a:cubicBezTo>
                  <a:lnTo>
                    <a:pt x="1179576" y="1179703"/>
                  </a:lnTo>
                  <a:cubicBezTo>
                    <a:pt x="1179576" y="1505458"/>
                    <a:pt x="915543" y="1769491"/>
                    <a:pt x="589788" y="1769491"/>
                  </a:cubicBezTo>
                  <a:cubicBezTo>
                    <a:pt x="264033" y="1769491"/>
                    <a:pt x="0" y="1505458"/>
                    <a:pt x="0" y="1179703"/>
                  </a:cubicBezTo>
                  <a:close/>
                </a:path>
              </a:pathLst>
            </a:custGeom>
            <a:solidFill>
              <a:srgbClr val="EEEFF5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050429" y="7362974"/>
            <a:ext cx="331737" cy="367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2562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4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879847" y="7061299"/>
            <a:ext cx="2910334" cy="38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2249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Email Verification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879847" y="7510165"/>
            <a:ext cx="15634097" cy="420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1687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Confirm user identities through email-based verification processes.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774055" y="8352085"/>
            <a:ext cx="884635" cy="1327100"/>
            <a:chOff x="0" y="0"/>
            <a:chExt cx="1179513" cy="176946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179576" cy="1769491"/>
            </a:xfrm>
            <a:custGeom>
              <a:avLst/>
              <a:gdLst/>
              <a:ahLst/>
              <a:cxnLst/>
              <a:rect r="r" b="b" t="t" l="l"/>
              <a:pathLst>
                <a:path h="1769491" w="1179576">
                  <a:moveTo>
                    <a:pt x="0" y="589788"/>
                  </a:moveTo>
                  <a:cubicBezTo>
                    <a:pt x="0" y="264033"/>
                    <a:pt x="264033" y="0"/>
                    <a:pt x="589788" y="0"/>
                  </a:cubicBezTo>
                  <a:cubicBezTo>
                    <a:pt x="915543" y="0"/>
                    <a:pt x="1179576" y="264033"/>
                    <a:pt x="1179576" y="589788"/>
                  </a:cubicBezTo>
                  <a:lnTo>
                    <a:pt x="1179576" y="1179703"/>
                  </a:lnTo>
                  <a:cubicBezTo>
                    <a:pt x="1179576" y="1505458"/>
                    <a:pt x="915543" y="1769491"/>
                    <a:pt x="589788" y="1769491"/>
                  </a:cubicBezTo>
                  <a:cubicBezTo>
                    <a:pt x="264033" y="1769491"/>
                    <a:pt x="0" y="1505458"/>
                    <a:pt x="0" y="1179703"/>
                  </a:cubicBezTo>
                  <a:close/>
                </a:path>
              </a:pathLst>
            </a:custGeom>
            <a:solidFill>
              <a:srgbClr val="EEEFF5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050429" y="8855869"/>
            <a:ext cx="331737" cy="367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2562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5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879847" y="8554194"/>
            <a:ext cx="3701951" cy="38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2249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Cookie &amp; Token Management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879847" y="9003060"/>
            <a:ext cx="15634097" cy="420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1687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Effective handling of cookies and authentication tokens for seamless user experience.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EEFF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47886" y="2253854"/>
            <a:ext cx="8886081" cy="928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562" b="true">
                <a:solidFill>
                  <a:srgbClr val="7068F4"/>
                </a:solidFill>
                <a:latin typeface="Barlow Bold"/>
                <a:ea typeface="Barlow Bold"/>
                <a:cs typeface="Barlow Bold"/>
                <a:sym typeface="Barlow Bold"/>
              </a:rPr>
              <a:t>Data Seeding &amp; Demo Usage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7886" y="3648224"/>
            <a:ext cx="16392228" cy="50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Quickly populate your database with sample data and explore the application using pre-configured demo accounts.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47886" y="5274915"/>
            <a:ext cx="5328642" cy="270719"/>
            <a:chOff x="0" y="0"/>
            <a:chExt cx="7104857" cy="36095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104888" cy="360934"/>
            </a:xfrm>
            <a:custGeom>
              <a:avLst/>
              <a:gdLst/>
              <a:ahLst/>
              <a:cxnLst/>
              <a:rect r="r" b="b" t="t" l="l"/>
              <a:pathLst>
                <a:path h="360934" w="7104888">
                  <a:moveTo>
                    <a:pt x="0" y="180467"/>
                  </a:moveTo>
                  <a:cubicBezTo>
                    <a:pt x="0" y="80772"/>
                    <a:pt x="80772" y="0"/>
                    <a:pt x="180467" y="0"/>
                  </a:cubicBezTo>
                  <a:lnTo>
                    <a:pt x="6924421" y="0"/>
                  </a:lnTo>
                  <a:cubicBezTo>
                    <a:pt x="7024115" y="0"/>
                    <a:pt x="7104888" y="80772"/>
                    <a:pt x="7104888" y="180467"/>
                  </a:cubicBezTo>
                  <a:cubicBezTo>
                    <a:pt x="7104888" y="280162"/>
                    <a:pt x="7024115" y="360934"/>
                    <a:pt x="6924421" y="360934"/>
                  </a:cubicBezTo>
                  <a:lnTo>
                    <a:pt x="180467" y="360934"/>
                  </a:lnTo>
                  <a:cubicBezTo>
                    <a:pt x="80772" y="360934"/>
                    <a:pt x="0" y="280162"/>
                    <a:pt x="0" y="180467"/>
                  </a:cubicBezTo>
                  <a:close/>
                </a:path>
              </a:pathLst>
            </a:custGeom>
            <a:solidFill>
              <a:srgbClr val="EEEFF5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218605" y="5787777"/>
            <a:ext cx="3563391" cy="47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Sample Data Insertion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18605" y="6347817"/>
            <a:ext cx="4787205" cy="1376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Use npm run seed to effortlessly insert sample data into your database.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479530" y="4868615"/>
            <a:ext cx="5328791" cy="270719"/>
            <a:chOff x="0" y="0"/>
            <a:chExt cx="7105055" cy="36095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105015" cy="360934"/>
            </a:xfrm>
            <a:custGeom>
              <a:avLst/>
              <a:gdLst/>
              <a:ahLst/>
              <a:cxnLst/>
              <a:rect r="r" b="b" t="t" l="l"/>
              <a:pathLst>
                <a:path h="360934" w="7105015">
                  <a:moveTo>
                    <a:pt x="0" y="180467"/>
                  </a:moveTo>
                  <a:cubicBezTo>
                    <a:pt x="0" y="80772"/>
                    <a:pt x="80772" y="0"/>
                    <a:pt x="180467" y="0"/>
                  </a:cubicBezTo>
                  <a:lnTo>
                    <a:pt x="6924548" y="0"/>
                  </a:lnTo>
                  <a:cubicBezTo>
                    <a:pt x="7024243" y="0"/>
                    <a:pt x="7105015" y="80772"/>
                    <a:pt x="7105015" y="180467"/>
                  </a:cubicBezTo>
                  <a:cubicBezTo>
                    <a:pt x="7105015" y="280162"/>
                    <a:pt x="7024243" y="360934"/>
                    <a:pt x="6924548" y="360934"/>
                  </a:cubicBezTo>
                  <a:lnTo>
                    <a:pt x="180467" y="360934"/>
                  </a:lnTo>
                  <a:cubicBezTo>
                    <a:pt x="80772" y="360934"/>
                    <a:pt x="0" y="280162"/>
                    <a:pt x="0" y="180467"/>
                  </a:cubicBezTo>
                  <a:close/>
                </a:path>
              </a:pathLst>
            </a:custGeom>
            <a:solidFill>
              <a:srgbClr val="EEEFF5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6750249" y="5381476"/>
            <a:ext cx="3563391" cy="47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Pre-configured Demo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750249" y="5941516"/>
            <a:ext cx="4787354" cy="1376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A demo account is ready with sample products, users, and reviews for immediate exploration.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2011322" y="4462462"/>
            <a:ext cx="5328791" cy="270719"/>
            <a:chOff x="0" y="0"/>
            <a:chExt cx="7105055" cy="36095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105015" cy="360934"/>
            </a:xfrm>
            <a:custGeom>
              <a:avLst/>
              <a:gdLst/>
              <a:ahLst/>
              <a:cxnLst/>
              <a:rect r="r" b="b" t="t" l="l"/>
              <a:pathLst>
                <a:path h="360934" w="7105015">
                  <a:moveTo>
                    <a:pt x="0" y="180467"/>
                  </a:moveTo>
                  <a:cubicBezTo>
                    <a:pt x="0" y="80772"/>
                    <a:pt x="80772" y="0"/>
                    <a:pt x="180467" y="0"/>
                  </a:cubicBezTo>
                  <a:lnTo>
                    <a:pt x="6924548" y="0"/>
                  </a:lnTo>
                  <a:cubicBezTo>
                    <a:pt x="7024243" y="0"/>
                    <a:pt x="7105015" y="80772"/>
                    <a:pt x="7105015" y="180467"/>
                  </a:cubicBezTo>
                  <a:cubicBezTo>
                    <a:pt x="7105015" y="280162"/>
                    <a:pt x="7024243" y="360934"/>
                    <a:pt x="6924548" y="360934"/>
                  </a:cubicBezTo>
                  <a:lnTo>
                    <a:pt x="180467" y="360934"/>
                  </a:lnTo>
                  <a:cubicBezTo>
                    <a:pt x="80772" y="360934"/>
                    <a:pt x="0" y="280162"/>
                    <a:pt x="0" y="180467"/>
                  </a:cubicBezTo>
                  <a:close/>
                </a:path>
              </a:pathLst>
            </a:custGeom>
            <a:solidFill>
              <a:srgbClr val="EEEFF5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2282041" y="4975324"/>
            <a:ext cx="3563391" cy="47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Email Verification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282041" y="5535365"/>
            <a:ext cx="4787354" cy="1376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A real email address is required to test OTP and password reset functionalities.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EEFF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47886" y="1838622"/>
            <a:ext cx="7739509" cy="928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562" b="true">
                <a:solidFill>
                  <a:srgbClr val="7068F4"/>
                </a:solidFill>
                <a:latin typeface="Barlow Bold"/>
                <a:ea typeface="Barlow Bold"/>
                <a:cs typeface="Barlow Bold"/>
                <a:sym typeface="Barlow Bold"/>
              </a:rPr>
              <a:t>Application UI Highlights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7886" y="3232994"/>
            <a:ext cx="16392228" cy="50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Explore the intuitive and visually appealing interface of the e-commerce application through key screen captures.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57411" y="4221956"/>
            <a:ext cx="3930849" cy="3930849"/>
            <a:chOff x="0" y="0"/>
            <a:chExt cx="5241132" cy="5241132"/>
          </a:xfrm>
        </p:grpSpPr>
        <p:sp>
          <p:nvSpPr>
            <p:cNvPr name="Freeform 9" id="9" descr="preencoded.png"/>
            <p:cNvSpPr/>
            <p:nvPr/>
          </p:nvSpPr>
          <p:spPr>
            <a:xfrm flipH="false" flipV="false" rot="0">
              <a:off x="0" y="0"/>
              <a:ext cx="5241163" cy="5241163"/>
            </a:xfrm>
            <a:custGeom>
              <a:avLst/>
              <a:gdLst/>
              <a:ahLst/>
              <a:cxnLst/>
              <a:rect r="r" b="b" t="t" l="l"/>
              <a:pathLst>
                <a:path h="5241163" w="5241163">
                  <a:moveTo>
                    <a:pt x="0" y="0"/>
                  </a:moveTo>
                  <a:lnTo>
                    <a:pt x="5241163" y="0"/>
                  </a:lnTo>
                  <a:lnTo>
                    <a:pt x="5241163" y="5241163"/>
                  </a:lnTo>
                  <a:lnTo>
                    <a:pt x="0" y="52411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5104805" y="4221956"/>
            <a:ext cx="3930849" cy="3930849"/>
            <a:chOff x="0" y="0"/>
            <a:chExt cx="5241132" cy="5241132"/>
          </a:xfrm>
        </p:grpSpPr>
        <p:sp>
          <p:nvSpPr>
            <p:cNvPr name="Freeform 11" id="11" descr="preencoded.png"/>
            <p:cNvSpPr/>
            <p:nvPr/>
          </p:nvSpPr>
          <p:spPr>
            <a:xfrm flipH="false" flipV="false" rot="0">
              <a:off x="0" y="0"/>
              <a:ext cx="5241163" cy="5241163"/>
            </a:xfrm>
            <a:custGeom>
              <a:avLst/>
              <a:gdLst/>
              <a:ahLst/>
              <a:cxnLst/>
              <a:rect r="r" b="b" t="t" l="l"/>
              <a:pathLst>
                <a:path h="5241163" w="5241163">
                  <a:moveTo>
                    <a:pt x="0" y="0"/>
                  </a:moveTo>
                  <a:lnTo>
                    <a:pt x="5241163" y="0"/>
                  </a:lnTo>
                  <a:lnTo>
                    <a:pt x="5241163" y="5241163"/>
                  </a:lnTo>
                  <a:lnTo>
                    <a:pt x="0" y="52411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9252198" y="4221956"/>
            <a:ext cx="3930849" cy="3930849"/>
            <a:chOff x="0" y="0"/>
            <a:chExt cx="5241132" cy="5241132"/>
          </a:xfrm>
        </p:grpSpPr>
        <p:sp>
          <p:nvSpPr>
            <p:cNvPr name="Freeform 13" id="13" descr="preencoded.png"/>
            <p:cNvSpPr/>
            <p:nvPr/>
          </p:nvSpPr>
          <p:spPr>
            <a:xfrm flipH="false" flipV="false" rot="0">
              <a:off x="0" y="0"/>
              <a:ext cx="5241163" cy="5241163"/>
            </a:xfrm>
            <a:custGeom>
              <a:avLst/>
              <a:gdLst/>
              <a:ahLst/>
              <a:cxnLst/>
              <a:rect r="r" b="b" t="t" l="l"/>
              <a:pathLst>
                <a:path h="5241163" w="5241163">
                  <a:moveTo>
                    <a:pt x="0" y="0"/>
                  </a:moveTo>
                  <a:lnTo>
                    <a:pt x="5241163" y="0"/>
                  </a:lnTo>
                  <a:lnTo>
                    <a:pt x="5241163" y="5241163"/>
                  </a:lnTo>
                  <a:lnTo>
                    <a:pt x="0" y="52411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3399591" y="4221956"/>
            <a:ext cx="3930997" cy="3930998"/>
            <a:chOff x="0" y="0"/>
            <a:chExt cx="5241330" cy="5241330"/>
          </a:xfrm>
        </p:grpSpPr>
        <p:sp>
          <p:nvSpPr>
            <p:cNvPr name="Freeform 15" id="15" descr="preencoded.png"/>
            <p:cNvSpPr/>
            <p:nvPr/>
          </p:nvSpPr>
          <p:spPr>
            <a:xfrm flipH="false" flipV="false" rot="0">
              <a:off x="0" y="0"/>
              <a:ext cx="5241290" cy="5241290"/>
            </a:xfrm>
            <a:custGeom>
              <a:avLst/>
              <a:gdLst/>
              <a:ahLst/>
              <a:cxnLst/>
              <a:rect r="r" b="b" t="t" l="l"/>
              <a:pathLst>
                <a:path h="5241290" w="5241290">
                  <a:moveTo>
                    <a:pt x="0" y="0"/>
                  </a:moveTo>
                  <a:lnTo>
                    <a:pt x="5241290" y="0"/>
                  </a:lnTo>
                  <a:lnTo>
                    <a:pt x="5241290" y="5241290"/>
                  </a:lnTo>
                  <a:lnTo>
                    <a:pt x="0" y="52412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EEFF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47886" y="1868835"/>
            <a:ext cx="8940850" cy="928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562" b="true">
                <a:solidFill>
                  <a:srgbClr val="7068F4"/>
                </a:solidFill>
                <a:latin typeface="Barlow Bold"/>
                <a:ea typeface="Barlow Bold"/>
                <a:cs typeface="Barlow Bold"/>
                <a:sym typeface="Barlow Bold"/>
              </a:rPr>
              <a:t>Conclusion &amp; Future Outlook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7886" y="3263205"/>
            <a:ext cx="16392228" cy="50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The MERN E-commerce application delivers a secure, scalable, and modern shopping experience built on best practices.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47886" y="4077444"/>
            <a:ext cx="8060680" cy="2015878"/>
            <a:chOff x="0" y="0"/>
            <a:chExt cx="10747573" cy="268783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747629" cy="2687828"/>
            </a:xfrm>
            <a:custGeom>
              <a:avLst/>
              <a:gdLst/>
              <a:ahLst/>
              <a:cxnLst/>
              <a:rect r="r" b="b" t="t" l="l"/>
              <a:pathLst>
                <a:path h="2687828" w="10747629">
                  <a:moveTo>
                    <a:pt x="0" y="324993"/>
                  </a:moveTo>
                  <a:cubicBezTo>
                    <a:pt x="0" y="145542"/>
                    <a:pt x="145542" y="0"/>
                    <a:pt x="324993" y="0"/>
                  </a:cubicBezTo>
                  <a:lnTo>
                    <a:pt x="10422636" y="0"/>
                  </a:lnTo>
                  <a:cubicBezTo>
                    <a:pt x="10602087" y="0"/>
                    <a:pt x="10747629" y="145542"/>
                    <a:pt x="10747629" y="324993"/>
                  </a:cubicBezTo>
                  <a:lnTo>
                    <a:pt x="10747629" y="2362835"/>
                  </a:lnTo>
                  <a:cubicBezTo>
                    <a:pt x="10747629" y="2542286"/>
                    <a:pt x="10602087" y="2687828"/>
                    <a:pt x="10422636" y="2687828"/>
                  </a:cubicBezTo>
                  <a:lnTo>
                    <a:pt x="324993" y="2687828"/>
                  </a:lnTo>
                  <a:cubicBezTo>
                    <a:pt x="145542" y="2687828"/>
                    <a:pt x="0" y="2542286"/>
                    <a:pt x="0" y="2362835"/>
                  </a:cubicBezTo>
                  <a:close/>
                </a:path>
              </a:pathLst>
            </a:custGeom>
            <a:solidFill>
              <a:srgbClr val="EEEFF5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218605" y="4319587"/>
            <a:ext cx="3657005" cy="47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Complete Functionality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18605" y="4879627"/>
            <a:ext cx="7519244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A fully-fledged e-commerce platform with all essential features.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279285" y="4077444"/>
            <a:ext cx="8060829" cy="2015878"/>
            <a:chOff x="0" y="0"/>
            <a:chExt cx="10747772" cy="268783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747756" cy="2687828"/>
            </a:xfrm>
            <a:custGeom>
              <a:avLst/>
              <a:gdLst/>
              <a:ahLst/>
              <a:cxnLst/>
              <a:rect r="r" b="b" t="t" l="l"/>
              <a:pathLst>
                <a:path h="2687828" w="10747756">
                  <a:moveTo>
                    <a:pt x="0" y="324993"/>
                  </a:moveTo>
                  <a:cubicBezTo>
                    <a:pt x="0" y="145542"/>
                    <a:pt x="145542" y="0"/>
                    <a:pt x="324993" y="0"/>
                  </a:cubicBezTo>
                  <a:lnTo>
                    <a:pt x="10422763" y="0"/>
                  </a:lnTo>
                  <a:cubicBezTo>
                    <a:pt x="10602213" y="0"/>
                    <a:pt x="10747756" y="145542"/>
                    <a:pt x="10747756" y="324993"/>
                  </a:cubicBezTo>
                  <a:lnTo>
                    <a:pt x="10747756" y="2362835"/>
                  </a:lnTo>
                  <a:cubicBezTo>
                    <a:pt x="10747756" y="2542286"/>
                    <a:pt x="10602213" y="2687828"/>
                    <a:pt x="10422763" y="2687828"/>
                  </a:cubicBezTo>
                  <a:lnTo>
                    <a:pt x="324993" y="2687828"/>
                  </a:lnTo>
                  <a:cubicBezTo>
                    <a:pt x="145542" y="2687828"/>
                    <a:pt x="0" y="2542286"/>
                    <a:pt x="0" y="2362835"/>
                  </a:cubicBezTo>
                  <a:close/>
                </a:path>
              </a:pathLst>
            </a:custGeom>
            <a:solidFill>
              <a:srgbClr val="EEEFF5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9550004" y="4319587"/>
            <a:ext cx="3563391" cy="47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User-Friendly Design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550004" y="4879627"/>
            <a:ext cx="7519392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Intuitive interfaces for both end-users and administrators.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947886" y="6364040"/>
            <a:ext cx="8060680" cy="2015878"/>
            <a:chOff x="0" y="0"/>
            <a:chExt cx="10747573" cy="268783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747629" cy="2687828"/>
            </a:xfrm>
            <a:custGeom>
              <a:avLst/>
              <a:gdLst/>
              <a:ahLst/>
              <a:cxnLst/>
              <a:rect r="r" b="b" t="t" l="l"/>
              <a:pathLst>
                <a:path h="2687828" w="10747629">
                  <a:moveTo>
                    <a:pt x="0" y="324993"/>
                  </a:moveTo>
                  <a:cubicBezTo>
                    <a:pt x="0" y="145542"/>
                    <a:pt x="145542" y="0"/>
                    <a:pt x="324993" y="0"/>
                  </a:cubicBezTo>
                  <a:lnTo>
                    <a:pt x="10422636" y="0"/>
                  </a:lnTo>
                  <a:cubicBezTo>
                    <a:pt x="10602087" y="0"/>
                    <a:pt x="10747629" y="145542"/>
                    <a:pt x="10747629" y="324993"/>
                  </a:cubicBezTo>
                  <a:lnTo>
                    <a:pt x="10747629" y="2362835"/>
                  </a:lnTo>
                  <a:cubicBezTo>
                    <a:pt x="10747629" y="2542286"/>
                    <a:pt x="10602087" y="2687828"/>
                    <a:pt x="10422636" y="2687828"/>
                  </a:cubicBezTo>
                  <a:lnTo>
                    <a:pt x="324993" y="2687828"/>
                  </a:lnTo>
                  <a:cubicBezTo>
                    <a:pt x="145542" y="2687828"/>
                    <a:pt x="0" y="2542286"/>
                    <a:pt x="0" y="2362835"/>
                  </a:cubicBezTo>
                  <a:close/>
                </a:path>
              </a:pathLst>
            </a:custGeom>
            <a:solidFill>
              <a:srgbClr val="EEEFF5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218605" y="6606182"/>
            <a:ext cx="3563391" cy="47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Secure &amp; Scalable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18605" y="7166222"/>
            <a:ext cx="7519244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Built with security at its core, designed for future growth.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9279285" y="6364040"/>
            <a:ext cx="8060829" cy="2015878"/>
            <a:chOff x="0" y="0"/>
            <a:chExt cx="10747772" cy="268783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747756" cy="2687828"/>
            </a:xfrm>
            <a:custGeom>
              <a:avLst/>
              <a:gdLst/>
              <a:ahLst/>
              <a:cxnLst/>
              <a:rect r="r" b="b" t="t" l="l"/>
              <a:pathLst>
                <a:path h="2687828" w="10747756">
                  <a:moveTo>
                    <a:pt x="0" y="324993"/>
                  </a:moveTo>
                  <a:cubicBezTo>
                    <a:pt x="0" y="145542"/>
                    <a:pt x="145542" y="0"/>
                    <a:pt x="324993" y="0"/>
                  </a:cubicBezTo>
                  <a:lnTo>
                    <a:pt x="10422763" y="0"/>
                  </a:lnTo>
                  <a:cubicBezTo>
                    <a:pt x="10602213" y="0"/>
                    <a:pt x="10747756" y="145542"/>
                    <a:pt x="10747756" y="324993"/>
                  </a:cubicBezTo>
                  <a:lnTo>
                    <a:pt x="10747756" y="2362835"/>
                  </a:lnTo>
                  <a:cubicBezTo>
                    <a:pt x="10747756" y="2542286"/>
                    <a:pt x="10602213" y="2687828"/>
                    <a:pt x="10422763" y="2687828"/>
                  </a:cubicBezTo>
                  <a:lnTo>
                    <a:pt x="324993" y="2687828"/>
                  </a:lnTo>
                  <a:cubicBezTo>
                    <a:pt x="145542" y="2687828"/>
                    <a:pt x="0" y="2542286"/>
                    <a:pt x="0" y="2362835"/>
                  </a:cubicBezTo>
                  <a:close/>
                </a:path>
              </a:pathLst>
            </a:custGeom>
            <a:solidFill>
              <a:srgbClr val="EEEFF5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9550004" y="6606182"/>
            <a:ext cx="3563391" cy="47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Modern Architecture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550004" y="7166222"/>
            <a:ext cx="7519392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Developed using clean code and industry best practices.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DAGvgN9R_dk</dc:identifier>
  <dcterms:modified xsi:type="dcterms:W3CDTF">2011-08-01T06:04:30Z</dcterms:modified>
  <cp:revision>1</cp:revision>
</cp:coreProperties>
</file>