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530" r:id="rId5"/>
    <p:sldId id="531" r:id="rId6"/>
    <p:sldId id="533" r:id="rId7"/>
    <p:sldId id="534" r:id="rId8"/>
    <p:sldId id="547" r:id="rId9"/>
    <p:sldId id="548" r:id="rId10"/>
    <p:sldId id="535" r:id="rId11"/>
    <p:sldId id="536" r:id="rId12"/>
    <p:sldId id="538" r:id="rId13"/>
    <p:sldId id="539" r:id="rId14"/>
    <p:sldId id="549" r:id="rId15"/>
    <p:sldId id="550" r:id="rId16"/>
    <p:sldId id="543" r:id="rId17"/>
    <p:sldId id="537" r:id="rId18"/>
    <p:sldId id="54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422"/>
  </p:normalViewPr>
  <p:slideViewPr>
    <p:cSldViewPr snapToGrid="0">
      <p:cViewPr varScale="1">
        <p:scale>
          <a:sx n="81" d="100"/>
          <a:sy n="81" d="100"/>
        </p:scale>
        <p:origin x="594" y="60"/>
      </p:cViewPr>
      <p:guideLst/>
    </p:cSldViewPr>
  </p:slideViewPr>
  <p:notesTextViewPr>
    <p:cViewPr>
      <p:scale>
        <a:sx n="1" d="1"/>
        <a:sy n="1" d="1"/>
      </p:scale>
      <p:origin x="0" y="0"/>
    </p:cViewPr>
  </p:notesTextViewPr>
  <p:notesViewPr>
    <p:cSldViewPr snapToGrid="0">
      <p:cViewPr varScale="1">
        <p:scale>
          <a:sx n="62" d="100"/>
          <a:sy n="62" d="100"/>
        </p:scale>
        <p:origin x="3041" y="4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8AFBFB6-2F82-4917-8CCB-52A17555BF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E4683B53-5251-4A43-9FB3-F7F388829C9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0911D3-40A0-4DAF-92F9-1B2665B162A2}" type="datetimeFigureOut">
              <a:rPr lang="en-IN" smtClean="0"/>
              <a:t>25-10-2023</a:t>
            </a:fld>
            <a:endParaRPr lang="en-IN"/>
          </a:p>
        </p:txBody>
      </p:sp>
      <p:sp>
        <p:nvSpPr>
          <p:cNvPr id="4" name="Footer Placeholder 3">
            <a:extLst>
              <a:ext uri="{FF2B5EF4-FFF2-40B4-BE49-F238E27FC236}">
                <a16:creationId xmlns:a16="http://schemas.microsoft.com/office/drawing/2014/main" id="{02A118C1-EB56-4BC4-A256-92B089F9C8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07B98575-ED73-4C49-8373-90D92C7A497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8A219C-481C-4D9B-94CC-343EA7354C44}" type="slidenum">
              <a:rPr lang="en-IN" smtClean="0"/>
              <a:t>‹#›</a:t>
            </a:fld>
            <a:endParaRPr lang="en-IN"/>
          </a:p>
        </p:txBody>
      </p:sp>
    </p:spTree>
    <p:extLst>
      <p:ext uri="{BB962C8B-B14F-4D97-AF65-F5344CB8AC3E}">
        <p14:creationId xmlns:p14="http://schemas.microsoft.com/office/powerpoint/2010/main" val="6988512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10/25/2023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18271699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7227532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datasets/nikhilmittal/flight-fare-prediction-mh"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Flight fare price </a:t>
            </a:r>
            <a:br>
              <a:rPr lang="en-US" dirty="0"/>
            </a:br>
            <a:r>
              <a:rPr lang="en-US" dirty="0"/>
              <a:t>prediction</a:t>
            </a:r>
            <a:br>
              <a:rPr lang="en-US" dirty="0"/>
            </a:br>
            <a:endParaRPr lang="en-US" dirty="0"/>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2560320" y="4261104"/>
            <a:ext cx="7068312" cy="926532"/>
          </a:xfrm>
        </p:spPr>
        <p:txBody>
          <a:bodyPr/>
          <a:lstStyle/>
          <a:p>
            <a:r>
              <a:rPr lang="en-US" dirty="0"/>
              <a:t>YASH KESHARI</a:t>
            </a:r>
          </a:p>
          <a:p>
            <a:r>
              <a:rPr lang="en-US" dirty="0"/>
              <a:t>Md Ehsanul Haque </a:t>
            </a:r>
            <a:r>
              <a:rPr lang="en-US" dirty="0" err="1"/>
              <a:t>Kanan</a:t>
            </a:r>
            <a:endParaRPr lang="en-US" dirty="0"/>
          </a:p>
          <a:p>
            <a:endParaRPr lang="en-US" dirty="0"/>
          </a:p>
          <a:p>
            <a:endParaRPr lang="en-US" dirty="0"/>
          </a:p>
        </p:txBody>
      </p:sp>
    </p:spTree>
    <p:extLst>
      <p:ext uri="{BB962C8B-B14F-4D97-AF65-F5344CB8AC3E}">
        <p14:creationId xmlns:p14="http://schemas.microsoft.com/office/powerpoint/2010/main" val="172349111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4D6980BD-0225-0DD6-3D62-B0B1E983AB52}"/>
              </a:ext>
            </a:extLst>
          </p:cNvPr>
          <p:cNvSpPr>
            <a:spLocks noGrp="1"/>
          </p:cNvSpPr>
          <p:nvPr>
            <p:ph sz="quarter" idx="14"/>
          </p:nvPr>
        </p:nvSpPr>
        <p:spPr>
          <a:xfrm>
            <a:off x="817830" y="931874"/>
            <a:ext cx="10556339" cy="5477980"/>
          </a:xfrm>
        </p:spPr>
        <p:txBody>
          <a:bodyPr/>
          <a:lstStyle/>
          <a:p>
            <a:pPr marL="0" indent="0">
              <a:buNone/>
            </a:pPr>
            <a:r>
              <a:rPr lang="en-IN" sz="2000" b="1" dirty="0">
                <a:latin typeface="Tw Cen MT (Headings)"/>
              </a:rPr>
              <a:t>Q1: How does the Flight Fare Price Prediction system work?</a:t>
            </a:r>
          </a:p>
          <a:p>
            <a:endParaRPr lang="en-IN" b="1" dirty="0"/>
          </a:p>
          <a:p>
            <a:pPr marL="0" indent="0">
              <a:buNone/>
            </a:pPr>
            <a:r>
              <a:rPr lang="en-IN" dirty="0"/>
              <a:t>A: The system collects user input, including departure and arrival locations, travel dates, preferred airlines, the number of stops, and desired travel duration. It uses this data to predict flight fares prices.</a:t>
            </a:r>
          </a:p>
          <a:p>
            <a:pPr marL="0" indent="0">
              <a:buNone/>
            </a:pPr>
            <a:endParaRPr lang="en-IN" dirty="0"/>
          </a:p>
          <a:p>
            <a:pPr marL="0" indent="0">
              <a:buNone/>
            </a:pPr>
            <a:r>
              <a:rPr lang="en-IN" sz="2000" b="1" dirty="0">
                <a:latin typeface="Tw Cen MT (Headings)"/>
              </a:rPr>
              <a:t>Q2: How can users access the system?</a:t>
            </a:r>
          </a:p>
          <a:p>
            <a:endParaRPr lang="en-IN" dirty="0"/>
          </a:p>
          <a:p>
            <a:pPr marL="0" indent="0">
              <a:buNone/>
            </a:pPr>
            <a:r>
              <a:rPr lang="en-IN" dirty="0"/>
              <a:t>A: Users can access the system through a user-friendly front-end interface, either via a web application or a mobile app.</a:t>
            </a:r>
          </a:p>
          <a:p>
            <a:endParaRPr lang="en-IN" dirty="0"/>
          </a:p>
          <a:p>
            <a:pPr marL="0" indent="0">
              <a:buNone/>
            </a:pPr>
            <a:r>
              <a:rPr lang="en-IN" sz="2000" b="1" dirty="0">
                <a:latin typeface="Tw Cen MT (Headings)"/>
              </a:rPr>
              <a:t>Q3: Are the fare predictions real-time?</a:t>
            </a:r>
          </a:p>
          <a:p>
            <a:endParaRPr lang="en-IN" dirty="0"/>
          </a:p>
          <a:p>
            <a:pPr marL="0" indent="0">
              <a:buNone/>
            </a:pPr>
            <a:r>
              <a:rPr lang="en-IN" dirty="0"/>
              <a:t>A: No, the system does not uses real-time pricing information from airline websites and other sources. It uses historical prices to make estimation and aim to be as accurate as possible</a:t>
            </a:r>
          </a:p>
          <a:p>
            <a:endParaRPr lang="en-US" dirty="0"/>
          </a:p>
        </p:txBody>
      </p:sp>
      <p:sp>
        <p:nvSpPr>
          <p:cNvPr id="22" name="Text Placeholder 21">
            <a:extLst>
              <a:ext uri="{FF2B5EF4-FFF2-40B4-BE49-F238E27FC236}">
                <a16:creationId xmlns:a16="http://schemas.microsoft.com/office/drawing/2014/main" id="{6311D800-055B-4E4C-B841-2E08D012DEAF}"/>
              </a:ext>
            </a:extLst>
          </p:cNvPr>
          <p:cNvSpPr>
            <a:spLocks noGrp="1"/>
          </p:cNvSpPr>
          <p:nvPr>
            <p:ph type="body" sz="quarter" idx="13"/>
          </p:nvPr>
        </p:nvSpPr>
        <p:spPr>
          <a:xfrm>
            <a:off x="4180166" y="66906"/>
            <a:ext cx="2953512" cy="493776"/>
          </a:xfrm>
        </p:spPr>
        <p:txBody>
          <a:bodyPr/>
          <a:lstStyle/>
          <a:p>
            <a:r>
              <a:rPr lang="en-US" sz="4000" dirty="0"/>
              <a:t>	Q&amp;A</a:t>
            </a:r>
            <a:endParaRPr lang="en-IN" sz="4000" dirty="0"/>
          </a:p>
        </p:txBody>
      </p:sp>
    </p:spTree>
    <p:extLst>
      <p:ext uri="{BB962C8B-B14F-4D97-AF65-F5344CB8AC3E}">
        <p14:creationId xmlns:p14="http://schemas.microsoft.com/office/powerpoint/2010/main" val="18770809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4D6980BD-0225-0DD6-3D62-B0B1E983AB52}"/>
              </a:ext>
            </a:extLst>
          </p:cNvPr>
          <p:cNvSpPr>
            <a:spLocks noGrp="1"/>
          </p:cNvSpPr>
          <p:nvPr>
            <p:ph sz="quarter" idx="14"/>
          </p:nvPr>
        </p:nvSpPr>
        <p:spPr>
          <a:xfrm>
            <a:off x="817830" y="922820"/>
            <a:ext cx="10556339" cy="5287857"/>
          </a:xfrm>
        </p:spPr>
        <p:txBody>
          <a:bodyPr/>
          <a:lstStyle/>
          <a:p>
            <a:pPr marL="0" indent="0">
              <a:buNone/>
            </a:pPr>
            <a:r>
              <a:rPr lang="en-IN" sz="2000" b="1" dirty="0">
                <a:latin typeface="+mj-lt"/>
              </a:rPr>
              <a:t>Q4: Can users customize their travel preferences?</a:t>
            </a:r>
          </a:p>
          <a:p>
            <a:endParaRPr lang="en-IN" dirty="0"/>
          </a:p>
          <a:p>
            <a:pPr marL="0" indent="0">
              <a:buNone/>
            </a:pPr>
            <a:r>
              <a:rPr lang="en-IN" dirty="0"/>
              <a:t>A: Absolutely. Users can specify their preferred airlines, the number of stops they are willing to accept, and their desired travel duration, allowing for personalized fare prediction.</a:t>
            </a:r>
          </a:p>
          <a:p>
            <a:endParaRPr lang="en-IN" b="1" dirty="0"/>
          </a:p>
          <a:p>
            <a:pPr marL="0" indent="0">
              <a:buNone/>
            </a:pPr>
            <a:r>
              <a:rPr lang="en-IN" sz="2000" b="1" dirty="0">
                <a:latin typeface="+mj-lt"/>
              </a:rPr>
              <a:t>Q5: How accurate are the fare predictions?</a:t>
            </a:r>
          </a:p>
          <a:p>
            <a:endParaRPr lang="en-IN" dirty="0"/>
          </a:p>
          <a:p>
            <a:pPr marL="0" indent="0">
              <a:buNone/>
            </a:pPr>
            <a:r>
              <a:rPr lang="en-IN" dirty="0"/>
              <a:t>A: The accuracy of fare predictions depends on the data and </a:t>
            </a:r>
            <a:r>
              <a:rPr lang="en-IN" dirty="0" err="1"/>
              <a:t>modeling</a:t>
            </a:r>
            <a:r>
              <a:rPr lang="en-IN" dirty="0"/>
              <a:t>. The system aims to provide accurate estimates, but actual fares may vary. Our system follows 80% accuracy model.</a:t>
            </a:r>
          </a:p>
          <a:p>
            <a:endParaRPr lang="en-IN" dirty="0"/>
          </a:p>
          <a:p>
            <a:pPr marL="0" indent="0">
              <a:buNone/>
            </a:pPr>
            <a:r>
              <a:rPr lang="en-IN" sz="2000" b="1" dirty="0">
                <a:latin typeface="+mj-lt"/>
              </a:rPr>
              <a:t>Q6: Is the system accessible on mobile devices?</a:t>
            </a:r>
          </a:p>
          <a:p>
            <a:endParaRPr lang="en-IN" dirty="0"/>
          </a:p>
          <a:p>
            <a:pPr marL="0" indent="0">
              <a:buNone/>
            </a:pPr>
            <a:r>
              <a:rPr lang="en-IN" dirty="0"/>
              <a:t>A: Yes, the user interface is designed to be responsive and accessible on both desktop and mobile devices.</a:t>
            </a:r>
          </a:p>
          <a:p>
            <a:endParaRPr lang="en-US" dirty="0"/>
          </a:p>
        </p:txBody>
      </p:sp>
      <p:sp>
        <p:nvSpPr>
          <p:cNvPr id="22" name="Text Placeholder 21">
            <a:extLst>
              <a:ext uri="{FF2B5EF4-FFF2-40B4-BE49-F238E27FC236}">
                <a16:creationId xmlns:a16="http://schemas.microsoft.com/office/drawing/2014/main" id="{6311D800-055B-4E4C-B841-2E08D012DEAF}"/>
              </a:ext>
            </a:extLst>
          </p:cNvPr>
          <p:cNvSpPr>
            <a:spLocks noGrp="1"/>
          </p:cNvSpPr>
          <p:nvPr>
            <p:ph type="body" sz="quarter" idx="13"/>
          </p:nvPr>
        </p:nvSpPr>
        <p:spPr>
          <a:xfrm>
            <a:off x="4180166" y="66906"/>
            <a:ext cx="2953512" cy="493776"/>
          </a:xfrm>
        </p:spPr>
        <p:txBody>
          <a:bodyPr/>
          <a:lstStyle/>
          <a:p>
            <a:r>
              <a:rPr lang="en-US" sz="4000" dirty="0"/>
              <a:t>	Q&amp;A</a:t>
            </a:r>
            <a:endParaRPr lang="en-IN" sz="4000" dirty="0"/>
          </a:p>
        </p:txBody>
      </p:sp>
    </p:spTree>
    <p:extLst>
      <p:ext uri="{BB962C8B-B14F-4D97-AF65-F5344CB8AC3E}">
        <p14:creationId xmlns:p14="http://schemas.microsoft.com/office/powerpoint/2010/main" val="27656845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4D6980BD-0225-0DD6-3D62-B0B1E983AB52}"/>
              </a:ext>
            </a:extLst>
          </p:cNvPr>
          <p:cNvSpPr>
            <a:spLocks noGrp="1"/>
          </p:cNvSpPr>
          <p:nvPr>
            <p:ph sz="quarter" idx="14"/>
          </p:nvPr>
        </p:nvSpPr>
        <p:spPr>
          <a:xfrm>
            <a:off x="817830" y="922821"/>
            <a:ext cx="10556339" cy="6052875"/>
          </a:xfrm>
        </p:spPr>
        <p:txBody>
          <a:bodyPr/>
          <a:lstStyle/>
          <a:p>
            <a:pPr marL="0" indent="0">
              <a:buNone/>
            </a:pPr>
            <a:r>
              <a:rPr lang="en-IN" sz="2000" b="1" dirty="0">
                <a:latin typeface="+mj-lt"/>
              </a:rPr>
              <a:t>Q7: What was the type of data?</a:t>
            </a:r>
          </a:p>
          <a:p>
            <a:pPr marL="0" indent="0">
              <a:buNone/>
            </a:pPr>
            <a:endParaRPr lang="en-IN" dirty="0"/>
          </a:p>
          <a:p>
            <a:pPr marL="0" indent="0">
              <a:buNone/>
            </a:pPr>
            <a:r>
              <a:rPr lang="en-IN" dirty="0"/>
              <a:t>A: The raw data contains numerical and categorical columns. Except target column all other columns were categorical columns which were transformed and encoded to meet the desired results.</a:t>
            </a:r>
          </a:p>
          <a:p>
            <a:pPr marL="0" indent="0">
              <a:buNone/>
            </a:pPr>
            <a:endParaRPr lang="en-IN" dirty="0"/>
          </a:p>
          <a:p>
            <a:pPr marL="0" indent="0">
              <a:buNone/>
            </a:pPr>
            <a:r>
              <a:rPr lang="en-IN" sz="2000" b="1" dirty="0">
                <a:latin typeface="+mj-lt"/>
              </a:rPr>
              <a:t>Q8: How logs are managed? also include these questions?</a:t>
            </a:r>
          </a:p>
          <a:p>
            <a:pPr marL="0" indent="0">
              <a:buNone/>
            </a:pPr>
            <a:endParaRPr lang="en-IN" dirty="0"/>
          </a:p>
          <a:p>
            <a:pPr marL="0" indent="0">
              <a:buNone/>
            </a:pPr>
            <a:r>
              <a:rPr lang="en-IN" dirty="0"/>
              <a:t>A: Logs are manages through Logger.py and logs folder from the project folder. Logs are created for each and every step and stored in logs folder.</a:t>
            </a:r>
          </a:p>
          <a:p>
            <a:pPr marL="0" indent="0">
              <a:buNone/>
            </a:pPr>
            <a:endParaRPr lang="en-IN" dirty="0"/>
          </a:p>
          <a:p>
            <a:pPr marL="0" indent="0">
              <a:buNone/>
            </a:pPr>
            <a:r>
              <a:rPr lang="en-IN" sz="2000" b="1" dirty="0">
                <a:latin typeface="+mj-lt"/>
              </a:rPr>
              <a:t>Q9: On which cloud platform this project model is deployed?</a:t>
            </a:r>
          </a:p>
          <a:p>
            <a:pPr marL="0" indent="0">
              <a:buNone/>
            </a:pPr>
            <a:endParaRPr lang="en-IN" sz="2000" dirty="0">
              <a:latin typeface="+mj-lt"/>
            </a:endParaRPr>
          </a:p>
          <a:p>
            <a:pPr marL="0" indent="0">
              <a:buNone/>
            </a:pPr>
            <a:r>
              <a:rPr lang="en-IN" sz="2000" dirty="0"/>
              <a:t>A:This project is deployed on AWS EC2 instance.</a:t>
            </a:r>
          </a:p>
          <a:p>
            <a:pPr marL="0" indent="0">
              <a:buNone/>
            </a:pPr>
            <a:endParaRPr lang="en-IN" sz="2000" dirty="0">
              <a:latin typeface="+mj-lt"/>
            </a:endParaRPr>
          </a:p>
          <a:p>
            <a:pPr marL="0" indent="0">
              <a:buNone/>
            </a:pPr>
            <a:endParaRPr lang="en-IN" dirty="0"/>
          </a:p>
          <a:p>
            <a:pPr marL="0" indent="0">
              <a:buNone/>
            </a:pPr>
            <a:endParaRPr lang="en-IN" dirty="0"/>
          </a:p>
          <a:p>
            <a:pPr marL="0" indent="0">
              <a:buNone/>
            </a:pPr>
            <a:endParaRPr lang="en-IN" dirty="0"/>
          </a:p>
          <a:p>
            <a:pPr marL="0" indent="0">
              <a:buNone/>
            </a:pPr>
            <a:endParaRPr lang="en-US" dirty="0"/>
          </a:p>
        </p:txBody>
      </p:sp>
      <p:sp>
        <p:nvSpPr>
          <p:cNvPr id="22" name="Text Placeholder 21">
            <a:extLst>
              <a:ext uri="{FF2B5EF4-FFF2-40B4-BE49-F238E27FC236}">
                <a16:creationId xmlns:a16="http://schemas.microsoft.com/office/drawing/2014/main" id="{6311D800-055B-4E4C-B841-2E08D012DEAF}"/>
              </a:ext>
            </a:extLst>
          </p:cNvPr>
          <p:cNvSpPr>
            <a:spLocks noGrp="1"/>
          </p:cNvSpPr>
          <p:nvPr>
            <p:ph type="body" sz="quarter" idx="13"/>
          </p:nvPr>
        </p:nvSpPr>
        <p:spPr>
          <a:xfrm>
            <a:off x="4180166" y="66906"/>
            <a:ext cx="2953512" cy="493776"/>
          </a:xfrm>
        </p:spPr>
        <p:txBody>
          <a:bodyPr/>
          <a:lstStyle/>
          <a:p>
            <a:r>
              <a:rPr lang="en-US" sz="4000" dirty="0"/>
              <a:t>	Q&amp;A</a:t>
            </a:r>
            <a:endParaRPr lang="en-IN" sz="4000" dirty="0"/>
          </a:p>
        </p:txBody>
      </p:sp>
    </p:spTree>
    <p:extLst>
      <p:ext uri="{BB962C8B-B14F-4D97-AF65-F5344CB8AC3E}">
        <p14:creationId xmlns:p14="http://schemas.microsoft.com/office/powerpoint/2010/main" val="27707143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SUMMARY</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a:xfrm>
            <a:off x="2228088" y="3685032"/>
            <a:ext cx="7735824" cy="1393962"/>
          </a:xfrm>
        </p:spPr>
        <p:txBody>
          <a:bodyPr/>
          <a:lstStyle/>
          <a:p>
            <a:r>
              <a:rPr lang="en-IN" sz="2000" dirty="0"/>
              <a:t>The Flight Fare Price Prediction project aims to provide </a:t>
            </a:r>
            <a:r>
              <a:rPr lang="en-IN" sz="2000" dirty="0" err="1"/>
              <a:t>traveler</a:t>
            </a:r>
            <a:r>
              <a:rPr lang="en-IN" sz="2000" dirty="0"/>
              <a:t> with personalized and accurate fare predictions, enabling cost-efficient and data-driven travel planning and improving the overall travel booking experience.</a:t>
            </a:r>
            <a:r>
              <a:rPr lang="en-US" sz="2000" dirty="0"/>
              <a:t> </a:t>
            </a:r>
          </a:p>
        </p:txBody>
      </p:sp>
    </p:spTree>
    <p:extLst>
      <p:ext uri="{BB962C8B-B14F-4D97-AF65-F5344CB8AC3E}">
        <p14:creationId xmlns:p14="http://schemas.microsoft.com/office/powerpoint/2010/main" val="19587596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C44EC9-F730-00B6-E479-530EC276D851}"/>
              </a:ext>
              <a:ext uri="{C183D7F6-B498-43B3-948B-1728B52AA6E4}">
                <adec:decorative xmlns:adec="http://schemas.microsoft.com/office/drawing/2017/decorative" val="1"/>
              </a:ext>
            </a:extLst>
          </p:cNvPr>
          <p:cNvGrpSpPr/>
          <p:nvPr/>
        </p:nvGrpSpPr>
        <p:grpSpPr>
          <a:xfrm rot="10800000">
            <a:off x="1098968" y="2752344"/>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8B6D2F8E-4F98-B89F-E4FB-DD9F900821E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99EBD7AD-ED91-CC5F-0110-3EE43A60F946}"/>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7" name="Group 6">
            <a:extLst>
              <a:ext uri="{FF2B5EF4-FFF2-40B4-BE49-F238E27FC236}">
                <a16:creationId xmlns:a16="http://schemas.microsoft.com/office/drawing/2014/main" id="{56B0BED4-B4D2-A8C2-9E8E-FA7D1819E15A}"/>
              </a:ext>
              <a:ext uri="{C183D7F6-B498-43B3-948B-1728B52AA6E4}">
                <adec:decorative xmlns:adec="http://schemas.microsoft.com/office/drawing/2017/decorative" val="1"/>
              </a:ext>
            </a:extLst>
          </p:cNvPr>
          <p:cNvGrpSpPr/>
          <p:nvPr/>
        </p:nvGrpSpPr>
        <p:grpSpPr>
          <a:xfrm>
            <a:off x="9906000" y="3221702"/>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B542C6FD-B908-03BB-DE9D-1E76EE84926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21">
              <a:extLst>
                <a:ext uri="{FF2B5EF4-FFF2-40B4-BE49-F238E27FC236}">
                  <a16:creationId xmlns:a16="http://schemas.microsoft.com/office/drawing/2014/main" id="{594F7F18-2B8D-7493-904B-1BD252DFC67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p:txBody>
          <a:bodyPr/>
          <a:lstStyle/>
          <a:p>
            <a:r>
              <a:rPr lang="en-IN" dirty="0"/>
              <a:t>  Life is short, and the world is wide.</a:t>
            </a:r>
            <a:br>
              <a:rPr lang="en-US" dirty="0"/>
            </a:br>
            <a:endParaRPr lang="en-US" dirty="0"/>
          </a:p>
        </p:txBody>
      </p:sp>
      <p:sp>
        <p:nvSpPr>
          <p:cNvPr id="3" name="Subtitle 2">
            <a:extLst>
              <a:ext uri="{FF2B5EF4-FFF2-40B4-BE49-F238E27FC236}">
                <a16:creationId xmlns:a16="http://schemas.microsoft.com/office/drawing/2014/main" id="{4CE82C04-6445-9E02-B0E8-8D809278C37D}"/>
              </a:ext>
            </a:extLst>
          </p:cNvPr>
          <p:cNvSpPr>
            <a:spLocks noGrp="1"/>
          </p:cNvSpPr>
          <p:nvPr>
            <p:ph type="subTitle" idx="1"/>
          </p:nvPr>
        </p:nvSpPr>
        <p:spPr/>
        <p:txBody>
          <a:bodyPr/>
          <a:lstStyle/>
          <a:p>
            <a:r>
              <a:rPr lang="en-US" dirty="0"/>
              <a:t>- An Internet Stranger.</a:t>
            </a:r>
          </a:p>
        </p:txBody>
      </p:sp>
    </p:spTree>
    <p:extLst>
      <p:ext uri="{BB962C8B-B14F-4D97-AF65-F5344CB8AC3E}">
        <p14:creationId xmlns:p14="http://schemas.microsoft.com/office/powerpoint/2010/main" val="12132100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a:xfrm>
            <a:off x="6601968" y="3374136"/>
            <a:ext cx="4709160" cy="1069848"/>
          </a:xfrm>
        </p:spPr>
        <p:txBody>
          <a:bodyPr/>
          <a:lstStyle/>
          <a:p>
            <a:pPr algn="l"/>
            <a:r>
              <a:rPr lang="en-US" dirty="0">
                <a:latin typeface="Segoe UI Light" panose="020B0502040204020203" pitchFamily="34" charset="0"/>
                <a:cs typeface="Segoe UI Light" panose="020B0502040204020203" pitchFamily="34" charset="0"/>
              </a:rPr>
              <a:t>YASH KESHARI</a:t>
            </a:r>
          </a:p>
          <a:p>
            <a:pPr algn="l"/>
            <a:r>
              <a:rPr lang="en-US" dirty="0">
                <a:latin typeface="Segoe UI Light" panose="020B0502040204020203" pitchFamily="34" charset="0"/>
                <a:cs typeface="Segoe UI Light" panose="020B0502040204020203" pitchFamily="34" charset="0"/>
              </a:rPr>
              <a:t>Md Ehsanul Haque </a:t>
            </a:r>
            <a:r>
              <a:rPr lang="en-US" dirty="0" err="1">
                <a:latin typeface="Segoe UI Light" panose="020B0502040204020203" pitchFamily="34" charset="0"/>
                <a:cs typeface="Segoe UI Light" panose="020B0502040204020203" pitchFamily="34" charset="0"/>
              </a:rPr>
              <a:t>Kanan</a:t>
            </a:r>
            <a:r>
              <a:rPr lang="en-US" dirty="0">
                <a:latin typeface="Segoe UI Light" panose="020B0502040204020203" pitchFamily="34" charset="0"/>
                <a:cs typeface="Segoe UI Light" panose="020B0502040204020203" pitchFamily="34" charset="0"/>
              </a:rPr>
              <a:t>​</a:t>
            </a:r>
          </a:p>
          <a:p>
            <a:pPr algn="l"/>
            <a:endParaRPr lang="en-US" dirty="0">
              <a:latin typeface="Segoe UI Light" panose="020B0502040204020203" pitchFamily="34" charset="0"/>
              <a:ea typeface="Calibri"/>
              <a:cs typeface="Segoe UI Light" panose="020B0502040204020203" pitchFamily="34" charset="0"/>
            </a:endParaRPr>
          </a:p>
        </p:txBody>
      </p:sp>
    </p:spTree>
    <p:extLst>
      <p:ext uri="{BB962C8B-B14F-4D97-AF65-F5344CB8AC3E}">
        <p14:creationId xmlns:p14="http://schemas.microsoft.com/office/powerpoint/2010/main" val="18777012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536192" y="292608"/>
            <a:ext cx="8878824" cy="1069848"/>
          </a:xfrm>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536192" y="1524785"/>
            <a:ext cx="6422136" cy="3282696"/>
          </a:xfrm>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Objective</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Benefits</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Data Description.</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Architecture</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W</a:t>
            </a:r>
            <a:r>
              <a:rPr lang="en-US" dirty="0">
                <a:solidFill>
                  <a:schemeClr val="bg1"/>
                </a:solidFill>
                <a:latin typeface="Segoe UI Light" panose="020B0502040204020203" pitchFamily="34" charset="0"/>
                <a:cs typeface="Segoe UI Light" panose="020B0502040204020203" pitchFamily="34" charset="0"/>
              </a:rPr>
              <a:t>orkflow</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Q&amp;A</a:t>
            </a:r>
            <a:endParaRPr lang="en-US"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480270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228088" y="1017247"/>
            <a:ext cx="7735824" cy="1069848"/>
          </a:xfrm>
        </p:spPr>
        <p:txBody>
          <a:bodyPr/>
          <a:lstStyle/>
          <a:p>
            <a:r>
              <a:rPr lang="en-US" dirty="0"/>
              <a:t>Objective</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228088" y="2544295"/>
            <a:ext cx="7735824" cy="2625234"/>
          </a:xfrm>
        </p:spPr>
        <p:txBody>
          <a:bodyPr/>
          <a:lstStyle/>
          <a:p>
            <a:r>
              <a:rPr lang="en-IN" sz="2000" dirty="0"/>
              <a:t>The primary objective of the Flight Fare Price Prediction project is to guide </a:t>
            </a:r>
            <a:r>
              <a:rPr lang="en-IN" sz="2000" dirty="0" err="1"/>
              <a:t>traveler</a:t>
            </a:r>
            <a:r>
              <a:rPr lang="en-IN" sz="2000" dirty="0"/>
              <a:t> with accurate and personalized fare predictions. By allowing users to input key travel details such as departure and arrival locations, travel dates, preferred airlines, the number of stops, and desired travel duration, the system aims to provide fare estimates tailored to individual preferences. This project's goal is to simplify the flight booking process, assist users in making cost-effective choices, and enhance their overall travel planning experience.</a:t>
            </a:r>
            <a:endParaRPr lang="en-US" sz="2000" dirty="0"/>
          </a:p>
        </p:txBody>
      </p:sp>
    </p:spTree>
    <p:extLst>
      <p:ext uri="{BB962C8B-B14F-4D97-AF65-F5344CB8AC3E}">
        <p14:creationId xmlns:p14="http://schemas.microsoft.com/office/powerpoint/2010/main" val="33807598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1522476" y="346393"/>
            <a:ext cx="9144000" cy="1069848"/>
          </a:xfrm>
        </p:spPr>
        <p:txBody>
          <a:bodyPr/>
          <a:lstStyle/>
          <a:p>
            <a:r>
              <a:rPr lang="en-US" dirty="0"/>
              <a:t>Benefits</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2560320" y="1573702"/>
            <a:ext cx="7670096" cy="5284297"/>
          </a:xfrm>
        </p:spPr>
        <p:txBody>
          <a:bodyPr/>
          <a:lstStyle/>
          <a:p>
            <a:pPr algn="l">
              <a:buFont typeface="Arial" panose="020B0604020202020204" pitchFamily="34" charset="0"/>
              <a:buChar char="•"/>
            </a:pPr>
            <a:r>
              <a:rPr lang="en-IN" b="0" i="0" dirty="0">
                <a:effectLst/>
                <a:latin typeface="Segoe UI Light (Body)"/>
              </a:rPr>
              <a:t> Personalized Travel Planning</a:t>
            </a:r>
          </a:p>
          <a:p>
            <a:pPr algn="l">
              <a:buFont typeface="Arial" panose="020B0604020202020204" pitchFamily="34" charset="0"/>
              <a:buChar char="•"/>
            </a:pPr>
            <a:r>
              <a:rPr lang="en-IN" b="0" i="0" dirty="0">
                <a:effectLst/>
                <a:latin typeface="Segoe UI Light (Body)"/>
              </a:rPr>
              <a:t> Cost Efficiency</a:t>
            </a:r>
          </a:p>
          <a:p>
            <a:pPr algn="l">
              <a:buFont typeface="Arial" panose="020B0604020202020204" pitchFamily="34" charset="0"/>
              <a:buChar char="•"/>
            </a:pPr>
            <a:r>
              <a:rPr lang="en-IN" b="0" i="0" dirty="0">
                <a:effectLst/>
                <a:latin typeface="Segoe UI Light (Body)"/>
              </a:rPr>
              <a:t> Time Saving</a:t>
            </a:r>
          </a:p>
          <a:p>
            <a:pPr algn="l">
              <a:buFont typeface="Arial" panose="020B0604020202020204" pitchFamily="34" charset="0"/>
              <a:buChar char="•"/>
            </a:pPr>
            <a:r>
              <a:rPr lang="en-IN" b="0" i="0" dirty="0">
                <a:effectLst/>
                <a:latin typeface="Segoe UI Light (Body)"/>
              </a:rPr>
              <a:t> Enhanced User Experience</a:t>
            </a:r>
          </a:p>
          <a:p>
            <a:pPr algn="l">
              <a:buFont typeface="Arial" panose="020B0604020202020204" pitchFamily="34" charset="0"/>
              <a:buChar char="•"/>
            </a:pPr>
            <a:r>
              <a:rPr lang="en-IN" b="0" i="0" dirty="0">
                <a:effectLst/>
                <a:latin typeface="Segoe UI Light (Body)"/>
              </a:rPr>
              <a:t> Data-Driven Decision Making</a:t>
            </a:r>
          </a:p>
          <a:p>
            <a:pPr algn="l">
              <a:buFont typeface="Arial" panose="020B0604020202020204" pitchFamily="34" charset="0"/>
              <a:buChar char="•"/>
            </a:pPr>
            <a:r>
              <a:rPr lang="en-IN" b="0" i="0" dirty="0">
                <a:effectLst/>
                <a:latin typeface="Segoe UI Light (Body)"/>
              </a:rPr>
              <a:t> Convenience</a:t>
            </a:r>
          </a:p>
          <a:p>
            <a:pPr algn="l">
              <a:buFont typeface="Arial" panose="020B0604020202020204" pitchFamily="34" charset="0"/>
              <a:buChar char="•"/>
            </a:pPr>
            <a:r>
              <a:rPr lang="en-IN" b="0" i="0" dirty="0">
                <a:effectLst/>
                <a:latin typeface="Segoe UI Light (Body)"/>
              </a:rPr>
              <a:t> Flexible Options</a:t>
            </a:r>
          </a:p>
          <a:p>
            <a:pPr algn="l">
              <a:buFont typeface="Arial" panose="020B0604020202020204" pitchFamily="34" charset="0"/>
              <a:buChar char="•"/>
            </a:pPr>
            <a:r>
              <a:rPr lang="en-IN" b="0" i="0" dirty="0">
                <a:effectLst/>
                <a:latin typeface="Segoe UI Light (Body)"/>
              </a:rPr>
              <a:t> Improved Travel Planning</a:t>
            </a:r>
          </a:p>
          <a:p>
            <a:pPr algn="l">
              <a:buFont typeface="Arial" panose="020B0604020202020204" pitchFamily="34" charset="0"/>
              <a:buChar char="•"/>
            </a:pPr>
            <a:r>
              <a:rPr lang="en-IN" b="0" i="0" dirty="0">
                <a:effectLst/>
                <a:latin typeface="Segoe UI Light (Body)"/>
              </a:rPr>
              <a:t> Enhanced Booking Confidence</a:t>
            </a:r>
          </a:p>
          <a:p>
            <a:pPr algn="l">
              <a:buFont typeface="Arial" panose="020B0604020202020204" pitchFamily="34" charset="0"/>
              <a:buChar char="•"/>
            </a:pPr>
            <a:r>
              <a:rPr lang="en-IN" b="0" i="0" dirty="0">
                <a:effectLst/>
                <a:latin typeface="Segoe UI Light (Body)"/>
              </a:rPr>
              <a:t> Time and Stress Reduction</a:t>
            </a:r>
          </a:p>
          <a:p>
            <a:endParaRPr lang="en-US" dirty="0">
              <a:latin typeface="Segoe UI Light (Body)"/>
            </a:endParaRPr>
          </a:p>
        </p:txBody>
      </p:sp>
    </p:spTree>
    <p:extLst>
      <p:ext uri="{BB962C8B-B14F-4D97-AF65-F5344CB8AC3E}">
        <p14:creationId xmlns:p14="http://schemas.microsoft.com/office/powerpoint/2010/main" val="5484762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1524000" y="-214922"/>
            <a:ext cx="9144000" cy="1069848"/>
          </a:xfrm>
        </p:spPr>
        <p:txBody>
          <a:bodyPr/>
          <a:lstStyle/>
          <a:p>
            <a:r>
              <a:rPr lang="en-US" dirty="0"/>
              <a:t>User input fields</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1394233" y="945462"/>
            <a:ext cx="9451817" cy="5912538"/>
          </a:xfrm>
        </p:spPr>
        <p:txBody>
          <a:bodyPr/>
          <a:lstStyle/>
          <a:p>
            <a:r>
              <a:rPr lang="en-IN" dirty="0">
                <a:latin typeface="Segoe UI Light (Body)"/>
              </a:rPr>
              <a:t>- The system collects user input for Arrival, Departure, Date, Airline, Number of Stops, and Duration.</a:t>
            </a:r>
          </a:p>
          <a:p>
            <a:pPr algn="l"/>
            <a:r>
              <a:rPr lang="en-IN" sz="2000" b="1" i="0" dirty="0">
                <a:effectLst/>
              </a:rPr>
              <a:t>Arrival:</a:t>
            </a:r>
            <a:endParaRPr lang="en-IN" sz="2000" b="0" i="0" dirty="0">
              <a:effectLst/>
            </a:endParaRPr>
          </a:p>
          <a:p>
            <a:pPr lvl="1" algn="l"/>
            <a:r>
              <a:rPr lang="en-IN" sz="1800" b="0" i="0" dirty="0">
                <a:effectLst/>
              </a:rPr>
              <a:t>Users specify their desired destination, indicating where they want to travel to.</a:t>
            </a:r>
          </a:p>
          <a:p>
            <a:pPr algn="l"/>
            <a:r>
              <a:rPr lang="en-IN" sz="2000" b="1" i="0" dirty="0">
                <a:effectLst/>
              </a:rPr>
              <a:t>Departure:</a:t>
            </a:r>
            <a:endParaRPr lang="en-IN" sz="2000" b="0" i="0" dirty="0">
              <a:effectLst/>
            </a:endParaRPr>
          </a:p>
          <a:p>
            <a:pPr lvl="1" algn="l"/>
            <a:r>
              <a:rPr lang="en-IN" sz="1800" b="0" i="0" dirty="0">
                <a:effectLst/>
              </a:rPr>
              <a:t>Travelers input their starting point or departure city/airport for the journey.</a:t>
            </a:r>
          </a:p>
          <a:p>
            <a:pPr algn="l"/>
            <a:r>
              <a:rPr lang="en-IN" sz="2000" b="1" i="0" dirty="0">
                <a:effectLst/>
              </a:rPr>
              <a:t>Date:</a:t>
            </a:r>
            <a:endParaRPr lang="en-IN" sz="2000" b="0" i="0" dirty="0">
              <a:effectLst/>
            </a:endParaRPr>
          </a:p>
          <a:p>
            <a:pPr lvl="1" algn="l"/>
            <a:r>
              <a:rPr lang="en-IN" sz="1800" b="0" i="0" dirty="0">
                <a:effectLst/>
              </a:rPr>
              <a:t>Users provide the travel dates, specifying when they plan to depart and return.</a:t>
            </a:r>
          </a:p>
          <a:p>
            <a:pPr algn="l"/>
            <a:r>
              <a:rPr lang="en-IN" sz="2000" b="1" i="0" dirty="0">
                <a:effectLst/>
              </a:rPr>
              <a:t>Airline:</a:t>
            </a:r>
            <a:endParaRPr lang="en-IN" sz="2000" b="0" i="0" dirty="0">
              <a:effectLst/>
            </a:endParaRPr>
          </a:p>
          <a:p>
            <a:pPr lvl="1" algn="l"/>
            <a:r>
              <a:rPr lang="en-IN" sz="1800" b="0" i="0" dirty="0">
                <a:effectLst/>
              </a:rPr>
              <a:t>Travelers have the option to select their preferred airline for the journey.</a:t>
            </a:r>
          </a:p>
          <a:p>
            <a:pPr algn="l"/>
            <a:r>
              <a:rPr lang="en-IN" sz="2000" b="1" i="0" dirty="0">
                <a:effectLst/>
              </a:rPr>
              <a:t>Number of Stops:</a:t>
            </a:r>
            <a:endParaRPr lang="en-IN" sz="2000" b="0" i="0" dirty="0">
              <a:effectLst/>
            </a:endParaRPr>
          </a:p>
          <a:p>
            <a:pPr lvl="1" algn="l"/>
            <a:r>
              <a:rPr lang="en-IN" sz="1800" b="0" i="0" dirty="0">
                <a:effectLst/>
              </a:rPr>
              <a:t>Users indicate their preference for non-stop flights or specify the number of </a:t>
            </a:r>
            <a:r>
              <a:rPr lang="en-IN" sz="1800" dirty="0"/>
              <a:t>stops </a:t>
            </a:r>
            <a:r>
              <a:rPr lang="en-IN" sz="1800" b="0" i="0" dirty="0">
                <a:effectLst/>
              </a:rPr>
              <a:t>they are willing to accept.</a:t>
            </a:r>
          </a:p>
          <a:p>
            <a:pPr algn="l"/>
            <a:r>
              <a:rPr lang="en-IN" sz="2000" b="1" i="0" dirty="0">
                <a:effectLst/>
              </a:rPr>
              <a:t>Duration:</a:t>
            </a:r>
            <a:endParaRPr lang="en-IN" sz="2000" b="0" i="0" dirty="0">
              <a:effectLst/>
            </a:endParaRPr>
          </a:p>
          <a:p>
            <a:pPr lvl="1" algn="l"/>
            <a:r>
              <a:rPr lang="en-IN" sz="1800" b="0" i="0" dirty="0">
                <a:effectLst/>
              </a:rPr>
              <a:t>Travelers specify the desired travel duration or flight time, helping the system recommend flights that align with their time preferences.</a:t>
            </a:r>
          </a:p>
          <a:p>
            <a:endParaRPr lang="en-IN" dirty="0">
              <a:latin typeface="Segoe UI Light (Body)"/>
            </a:endParaRPr>
          </a:p>
        </p:txBody>
      </p:sp>
    </p:spTree>
    <p:extLst>
      <p:ext uri="{BB962C8B-B14F-4D97-AF65-F5344CB8AC3E}">
        <p14:creationId xmlns:p14="http://schemas.microsoft.com/office/powerpoint/2010/main" val="7393933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1524000" y="-323563"/>
            <a:ext cx="9144000" cy="1069848"/>
          </a:xfrm>
        </p:spPr>
        <p:txBody>
          <a:bodyPr/>
          <a:lstStyle/>
          <a:p>
            <a:r>
              <a:rPr lang="en-US" dirty="0"/>
              <a:t>Workflow</a:t>
            </a:r>
          </a:p>
        </p:txBody>
      </p:sp>
      <p:pic>
        <p:nvPicPr>
          <p:cNvPr id="4" name="Picture 3">
            <a:extLst>
              <a:ext uri="{FF2B5EF4-FFF2-40B4-BE49-F238E27FC236}">
                <a16:creationId xmlns:a16="http://schemas.microsoft.com/office/drawing/2014/main" id="{F589D9D6-1DD3-49CB-83AC-8364F88AD8DB}"/>
              </a:ext>
            </a:extLst>
          </p:cNvPr>
          <p:cNvPicPr>
            <a:picLocks noChangeAspect="1"/>
          </p:cNvPicPr>
          <p:nvPr/>
        </p:nvPicPr>
        <p:blipFill>
          <a:blip r:embed="rId2"/>
          <a:stretch>
            <a:fillRect/>
          </a:stretch>
        </p:blipFill>
        <p:spPr>
          <a:xfrm>
            <a:off x="1587974" y="746285"/>
            <a:ext cx="9080026" cy="2744064"/>
          </a:xfrm>
          <a:prstGeom prst="rect">
            <a:avLst/>
          </a:prstGeom>
        </p:spPr>
      </p:pic>
      <p:pic>
        <p:nvPicPr>
          <p:cNvPr id="5" name="Picture 4">
            <a:extLst>
              <a:ext uri="{FF2B5EF4-FFF2-40B4-BE49-F238E27FC236}">
                <a16:creationId xmlns:a16="http://schemas.microsoft.com/office/drawing/2014/main" id="{39254738-9935-4C4A-8F12-B9620C108145}"/>
              </a:ext>
            </a:extLst>
          </p:cNvPr>
          <p:cNvPicPr>
            <a:picLocks noChangeAspect="1"/>
          </p:cNvPicPr>
          <p:nvPr/>
        </p:nvPicPr>
        <p:blipFill>
          <a:blip r:embed="rId3"/>
          <a:stretch>
            <a:fillRect/>
          </a:stretch>
        </p:blipFill>
        <p:spPr>
          <a:xfrm>
            <a:off x="1702051" y="3563009"/>
            <a:ext cx="8836183" cy="3280762"/>
          </a:xfrm>
          <a:prstGeom prst="rect">
            <a:avLst/>
          </a:prstGeom>
        </p:spPr>
      </p:pic>
    </p:spTree>
    <p:extLst>
      <p:ext uri="{BB962C8B-B14F-4D97-AF65-F5344CB8AC3E}">
        <p14:creationId xmlns:p14="http://schemas.microsoft.com/office/powerpoint/2010/main" val="34843463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655320" y="-244444"/>
            <a:ext cx="10881360" cy="1069848"/>
          </a:xfrm>
        </p:spPr>
        <p:txBody>
          <a:bodyPr/>
          <a:lstStyle/>
          <a:p>
            <a:r>
              <a:rPr lang="en-US" dirty="0">
                <a:ln w="28575">
                  <a:noFill/>
                  <a:prstDash val="solid"/>
                </a:ln>
                <a:latin typeface="Tw Cen MT" panose="020B0602020104020603" pitchFamily="34" charset="77"/>
              </a:rPr>
              <a:t>Feature importance</a:t>
            </a:r>
            <a:endParaRPr lang="en-US" sz="4000" b="1" spc="600" dirty="0">
              <a:ln w="28575">
                <a:noFill/>
                <a:prstDash val="solid"/>
              </a:ln>
              <a:solidFill>
                <a:schemeClr val="bg1"/>
              </a:solidFill>
              <a:latin typeface="Tw Cen MT" panose="020B0602020104020603" pitchFamily="34" charset="77"/>
            </a:endParaRPr>
          </a:p>
        </p:txBody>
      </p:sp>
      <p:pic>
        <p:nvPicPr>
          <p:cNvPr id="9" name="Picture 8">
            <a:extLst>
              <a:ext uri="{FF2B5EF4-FFF2-40B4-BE49-F238E27FC236}">
                <a16:creationId xmlns:a16="http://schemas.microsoft.com/office/drawing/2014/main" id="{024A8568-3583-41DC-B445-9531C643CC6F}"/>
              </a:ext>
            </a:extLst>
          </p:cNvPr>
          <p:cNvPicPr>
            <a:picLocks noChangeAspect="1"/>
          </p:cNvPicPr>
          <p:nvPr/>
        </p:nvPicPr>
        <p:blipFill>
          <a:blip r:embed="rId2"/>
          <a:stretch>
            <a:fillRect/>
          </a:stretch>
        </p:blipFill>
        <p:spPr>
          <a:xfrm>
            <a:off x="1900662" y="1069848"/>
            <a:ext cx="8390676" cy="5593784"/>
          </a:xfrm>
          <a:prstGeom prst="rect">
            <a:avLst/>
          </a:prstGeom>
        </p:spPr>
      </p:pic>
    </p:spTree>
    <p:extLst>
      <p:ext uri="{BB962C8B-B14F-4D97-AF65-F5344CB8AC3E}">
        <p14:creationId xmlns:p14="http://schemas.microsoft.com/office/powerpoint/2010/main" val="13726519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FB0B60B-2C1B-490A-BA57-B98B98B9E3F1}"/>
              </a:ext>
            </a:extLst>
          </p:cNvPr>
          <p:cNvSpPr>
            <a:spLocks noGrp="1"/>
          </p:cNvSpPr>
          <p:nvPr>
            <p:ph idx="1"/>
          </p:nvPr>
        </p:nvSpPr>
        <p:spPr>
          <a:xfrm>
            <a:off x="886228" y="443620"/>
            <a:ext cx="10419543" cy="6147302"/>
          </a:xfrm>
        </p:spPr>
        <p:txBody>
          <a:bodyPr/>
          <a:lstStyle/>
          <a:p>
            <a:pPr marL="0" indent="0" algn="l">
              <a:buNone/>
            </a:pPr>
            <a:r>
              <a:rPr lang="en-IN" b="1" i="0" dirty="0">
                <a:effectLst/>
                <a:latin typeface="Tw Cen MT (Headings)"/>
              </a:rPr>
              <a:t>Data Sources:</a:t>
            </a:r>
            <a:endParaRPr lang="en-IN" b="0" i="0" dirty="0">
              <a:effectLst/>
              <a:latin typeface="Tw Cen MT (Headings)"/>
            </a:endParaRPr>
          </a:p>
          <a:p>
            <a:pPr marL="457200" lvl="1" indent="0" algn="l">
              <a:buNone/>
            </a:pPr>
            <a:r>
              <a:rPr lang="en-IN" b="0" i="0" dirty="0">
                <a:effectLst/>
              </a:rPr>
              <a:t>Data is collected from Kaggle website. Source link:</a:t>
            </a:r>
          </a:p>
          <a:p>
            <a:pPr marL="457200" lvl="1" indent="0" algn="l">
              <a:buNone/>
            </a:pPr>
            <a:r>
              <a:rPr lang="en-IN" b="0" i="0" dirty="0">
                <a:effectLst/>
                <a:hlinkClick r:id="rId2">
                  <a:extLst>
                    <a:ext uri="{A12FA001-AC4F-418D-AE19-62706E023703}">
                      <ahyp:hlinkClr xmlns:ahyp="http://schemas.microsoft.com/office/drawing/2018/hyperlinkcolor" val="tx"/>
                    </a:ext>
                  </a:extLst>
                </a:hlinkClick>
              </a:rPr>
              <a:t>https://www.kaggle.com/datasets/nikhilmittal/flight-fare-prediction-mh</a:t>
            </a:r>
            <a:endParaRPr lang="en-IN" b="0" i="0" dirty="0">
              <a:effectLst/>
            </a:endParaRPr>
          </a:p>
          <a:p>
            <a:pPr marL="0" indent="0" algn="l">
              <a:buNone/>
            </a:pPr>
            <a:endParaRPr lang="en-IN" b="1" i="0" dirty="0">
              <a:effectLst/>
              <a:latin typeface="Tw Cen MT (Headings)"/>
            </a:endParaRPr>
          </a:p>
          <a:p>
            <a:pPr marL="0" indent="0" algn="l">
              <a:buNone/>
            </a:pPr>
            <a:r>
              <a:rPr lang="en-IN" b="1" i="0" dirty="0">
                <a:effectLst/>
                <a:latin typeface="Tw Cen MT (Headings)"/>
              </a:rPr>
              <a:t>Technology Stack:</a:t>
            </a:r>
            <a:endParaRPr lang="en-IN" b="0" i="0" dirty="0">
              <a:effectLst/>
              <a:latin typeface="Tw Cen MT (Headings)"/>
            </a:endParaRPr>
          </a:p>
          <a:p>
            <a:pPr marL="457200" lvl="1" indent="0" algn="l">
              <a:buNone/>
            </a:pPr>
            <a:r>
              <a:rPr lang="en-IN" b="0" i="0" dirty="0">
                <a:effectLst/>
              </a:rPr>
              <a:t>This project involves technology stack that includes Python, Scikit-learn, </a:t>
            </a:r>
            <a:r>
              <a:rPr lang="en-IN" b="0" i="0" dirty="0" err="1">
                <a:effectLst/>
              </a:rPr>
              <a:t>Streamlit</a:t>
            </a:r>
            <a:r>
              <a:rPr lang="en-IN" b="0" i="0" dirty="0">
                <a:effectLst/>
              </a:rPr>
              <a:t> and AWS EC2 instance.</a:t>
            </a:r>
          </a:p>
          <a:p>
            <a:pPr marL="457200" lvl="1" indent="0" algn="l">
              <a:buNone/>
            </a:pPr>
            <a:endParaRPr lang="en-IN" dirty="0"/>
          </a:p>
          <a:p>
            <a:pPr marL="457200" lvl="1" indent="0" algn="l">
              <a:buNone/>
            </a:pPr>
            <a:endParaRPr lang="en-IN" b="0" i="0" dirty="0">
              <a:effectLst/>
            </a:endParaRPr>
          </a:p>
          <a:p>
            <a:pPr marL="0" indent="0" algn="l">
              <a:buNone/>
            </a:pPr>
            <a:r>
              <a:rPr lang="en-IN" b="1" i="0" dirty="0">
                <a:effectLst/>
                <a:latin typeface="+mj-lt"/>
              </a:rPr>
              <a:t>Model Building:</a:t>
            </a:r>
          </a:p>
          <a:p>
            <a:pPr marL="0" indent="0" algn="l">
              <a:buNone/>
            </a:pPr>
            <a:r>
              <a:rPr lang="en-IN" sz="2400" b="0" i="0" dirty="0">
                <a:effectLst/>
              </a:rPr>
              <a:t>      The project employs a Random Forest Regressor model for predicting </a:t>
            </a:r>
          </a:p>
          <a:p>
            <a:pPr marL="0" indent="0" algn="l">
              <a:buNone/>
            </a:pPr>
            <a:r>
              <a:rPr lang="en-IN" sz="2400" dirty="0"/>
              <a:t>       </a:t>
            </a:r>
            <a:r>
              <a:rPr lang="en-IN" sz="2400" b="0" i="0" dirty="0">
                <a:effectLst/>
              </a:rPr>
              <a:t>fares.</a:t>
            </a:r>
          </a:p>
          <a:p>
            <a:pPr marL="457200" lvl="1" indent="0" algn="l">
              <a:buNone/>
            </a:pPr>
            <a:endParaRPr lang="en-IN" b="0" i="0" dirty="0">
              <a:effectLst/>
            </a:endParaRPr>
          </a:p>
          <a:p>
            <a:endParaRPr lang="en-IN" dirty="0"/>
          </a:p>
        </p:txBody>
      </p:sp>
    </p:spTree>
    <p:extLst>
      <p:ext uri="{BB962C8B-B14F-4D97-AF65-F5344CB8AC3E}">
        <p14:creationId xmlns:p14="http://schemas.microsoft.com/office/powerpoint/2010/main" val="12087244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t>AREAS OF FOCUS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9</a:t>
            </a:fld>
            <a:endParaRPr lang="en-US" dirty="0"/>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p:txBody>
          <a:bodyPr/>
          <a:lstStyle/>
          <a:p>
            <a:r>
              <a:rPr lang="en-US" dirty="0"/>
              <a:t>Features</a:t>
            </a:r>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p:txBody>
          <a:bodyPr/>
          <a:lstStyle/>
          <a:p>
            <a:r>
              <a:rPr lang="en-US" dirty="0"/>
              <a:t>Adding more features such as sign up system,  live tracking, flight status, etc.</a:t>
            </a:r>
          </a:p>
          <a:p>
            <a:endParaRPr lang="en-US" dirty="0"/>
          </a:p>
          <a:p>
            <a:r>
              <a:rPr lang="en-US" dirty="0"/>
              <a:t>Recommendations based on partnership with other travelling websites.</a:t>
            </a:r>
          </a:p>
          <a:p>
            <a:endParaRPr lang="en-US" dirty="0"/>
          </a:p>
        </p:txBody>
      </p:sp>
      <p:sp>
        <p:nvSpPr>
          <p:cNvPr id="5" name="Text Placeholder 4">
            <a:extLst>
              <a:ext uri="{FF2B5EF4-FFF2-40B4-BE49-F238E27FC236}">
                <a16:creationId xmlns:a16="http://schemas.microsoft.com/office/drawing/2014/main" id="{6A1E0F07-3291-4EE2-1286-04C97165BA68}"/>
              </a:ext>
            </a:extLst>
          </p:cNvPr>
          <p:cNvSpPr>
            <a:spLocks noGrp="1"/>
          </p:cNvSpPr>
          <p:nvPr>
            <p:ph type="body" sz="quarter" idx="3"/>
          </p:nvPr>
        </p:nvSpPr>
        <p:spPr/>
        <p:txBody>
          <a:bodyPr/>
          <a:lstStyle/>
          <a:p>
            <a:r>
              <a:rPr lang="en-US" dirty="0"/>
              <a:t>User-Interface</a:t>
            </a:r>
          </a:p>
        </p:txBody>
      </p:sp>
      <p:sp>
        <p:nvSpPr>
          <p:cNvPr id="6" name="Content Placeholder 5">
            <a:extLst>
              <a:ext uri="{FF2B5EF4-FFF2-40B4-BE49-F238E27FC236}">
                <a16:creationId xmlns:a16="http://schemas.microsoft.com/office/drawing/2014/main" id="{3DF22CC9-1295-2B21-05A9-68A44E669B8F}"/>
              </a:ext>
            </a:extLst>
          </p:cNvPr>
          <p:cNvSpPr>
            <a:spLocks noGrp="1"/>
          </p:cNvSpPr>
          <p:nvPr>
            <p:ph sz="quarter" idx="4"/>
          </p:nvPr>
        </p:nvSpPr>
        <p:spPr>
          <a:xfrm>
            <a:off x="5541264" y="2743200"/>
            <a:ext cx="3621024" cy="1674891"/>
          </a:xfrm>
        </p:spPr>
        <p:txBody>
          <a:bodyPr/>
          <a:lstStyle/>
          <a:p>
            <a:r>
              <a:rPr lang="en-US" dirty="0"/>
              <a:t>Adding graphics.</a:t>
            </a:r>
          </a:p>
          <a:p>
            <a:r>
              <a:rPr lang="en-US" dirty="0"/>
              <a:t>Adding animations.</a:t>
            </a:r>
          </a:p>
          <a:p>
            <a:r>
              <a:rPr lang="en-US" dirty="0"/>
              <a:t>More Minimal design</a:t>
            </a:r>
          </a:p>
          <a:p>
            <a:pPr marL="0" indent="0">
              <a:buNone/>
            </a:pPr>
            <a:endParaRPr lang="en-US" dirty="0"/>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p:txBody>
          <a:bodyPr/>
          <a:lstStyle/>
          <a:p>
            <a:r>
              <a:rPr lang="en-US"/>
              <a:t>Crypto: investing &amp; trading</a:t>
            </a:r>
            <a:endParaRPr lang="en-US" dirty="0"/>
          </a:p>
        </p:txBody>
      </p:sp>
    </p:spTree>
    <p:extLst>
      <p:ext uri="{BB962C8B-B14F-4D97-AF65-F5344CB8AC3E}">
        <p14:creationId xmlns:p14="http://schemas.microsoft.com/office/powerpoint/2010/main" val="7652109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F1F1912-3146-44AF-A389-9E8B77BB368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95</TotalTime>
  <Words>819</Words>
  <Application>Microsoft Office PowerPoint</Application>
  <PresentationFormat>Widescreen</PresentationFormat>
  <Paragraphs>107</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Courier New</vt:lpstr>
      <vt:lpstr>Segoe UI Light</vt:lpstr>
      <vt:lpstr>Segoe UI Light (Body)</vt:lpstr>
      <vt:lpstr>Tw Cen MT</vt:lpstr>
      <vt:lpstr>Tw Cen MT (Headings)</vt:lpstr>
      <vt:lpstr>Office Theme</vt:lpstr>
      <vt:lpstr>Flight fare price  prediction </vt:lpstr>
      <vt:lpstr>CONTENTS</vt:lpstr>
      <vt:lpstr>Objective</vt:lpstr>
      <vt:lpstr>Benefits</vt:lpstr>
      <vt:lpstr>User input fields</vt:lpstr>
      <vt:lpstr>Workflow</vt:lpstr>
      <vt:lpstr>Feature importance</vt:lpstr>
      <vt:lpstr>PowerPoint Presentation</vt:lpstr>
      <vt:lpstr>AREAS OF FOCUS</vt:lpstr>
      <vt:lpstr>PowerPoint Presentation</vt:lpstr>
      <vt:lpstr>PowerPoint Presentation</vt:lpstr>
      <vt:lpstr>PowerPoint Presentation</vt:lpstr>
      <vt:lpstr>SUMMARY</vt:lpstr>
      <vt:lpstr>  Life is short, and the world is wide.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fare price  prediction </dc:title>
  <dc:creator>Nancy keshari</dc:creator>
  <cp:lastModifiedBy>Nancy keshari</cp:lastModifiedBy>
  <cp:revision>2</cp:revision>
  <dcterms:created xsi:type="dcterms:W3CDTF">2023-10-25T02:59:58Z</dcterms:created>
  <dcterms:modified xsi:type="dcterms:W3CDTF">2023-10-25T04:35:28Z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