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9" r:id="rId1"/>
  </p:sldMasterIdLst>
  <p:notesMasterIdLst>
    <p:notesMasterId r:id="rId25"/>
  </p:notesMasterIdLst>
  <p:handoutMasterIdLst>
    <p:handoutMasterId r:id="rId26"/>
  </p:handoutMasterIdLst>
  <p:sldIdLst>
    <p:sldId id="256" r:id="rId2"/>
    <p:sldId id="349" r:id="rId3"/>
    <p:sldId id="350" r:id="rId4"/>
    <p:sldId id="364" r:id="rId5"/>
    <p:sldId id="354" r:id="rId6"/>
    <p:sldId id="352" r:id="rId7"/>
    <p:sldId id="353" r:id="rId8"/>
    <p:sldId id="355" r:id="rId9"/>
    <p:sldId id="356" r:id="rId10"/>
    <p:sldId id="365" r:id="rId11"/>
    <p:sldId id="369" r:id="rId12"/>
    <p:sldId id="370" r:id="rId13"/>
    <p:sldId id="371" r:id="rId14"/>
    <p:sldId id="366" r:id="rId15"/>
    <p:sldId id="367" r:id="rId16"/>
    <p:sldId id="368" r:id="rId17"/>
    <p:sldId id="357" r:id="rId18"/>
    <p:sldId id="358" r:id="rId19"/>
    <p:sldId id="359" r:id="rId20"/>
    <p:sldId id="360" r:id="rId21"/>
    <p:sldId id="361" r:id="rId22"/>
    <p:sldId id="362" r:id="rId23"/>
    <p:sldId id="363" r:id="rId24"/>
  </p:sldIdLst>
  <p:sldSz cx="12192000" cy="6858000"/>
  <p:notesSz cx="6858000" cy="9144000"/>
  <p:defaultTextStyle>
    <a:defPPr>
      <a:defRPr lang="en-US"/>
    </a:defPPr>
    <a:lvl1pPr algn="r" rtl="0" eaLnBrk="0" fontAlgn="base" hangingPunct="0">
      <a:spcBef>
        <a:spcPct val="0"/>
      </a:spcBef>
      <a:spcAft>
        <a:spcPct val="0"/>
      </a:spcAft>
      <a:defRPr sz="2400" b="1" kern="1200">
        <a:solidFill>
          <a:schemeClr val="tx1"/>
        </a:solidFill>
        <a:latin typeface="Verdana" charset="0"/>
        <a:ea typeface="ＭＳ Ｐゴシック" charset="0"/>
        <a:cs typeface="ＭＳ Ｐゴシック" charset="0"/>
      </a:defRPr>
    </a:lvl1pPr>
    <a:lvl2pPr marL="457200" algn="r" rtl="0" eaLnBrk="0" fontAlgn="base" hangingPunct="0">
      <a:spcBef>
        <a:spcPct val="0"/>
      </a:spcBef>
      <a:spcAft>
        <a:spcPct val="0"/>
      </a:spcAft>
      <a:defRPr sz="2400" b="1" kern="1200">
        <a:solidFill>
          <a:schemeClr val="tx1"/>
        </a:solidFill>
        <a:latin typeface="Verdana" charset="0"/>
        <a:ea typeface="ＭＳ Ｐゴシック" charset="0"/>
        <a:cs typeface="ＭＳ Ｐゴシック" charset="0"/>
      </a:defRPr>
    </a:lvl2pPr>
    <a:lvl3pPr marL="914400" algn="r" rtl="0" eaLnBrk="0" fontAlgn="base" hangingPunct="0">
      <a:spcBef>
        <a:spcPct val="0"/>
      </a:spcBef>
      <a:spcAft>
        <a:spcPct val="0"/>
      </a:spcAft>
      <a:defRPr sz="2400" b="1" kern="1200">
        <a:solidFill>
          <a:schemeClr val="tx1"/>
        </a:solidFill>
        <a:latin typeface="Verdana" charset="0"/>
        <a:ea typeface="ＭＳ Ｐゴシック" charset="0"/>
        <a:cs typeface="ＭＳ Ｐゴシック" charset="0"/>
      </a:defRPr>
    </a:lvl3pPr>
    <a:lvl4pPr marL="1371600" algn="r" rtl="0" eaLnBrk="0" fontAlgn="base" hangingPunct="0">
      <a:spcBef>
        <a:spcPct val="0"/>
      </a:spcBef>
      <a:spcAft>
        <a:spcPct val="0"/>
      </a:spcAft>
      <a:defRPr sz="2400" b="1" kern="1200">
        <a:solidFill>
          <a:schemeClr val="tx1"/>
        </a:solidFill>
        <a:latin typeface="Verdana" charset="0"/>
        <a:ea typeface="ＭＳ Ｐゴシック" charset="0"/>
        <a:cs typeface="ＭＳ Ｐゴシック" charset="0"/>
      </a:defRPr>
    </a:lvl4pPr>
    <a:lvl5pPr marL="1828800" algn="r" rtl="0" eaLnBrk="0" fontAlgn="base" hangingPunct="0">
      <a:spcBef>
        <a:spcPct val="0"/>
      </a:spcBef>
      <a:spcAft>
        <a:spcPct val="0"/>
      </a:spcAft>
      <a:defRPr sz="2400" b="1"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400" b="1"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400" b="1"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400" b="1"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400" b="1"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DD550C"/>
    <a:srgbClr val="03244D"/>
    <a:srgbClr val="F68026"/>
    <a:srgbClr val="496E9C"/>
    <a:srgbClr val="6699FF"/>
    <a:srgbClr val="003399"/>
    <a:srgbClr val="0033CC"/>
    <a:srgbClr val="33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3784" autoAdjust="0"/>
  </p:normalViewPr>
  <p:slideViewPr>
    <p:cSldViewPr>
      <p:cViewPr varScale="1">
        <p:scale>
          <a:sx n="95" d="100"/>
          <a:sy n="95" d="100"/>
        </p:scale>
        <p:origin x="1248" y="90"/>
      </p:cViewPr>
      <p:guideLst>
        <p:guide orient="horz" pos="2160"/>
        <p:guide pos="3840"/>
      </p:guideLst>
    </p:cSldViewPr>
  </p:slideViewPr>
  <p:outlineViewPr>
    <p:cViewPr>
      <p:scale>
        <a:sx n="33" d="100"/>
        <a:sy n="33" d="100"/>
      </p:scale>
      <p:origin x="0" y="-15908"/>
    </p:cViewPr>
  </p:outlineViewPr>
  <p:notesTextViewPr>
    <p:cViewPr>
      <p:scale>
        <a:sx n="100" d="100"/>
        <a:sy n="100" d="100"/>
      </p:scale>
      <p:origin x="0" y="0"/>
    </p:cViewPr>
  </p:notesTextViewPr>
  <p:sorterViewPr>
    <p:cViewPr>
      <p:scale>
        <a:sx n="100" d="100"/>
        <a:sy n="100" d="100"/>
      </p:scale>
      <p:origin x="0" y="5160"/>
    </p:cViewPr>
  </p:sorterViewPr>
  <p:notesViewPr>
    <p:cSldViewPr>
      <p:cViewPr varScale="1">
        <p:scale>
          <a:sx n="65" d="100"/>
          <a:sy n="65" d="100"/>
        </p:scale>
        <p:origin x="1540" y="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defRPr sz="1100" b="0">
                <a:latin typeface="Times New Roman" pitchFamily="-112"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defRPr sz="1100" b="0">
                <a:latin typeface="Times New Roman" pitchFamily="-112"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defRPr sz="1100" b="0">
                <a:latin typeface="Times New Roman" pitchFamily="-112"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sz="1100" b="0">
                <a:latin typeface="Times New Roman" charset="0"/>
              </a:defRPr>
            </a:lvl1pPr>
          </a:lstStyle>
          <a:p>
            <a:fld id="{64039693-3EF9-9243-B46C-D09A044C5826}" type="slidenum">
              <a:rPr lang="en-US"/>
              <a:pPr/>
              <a:t>‹#›</a:t>
            </a:fld>
            <a:endParaRPr lang="en-US"/>
          </a:p>
        </p:txBody>
      </p:sp>
    </p:spTree>
    <p:extLst>
      <p:ext uri="{BB962C8B-B14F-4D97-AF65-F5344CB8AC3E}">
        <p14:creationId xmlns:p14="http://schemas.microsoft.com/office/powerpoint/2010/main" val="1500911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l">
              <a:defRPr sz="1100">
                <a:solidFill>
                  <a:schemeClr val="bg1"/>
                </a:solidFill>
                <a:latin typeface="Verdana" pitchFamily="-112" charset="0"/>
                <a:ea typeface="+mn-ea"/>
                <a:cs typeface="+mn-cs"/>
              </a:defRPr>
            </a:lvl1pPr>
          </a:lstStyle>
          <a:p>
            <a:pPr>
              <a:defRPr/>
            </a:pPr>
            <a:endParaRPr lang="en-US"/>
          </a:p>
        </p:txBody>
      </p:sp>
      <p:sp>
        <p:nvSpPr>
          <p:cNvPr id="5734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defRPr sz="1100">
                <a:solidFill>
                  <a:schemeClr val="bg1"/>
                </a:solidFill>
                <a:latin typeface="Verdana" pitchFamily="-112" charset="0"/>
                <a:ea typeface="+mn-ea"/>
                <a:cs typeface="+mn-cs"/>
              </a:defRPr>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382588" y="685800"/>
            <a:ext cx="6096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57349" name="Rectangle 1029"/>
          <p:cNvSpPr>
            <a:spLocks noGrp="1" noChangeArrowheads="1"/>
          </p:cNvSpPr>
          <p:nvPr>
            <p:ph type="body" sz="quarter" idx="3"/>
          </p:nvPr>
        </p:nvSpPr>
        <p:spPr bwMode="auto">
          <a:xfrm>
            <a:off x="915988" y="4343400"/>
            <a:ext cx="5026025" cy="411480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735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lgn="l">
              <a:defRPr sz="1100">
                <a:solidFill>
                  <a:schemeClr val="bg1"/>
                </a:solidFill>
                <a:latin typeface="Verdana" pitchFamily="-112" charset="0"/>
                <a:ea typeface="+mn-ea"/>
                <a:cs typeface="+mn-cs"/>
              </a:defRPr>
            </a:lvl1pPr>
          </a:lstStyle>
          <a:p>
            <a:pPr>
              <a:defRPr/>
            </a:pPr>
            <a:endParaRPr lang="en-US"/>
          </a:p>
        </p:txBody>
      </p:sp>
      <p:sp>
        <p:nvSpPr>
          <p:cNvPr id="5735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sz="1100">
                <a:solidFill>
                  <a:schemeClr val="bg1"/>
                </a:solidFill>
              </a:defRPr>
            </a:lvl1pPr>
          </a:lstStyle>
          <a:p>
            <a:fld id="{BA95FC9D-A361-0047-A127-CC478746A09D}" type="slidenum">
              <a:rPr lang="en-US"/>
              <a:pPr/>
              <a:t>‹#›</a:t>
            </a:fld>
            <a:endParaRPr lang="en-US"/>
          </a:p>
        </p:txBody>
      </p:sp>
    </p:spTree>
    <p:extLst>
      <p:ext uri="{BB962C8B-B14F-4D97-AF65-F5344CB8AC3E}">
        <p14:creationId xmlns:p14="http://schemas.microsoft.com/office/powerpoint/2010/main" val="2469143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b="1">
                <a:solidFill>
                  <a:schemeClr val="tx1"/>
                </a:solidFill>
                <a:latin typeface="Verdana" charset="0"/>
                <a:ea typeface="ＭＳ Ｐゴシック" charset="0"/>
                <a:cs typeface="ＭＳ Ｐゴシック" charset="0"/>
              </a:defRPr>
            </a:lvl1pPr>
            <a:lvl2pPr marL="37931725" indent="-37474525">
              <a:defRPr sz="2400" b="1">
                <a:solidFill>
                  <a:schemeClr val="tx1"/>
                </a:solidFill>
                <a:latin typeface="Verdana" charset="0"/>
                <a:ea typeface="ＭＳ Ｐゴシック" charset="0"/>
              </a:defRPr>
            </a:lvl2pPr>
            <a:lvl3pPr>
              <a:defRPr sz="2400" b="1">
                <a:solidFill>
                  <a:schemeClr val="tx1"/>
                </a:solidFill>
                <a:latin typeface="Verdana" charset="0"/>
                <a:ea typeface="ＭＳ Ｐゴシック" charset="0"/>
              </a:defRPr>
            </a:lvl3pPr>
            <a:lvl4pPr>
              <a:defRPr sz="2400" b="1">
                <a:solidFill>
                  <a:schemeClr val="tx1"/>
                </a:solidFill>
                <a:latin typeface="Verdana" charset="0"/>
                <a:ea typeface="ＭＳ Ｐゴシック" charset="0"/>
              </a:defRPr>
            </a:lvl4pPr>
            <a:lvl5pPr>
              <a:defRPr sz="2400" b="1">
                <a:solidFill>
                  <a:schemeClr val="tx1"/>
                </a:solidFill>
                <a:latin typeface="Verdana" charset="0"/>
                <a:ea typeface="ＭＳ Ｐゴシック" charset="0"/>
              </a:defRPr>
            </a:lvl5pPr>
            <a:lvl6pPr marL="457200" eaLnBrk="0" fontAlgn="base" hangingPunct="0">
              <a:spcBef>
                <a:spcPct val="0"/>
              </a:spcBef>
              <a:spcAft>
                <a:spcPct val="0"/>
              </a:spcAft>
              <a:defRPr sz="2400" b="1">
                <a:solidFill>
                  <a:schemeClr val="tx1"/>
                </a:solidFill>
                <a:latin typeface="Verdana" charset="0"/>
                <a:ea typeface="ＭＳ Ｐゴシック" charset="0"/>
              </a:defRPr>
            </a:lvl6pPr>
            <a:lvl7pPr marL="914400" eaLnBrk="0" fontAlgn="base" hangingPunct="0">
              <a:spcBef>
                <a:spcPct val="0"/>
              </a:spcBef>
              <a:spcAft>
                <a:spcPct val="0"/>
              </a:spcAft>
              <a:defRPr sz="2400" b="1">
                <a:solidFill>
                  <a:schemeClr val="tx1"/>
                </a:solidFill>
                <a:latin typeface="Verdana" charset="0"/>
                <a:ea typeface="ＭＳ Ｐゴシック" charset="0"/>
              </a:defRPr>
            </a:lvl7pPr>
            <a:lvl8pPr marL="1371600" eaLnBrk="0" fontAlgn="base" hangingPunct="0">
              <a:spcBef>
                <a:spcPct val="0"/>
              </a:spcBef>
              <a:spcAft>
                <a:spcPct val="0"/>
              </a:spcAft>
              <a:defRPr sz="2400" b="1">
                <a:solidFill>
                  <a:schemeClr val="tx1"/>
                </a:solidFill>
                <a:latin typeface="Verdana" charset="0"/>
                <a:ea typeface="ＭＳ Ｐゴシック" charset="0"/>
              </a:defRPr>
            </a:lvl8pPr>
            <a:lvl9pPr marL="1828800" eaLnBrk="0" fontAlgn="base" hangingPunct="0">
              <a:spcBef>
                <a:spcPct val="0"/>
              </a:spcBef>
              <a:spcAft>
                <a:spcPct val="0"/>
              </a:spcAft>
              <a:defRPr sz="2400" b="1">
                <a:solidFill>
                  <a:schemeClr val="tx1"/>
                </a:solidFill>
                <a:latin typeface="Verdana" charset="0"/>
                <a:ea typeface="ＭＳ Ｐゴシック" charset="0"/>
              </a:defRPr>
            </a:lvl9pPr>
          </a:lstStyle>
          <a:p>
            <a:fld id="{D69666A6-51FC-9E48-90AC-0A20BB3F2D57}" type="slidenum">
              <a:rPr lang="en-US" sz="1100">
                <a:solidFill>
                  <a:schemeClr val="bg1"/>
                </a:solidFill>
              </a:rPr>
              <a:pPr/>
              <a:t>1</a:t>
            </a:fld>
            <a:endParaRPr lang="en-US" sz="1100">
              <a:solidFill>
                <a:schemeClr val="bg1"/>
              </a:solidFill>
            </a:endParaRPr>
          </a:p>
        </p:txBody>
      </p:sp>
      <p:sp>
        <p:nvSpPr>
          <p:cNvPr id="16387" name="Rectangle 1026"/>
          <p:cNvSpPr>
            <a:spLocks noGrp="1" noRot="1" noChangeAspect="1" noChangeArrowheads="1" noTextEdit="1"/>
          </p:cNvSpPr>
          <p:nvPr>
            <p:ph type="sldImg"/>
          </p:nvPr>
        </p:nvSpPr>
        <p:spPr>
          <a:xfrm>
            <a:off x="382588" y="685800"/>
            <a:ext cx="6096000" cy="3429000"/>
          </a:xfrm>
          <a:ln/>
        </p:spPr>
      </p:sp>
      <p:sp>
        <p:nvSpPr>
          <p:cNvPr id="16388" name="Rectangle 1027"/>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New Roman" charset="0"/>
                <a:ea typeface="ＭＳ Ｐゴシック" charset="0"/>
                <a:cs typeface="ＭＳ Ｐゴシック" charset="0"/>
              </a:rPr>
              <a:t>2020Spring: No time to cover project 1 introduction</a:t>
            </a:r>
          </a:p>
          <a:p>
            <a:r>
              <a:rPr lang="en-US" dirty="0">
                <a:latin typeface="Times New Roman" charset="0"/>
                <a:ea typeface="ＭＳ Ｐゴシック" charset="0"/>
                <a:cs typeface="ＭＳ Ｐゴシック" charset="0"/>
              </a:rPr>
              <a:t>Sides 1-16: 50 minutes (</a:t>
            </a:r>
            <a:r>
              <a:rPr lang="en-US">
                <a:latin typeface="Times New Roman" charset="0"/>
                <a:ea typeface="ＭＳ Ｐゴシック" charset="0"/>
                <a:cs typeface="ＭＳ Ｐゴシック" charset="0"/>
              </a:rPr>
              <a:t>Handout Updated)</a:t>
            </a:r>
            <a:endParaRPr lang="en-US" dirty="0">
              <a:latin typeface="Times New Roman" charset="0"/>
              <a:ea typeface="ＭＳ Ｐゴシック" charset="0"/>
              <a:cs typeface="ＭＳ Ｐゴシック" charset="0"/>
            </a:endParaRP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2019Spring: Project 1: </a:t>
            </a:r>
            <a:r>
              <a:rPr lang="en-US" dirty="0" err="1">
                <a:latin typeface="Times New Roman" charset="0"/>
                <a:ea typeface="ＭＳ Ｐゴシック" charset="0"/>
                <a:cs typeface="ＭＳ Ｐゴシック" charset="0"/>
              </a:rPr>
              <a:t>gdb</a:t>
            </a:r>
            <a:r>
              <a:rPr lang="en-US" dirty="0">
                <a:latin typeface="Times New Roman" charset="0"/>
                <a:ea typeface="ＭＳ Ｐゴシック" charset="0"/>
                <a:cs typeface="ＭＳ Ｐゴシック" charset="0"/>
              </a:rPr>
              <a:t> comments. 5 Minutes</a:t>
            </a:r>
          </a:p>
          <a:p>
            <a:r>
              <a:rPr lang="en-US" dirty="0">
                <a:latin typeface="Times New Roman" charset="0"/>
                <a:ea typeface="ＭＳ Ｐゴシック" charset="0"/>
                <a:cs typeface="ＭＳ Ｐゴシック" charset="0"/>
              </a:rPr>
              <a:t>03-Shared</a:t>
            </a:r>
            <a:r>
              <a:rPr lang="en-US" baseline="0" dirty="0">
                <a:latin typeface="Times New Roman" charset="0"/>
                <a:ea typeface="ＭＳ Ｐゴシック" charset="0"/>
                <a:cs typeface="ＭＳ Ｐゴシック" charset="0"/>
              </a:rPr>
              <a:t> memory Systems: 45 Minutes, Slides 1-13</a:t>
            </a:r>
          </a:p>
          <a:p>
            <a:r>
              <a:rPr lang="en-US" baseline="0" dirty="0">
                <a:latin typeface="Times New Roman" charset="0"/>
                <a:ea typeface="ＭＳ Ｐゴシック" charset="0"/>
                <a:cs typeface="ＭＳ Ｐゴシック" charset="0"/>
              </a:rPr>
              <a:t>Slides 14-15 TBC.</a:t>
            </a:r>
            <a:endParaRPr lang="en-US" dirty="0">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86858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95FC9D-A361-0047-A127-CC478746A09D}" type="slidenum">
              <a:rPr lang="en-US" smtClean="0"/>
              <a:pPr/>
              <a:t>16</a:t>
            </a:fld>
            <a:endParaRPr lang="en-US"/>
          </a:p>
        </p:txBody>
      </p:sp>
    </p:spTree>
    <p:extLst>
      <p:ext uri="{BB962C8B-B14F-4D97-AF65-F5344CB8AC3E}">
        <p14:creationId xmlns:p14="http://schemas.microsoft.com/office/powerpoint/2010/main" val="2689764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BD0C801-20FE-45CD-9B6E-A55CB431469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A44D9E20-E902-412F-AF6D-9A6273344D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Which one is more practical?</a:t>
            </a:r>
          </a:p>
        </p:txBody>
      </p:sp>
    </p:spTree>
    <p:extLst>
      <p:ext uri="{BB962C8B-B14F-4D97-AF65-F5344CB8AC3E}">
        <p14:creationId xmlns:p14="http://schemas.microsoft.com/office/powerpoint/2010/main" val="21173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25000" lnSpcReduction="20000"/>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p>
          <a:p>
            <a:r>
              <a:rPr lang="en-US" sz="2800" dirty="0">
                <a:solidFill>
                  <a:srgbClr val="FF0000"/>
                </a:solidFill>
              </a:rPr>
              <a:t>Interleaving and overlapping </a:t>
            </a:r>
          </a:p>
          <a:p>
            <a:pPr lvl="2"/>
            <a:r>
              <a:rPr lang="en-US" sz="2400" dirty="0"/>
              <a:t>can be viewed as examples of concurrent processing</a:t>
            </a:r>
          </a:p>
          <a:p>
            <a:pPr lvl="2"/>
            <a:r>
              <a:rPr lang="en-US" sz="2400" dirty="0"/>
              <a:t>both present the same problems</a:t>
            </a:r>
          </a:p>
          <a:p>
            <a:pPr marL="282575" lvl="2">
              <a:spcBef>
                <a:spcPts val="1800"/>
              </a:spcBef>
            </a:pPr>
            <a:r>
              <a:rPr lang="en-US" sz="2800" dirty="0"/>
              <a:t>Uniprocessor – the relative speed of execution of processes </a:t>
            </a:r>
            <a:r>
              <a:rPr lang="en-US" sz="2800" dirty="0">
                <a:solidFill>
                  <a:srgbClr val="FF0000"/>
                </a:solidFill>
              </a:rPr>
              <a:t>cannot be predicted</a:t>
            </a:r>
          </a:p>
          <a:p>
            <a:pPr lvl="2"/>
            <a:r>
              <a:rPr lang="en-US" sz="2400" dirty="0"/>
              <a:t>depends on activities of other processes</a:t>
            </a:r>
          </a:p>
          <a:p>
            <a:pPr lvl="2"/>
            <a:r>
              <a:rPr lang="en-US" sz="2400" dirty="0"/>
              <a:t>the way the OS handles interrupts</a:t>
            </a:r>
          </a:p>
          <a:p>
            <a:pPr lvl="2"/>
            <a:r>
              <a:rPr lang="en-US" sz="2400" dirty="0"/>
              <a:t>scheduling policies of the OS</a:t>
            </a:r>
          </a:p>
          <a:p>
            <a:pPr lvl="2"/>
            <a:endParaRPr 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kern="1200" baseline="0" dirty="0">
                <a:solidFill>
                  <a:schemeClr val="tx1"/>
                </a:solidFill>
                <a:latin typeface="+mn-lt"/>
                <a:ea typeface="ＭＳ Ｐゴシック" charset="0"/>
                <a:cs typeface="ＭＳ Ｐゴシック" charset="0"/>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uniprocessor, the problems stem from a basic characteristic of multiprogramming systems: The relative speed of execution of processes cannot be predicted. It depends on the activities of other processes, the way in which the OS handles interrupts, and the scheduling policies of the OS.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kern="1200" baseline="0" dirty="0">
              <a:solidFill>
                <a:schemeClr val="tx1"/>
              </a:solidFill>
              <a:latin typeface="+mn-lt"/>
              <a:ea typeface="ＭＳ Ｐゴシック" charset="0"/>
              <a:cs typeface="ＭＳ Ｐゴシック" charset="0"/>
            </a:endParaRPr>
          </a:p>
          <a:p>
            <a:r>
              <a:rPr lang="en-US" sz="2400" kern="1200" baseline="0" dirty="0">
                <a:solidFill>
                  <a:schemeClr val="tx1"/>
                </a:solidFill>
                <a:latin typeface="+mn-lt"/>
                <a:ea typeface="ＭＳ Ｐゴシック" charset="0"/>
                <a:cs typeface="ＭＳ Ｐゴシック" charset="0"/>
              </a:rPr>
              <a:t>The </a:t>
            </a:r>
            <a:r>
              <a:rPr lang="en-US" sz="2400" b="1" kern="1200" baseline="0" dirty="0">
                <a:solidFill>
                  <a:schemeClr val="tx1"/>
                </a:solidFill>
                <a:latin typeface="+mn-lt"/>
                <a:ea typeface="ＭＳ Ｐゴシック" charset="0"/>
                <a:cs typeface="ＭＳ Ｐゴシック" charset="0"/>
              </a:rPr>
              <a:t>following difficulties </a:t>
            </a:r>
            <a:r>
              <a:rPr lang="en-US" sz="2400" kern="1200" baseline="0" dirty="0">
                <a:solidFill>
                  <a:schemeClr val="tx1"/>
                </a:solidFill>
                <a:latin typeface="+mn-lt"/>
                <a:ea typeface="ＭＳ Ｐゴシック" charset="0"/>
                <a:cs typeface="ＭＳ Ｐゴシック" charset="0"/>
              </a:rPr>
              <a:t>arise:</a:t>
            </a:r>
          </a:p>
          <a:p>
            <a:endParaRPr lang="en-US" sz="2400" b="1" kern="1200" baseline="0" dirty="0">
              <a:solidFill>
                <a:schemeClr val="tx1"/>
              </a:solidFill>
              <a:latin typeface="+mn-lt"/>
              <a:ea typeface="ＭＳ Ｐゴシック" charset="0"/>
              <a:cs typeface="ＭＳ Ｐゴシック" charset="0"/>
            </a:endParaRPr>
          </a:p>
          <a:p>
            <a:r>
              <a:rPr lang="en-US" sz="2400" b="1" kern="1200" baseline="0" dirty="0">
                <a:solidFill>
                  <a:schemeClr val="tx1"/>
                </a:solidFill>
                <a:latin typeface="+mn-lt"/>
                <a:ea typeface="ＭＳ Ｐゴシック" charset="0"/>
                <a:cs typeface="ＭＳ Ｐゴシック" charset="0"/>
              </a:rPr>
              <a:t>1. The sharing of global resources is fraught with peril. </a:t>
            </a:r>
            <a:r>
              <a:rPr lang="en-US" sz="2400" b="0" kern="1200" baseline="0" dirty="0">
                <a:solidFill>
                  <a:schemeClr val="tx1"/>
                </a:solidFill>
                <a:latin typeface="+mn-lt"/>
                <a:ea typeface="ＭＳ Ｐゴシック" charset="0"/>
                <a:cs typeface="ＭＳ Ｐゴシック" charset="0"/>
              </a:rPr>
              <a:t>For example, if two processes </a:t>
            </a:r>
            <a:r>
              <a:rPr lang="en-US" sz="2400" kern="1200" baseline="0" dirty="0">
                <a:solidFill>
                  <a:schemeClr val="tx1"/>
                </a:solidFill>
                <a:latin typeface="+mn-lt"/>
                <a:ea typeface="ＭＳ Ｐゴシック" charset="0"/>
                <a:cs typeface="ＭＳ Ｐゴシック" charset="0"/>
              </a:rPr>
              <a:t>both make use of the same global variable and both perform reads and writes on that variable, then the order in which the various reads and writes are executed is critical. An example of this problem is shown in the following subsection.</a:t>
            </a:r>
          </a:p>
          <a:p>
            <a:endParaRPr lang="en-US" sz="2400" b="1" kern="1200" baseline="0" dirty="0">
              <a:solidFill>
                <a:schemeClr val="tx1"/>
              </a:solidFill>
              <a:latin typeface="+mn-lt"/>
              <a:ea typeface="ＭＳ Ｐゴシック" charset="0"/>
              <a:cs typeface="ＭＳ Ｐゴシック" charset="0"/>
            </a:endParaRPr>
          </a:p>
          <a:p>
            <a:r>
              <a:rPr lang="en-US" sz="2400" b="1" kern="1200" baseline="0" dirty="0">
                <a:solidFill>
                  <a:schemeClr val="tx1"/>
                </a:solidFill>
                <a:latin typeface="+mn-lt"/>
                <a:ea typeface="ＭＳ Ｐゴシック" charset="0"/>
                <a:cs typeface="ＭＳ Ｐゴシック" charset="0"/>
              </a:rPr>
              <a:t>2. It is difficult for the OS to manage the allocation of resources optimally. </a:t>
            </a:r>
            <a:r>
              <a:rPr lang="en-US" sz="2400" b="0" kern="1200" baseline="0" dirty="0">
                <a:solidFill>
                  <a:schemeClr val="tx1"/>
                </a:solidFill>
                <a:latin typeface="+mn-lt"/>
                <a:ea typeface="ＭＳ Ｐゴシック" charset="0"/>
                <a:cs typeface="ＭＳ Ｐゴシック" charset="0"/>
              </a:rPr>
              <a:t>For</a:t>
            </a:r>
            <a:r>
              <a:rPr lang="en-US" sz="2400" b="1" kern="1200" baseline="0" dirty="0">
                <a:solidFill>
                  <a:schemeClr val="tx1"/>
                </a:solidFill>
                <a:latin typeface="+mn-lt"/>
                <a:ea typeface="ＭＳ Ｐゴシック" charset="0"/>
                <a:cs typeface="ＭＳ Ｐゴシック" charset="0"/>
              </a:rPr>
              <a:t> </a:t>
            </a:r>
            <a:r>
              <a:rPr lang="en-US" sz="2400" kern="1200" baseline="0" dirty="0">
                <a:solidFill>
                  <a:schemeClr val="tx1"/>
                </a:solidFill>
                <a:latin typeface="+mn-lt"/>
                <a:ea typeface="ＭＳ Ｐゴシック" charset="0"/>
                <a:cs typeface="ＭＳ Ｐゴシック" charset="0"/>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2400" b="1" kern="1200" baseline="0" dirty="0">
              <a:solidFill>
                <a:schemeClr val="tx1"/>
              </a:solidFill>
              <a:latin typeface="+mn-lt"/>
              <a:ea typeface="ＭＳ Ｐゴシック" charset="0"/>
              <a:cs typeface="ＭＳ Ｐゴシック" charset="0"/>
            </a:endParaRPr>
          </a:p>
          <a:p>
            <a:r>
              <a:rPr lang="en-US" sz="2400" b="1" kern="1200" baseline="0" dirty="0">
                <a:solidFill>
                  <a:schemeClr val="tx1"/>
                </a:solidFill>
                <a:latin typeface="+mn-lt"/>
                <a:ea typeface="ＭＳ Ｐゴシック" charset="0"/>
                <a:cs typeface="ＭＳ Ｐゴシック" charset="0"/>
              </a:rPr>
              <a:t>3. It becomes very difficult to locate a programming error </a:t>
            </a:r>
            <a:r>
              <a:rPr lang="en-US" sz="2400" b="0" kern="1200" baseline="0" dirty="0">
                <a:solidFill>
                  <a:schemeClr val="tx1"/>
                </a:solidFill>
                <a:latin typeface="+mn-lt"/>
                <a:ea typeface="ＭＳ Ｐゴシック" charset="0"/>
                <a:cs typeface="ＭＳ Ｐゴシック" charset="0"/>
              </a:rPr>
              <a:t>because results are </a:t>
            </a:r>
            <a:r>
              <a:rPr lang="en-US" sz="2400" kern="1200" baseline="0" dirty="0">
                <a:solidFill>
                  <a:schemeClr val="tx1"/>
                </a:solidFill>
                <a:latin typeface="+mn-lt"/>
                <a:ea typeface="ＭＳ Ｐゴシック" charset="0"/>
                <a:cs typeface="ＭＳ Ｐゴシック" charset="0"/>
              </a:rPr>
              <a:t>typically not deterministic and reproducible (e.g., see [LEBL87, CARR89, SHEN02] for a discussion of this point).</a:t>
            </a:r>
          </a:p>
          <a:p>
            <a:endParaRPr lang="en-US" sz="2400" kern="1200" baseline="0" dirty="0">
              <a:solidFill>
                <a:schemeClr val="tx1"/>
              </a:solidFill>
              <a:latin typeface="+mn-lt"/>
              <a:ea typeface="ＭＳ Ｐゴシック" charset="0"/>
              <a:cs typeface="ＭＳ Ｐゴシック" charset="0"/>
            </a:endParaRPr>
          </a:p>
          <a:p>
            <a:r>
              <a:rPr lang="en-US" sz="2400" kern="1200" baseline="0" dirty="0">
                <a:solidFill>
                  <a:schemeClr val="tx1"/>
                </a:solidFill>
                <a:latin typeface="+mn-lt"/>
                <a:ea typeface="ＭＳ Ｐゴシック" charset="0"/>
                <a:cs typeface="ＭＳ Ｐゴシック" charset="0"/>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uniprocessor systems. This should become clear as the discussion proceeds.</a:t>
            </a:r>
            <a:endParaRPr lang="en-US" sz="24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2400" dirty="0"/>
          </a:p>
          <a:p>
            <a:pPr lvl="0"/>
            <a:endParaRPr lang="en-US" sz="2400" dirty="0"/>
          </a:p>
          <a:p>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endParaRPr lang="en-US" dirty="0"/>
          </a:p>
        </p:txBody>
      </p:sp>
      <p:sp>
        <p:nvSpPr>
          <p:cNvPr id="4" name="Slide Number Placeholder 3"/>
          <p:cNvSpPr>
            <a:spLocks noGrp="1"/>
          </p:cNvSpPr>
          <p:nvPr>
            <p:ph type="sldNum" sz="quarter" idx="10"/>
          </p:nvPr>
        </p:nvSpPr>
        <p:spPr/>
        <p:txBody>
          <a:bodyPr/>
          <a:lstStyle/>
          <a:p>
            <a:pPr>
              <a:defRPr/>
            </a:pPr>
            <a:fld id="{E125A137-AA7B-6040-BEE2-8CA520FC8CED}" type="slidenum">
              <a:rPr lang="en-US" smtClean="0"/>
              <a:pPr>
                <a:defRPr/>
              </a:pPr>
              <a:t>18</a:t>
            </a:fld>
            <a:endParaRPr lang="en-US"/>
          </a:p>
        </p:txBody>
      </p:sp>
    </p:spTree>
    <p:extLst>
      <p:ext uri="{BB962C8B-B14F-4D97-AF65-F5344CB8AC3E}">
        <p14:creationId xmlns:p14="http://schemas.microsoft.com/office/powerpoint/2010/main" val="3795724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8E070A72-B7D2-4DEE-A3C0-F937EBEFE4C2}"/>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D19C1616-6460-44FB-9537-3A0A0FF278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6855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4FCC3E45-404D-46DD-BEAD-F97955EE0BB1}"/>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E3E5BD54-4798-40B0-AD54-19984A1E3C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6922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0E42CF8-4C7A-4C46-AE2C-C397672857C4}"/>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B40FA3B2-9A09-4018-B2E5-506A0FB6A0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61680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95FC9D-A361-0047-A127-CC478746A09D}" type="slidenum">
              <a:rPr lang="en-US" smtClean="0"/>
              <a:pPr/>
              <a:t>22</a:t>
            </a:fld>
            <a:endParaRPr lang="en-US"/>
          </a:p>
        </p:txBody>
      </p:sp>
    </p:spTree>
    <p:extLst>
      <p:ext uri="{BB962C8B-B14F-4D97-AF65-F5344CB8AC3E}">
        <p14:creationId xmlns:p14="http://schemas.microsoft.com/office/powerpoint/2010/main" val="3379974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224B6B57-7BA4-4DE1-A618-CA00C332A9F6}"/>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A3246955-5243-47B5-B422-9E69973F31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lnSpc>
                <a:spcPct val="90000"/>
              </a:lnSpc>
              <a:buFont typeface="Arial" panose="020B0604020202020204" pitchFamily="34" charset="0"/>
              <a:buChar char="•"/>
            </a:pPr>
            <a:r>
              <a:rPr lang="en-US" altLang="en-US" dirty="0"/>
              <a:t>An area of </a:t>
            </a:r>
            <a:r>
              <a:rPr lang="en-US" altLang="en-US" dirty="0">
                <a:solidFill>
                  <a:srgbClr val="DD550C"/>
                </a:solidFill>
              </a:rPr>
              <a:t>memory shared</a:t>
            </a:r>
            <a:r>
              <a:rPr lang="en-US" altLang="en-US" dirty="0"/>
              <a:t> among the processes that wish to communicate</a:t>
            </a:r>
          </a:p>
          <a:p>
            <a:pPr marL="171450" indent="-171450">
              <a:lnSpc>
                <a:spcPct val="90000"/>
              </a:lnSpc>
              <a:buFont typeface="Arial" panose="020B0604020202020204" pitchFamily="34" charset="0"/>
              <a:buChar char="•"/>
            </a:pPr>
            <a:r>
              <a:rPr lang="en-US" altLang="en-US" dirty="0"/>
              <a:t>The communication is under </a:t>
            </a:r>
            <a:r>
              <a:rPr lang="en-US" altLang="en-US" dirty="0">
                <a:solidFill>
                  <a:srgbClr val="DD550C"/>
                </a:solidFill>
              </a:rPr>
              <a:t>the control of the users processes</a:t>
            </a:r>
            <a:r>
              <a:rPr lang="en-US" altLang="en-US" dirty="0"/>
              <a:t> not the operating system.</a:t>
            </a:r>
          </a:p>
          <a:p>
            <a:pPr marL="171450" indent="-171450">
              <a:lnSpc>
                <a:spcPct val="90000"/>
              </a:lnSpc>
              <a:buFont typeface="Arial" panose="020B0604020202020204" pitchFamily="34" charset="0"/>
              <a:buChar char="•"/>
            </a:pPr>
            <a:r>
              <a:rPr lang="en-US" altLang="en-US" dirty="0"/>
              <a:t>Major issues: provide mechanism allowing user processes to </a:t>
            </a:r>
            <a:r>
              <a:rPr lang="en-US" altLang="en-US" dirty="0">
                <a:solidFill>
                  <a:srgbClr val="DD550C"/>
                </a:solidFill>
              </a:rPr>
              <a:t>synchronize their actions</a:t>
            </a:r>
            <a:r>
              <a:rPr lang="en-US" altLang="en-US" dirty="0"/>
              <a:t> when they access shared memory. </a:t>
            </a:r>
          </a:p>
          <a:p>
            <a:pPr marL="171450" indent="-171450">
              <a:lnSpc>
                <a:spcPct val="90000"/>
              </a:lnSpc>
              <a:buFont typeface="Arial" panose="020B0604020202020204" pitchFamily="34" charset="0"/>
              <a:buChar char="•"/>
            </a:pPr>
            <a:r>
              <a:rPr lang="en-US" altLang="en-US" dirty="0"/>
              <a:t>Synchronization is discussed in great details in COMP3500.</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99139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Memory</a:t>
            </a:r>
          </a:p>
        </p:txBody>
      </p:sp>
      <p:sp>
        <p:nvSpPr>
          <p:cNvPr id="4" name="Slide Number Placeholder 3"/>
          <p:cNvSpPr>
            <a:spLocks noGrp="1"/>
          </p:cNvSpPr>
          <p:nvPr>
            <p:ph type="sldNum" sz="quarter" idx="10"/>
          </p:nvPr>
        </p:nvSpPr>
        <p:spPr/>
        <p:txBody>
          <a:bodyPr/>
          <a:lstStyle/>
          <a:p>
            <a:fld id="{BA95FC9D-A361-0047-A127-CC478746A09D}" type="slidenum">
              <a:rPr lang="en-US" smtClean="0"/>
              <a:pPr/>
              <a:t>2</a:t>
            </a:fld>
            <a:endParaRPr lang="en-US"/>
          </a:p>
        </p:txBody>
      </p:sp>
    </p:spTree>
    <p:extLst>
      <p:ext uri="{BB962C8B-B14F-4D97-AF65-F5344CB8AC3E}">
        <p14:creationId xmlns:p14="http://schemas.microsoft.com/office/powerpoint/2010/main" val="494783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Memory</a:t>
            </a:r>
          </a:p>
        </p:txBody>
      </p:sp>
      <p:sp>
        <p:nvSpPr>
          <p:cNvPr id="4" name="Slide Number Placeholder 3"/>
          <p:cNvSpPr>
            <a:spLocks noGrp="1"/>
          </p:cNvSpPr>
          <p:nvPr>
            <p:ph type="sldNum" sz="quarter" idx="10"/>
          </p:nvPr>
        </p:nvSpPr>
        <p:spPr/>
        <p:txBody>
          <a:bodyPr/>
          <a:lstStyle/>
          <a:p>
            <a:fld id="{BA95FC9D-A361-0047-A127-CC478746A09D}" type="slidenum">
              <a:rPr lang="en-US" smtClean="0"/>
              <a:pPr/>
              <a:t>3</a:t>
            </a:fld>
            <a:endParaRPr lang="en-US"/>
          </a:p>
        </p:txBody>
      </p:sp>
    </p:spTree>
    <p:extLst>
      <p:ext uri="{BB962C8B-B14F-4D97-AF65-F5344CB8AC3E}">
        <p14:creationId xmlns:p14="http://schemas.microsoft.com/office/powerpoint/2010/main" val="69124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one is shared memory, which one is message passing?</a:t>
            </a:r>
          </a:p>
        </p:txBody>
      </p:sp>
      <p:sp>
        <p:nvSpPr>
          <p:cNvPr id="4" name="Slide Number Placeholder 3"/>
          <p:cNvSpPr>
            <a:spLocks noGrp="1"/>
          </p:cNvSpPr>
          <p:nvPr>
            <p:ph type="sldNum" sz="quarter" idx="10"/>
          </p:nvPr>
        </p:nvSpPr>
        <p:spPr/>
        <p:txBody>
          <a:bodyPr/>
          <a:lstStyle/>
          <a:p>
            <a:fld id="{BA95FC9D-A361-0047-A127-CC478746A09D}" type="slidenum">
              <a:rPr lang="en-US" smtClean="0"/>
              <a:pPr/>
              <a:t>4</a:t>
            </a:fld>
            <a:endParaRPr lang="en-US"/>
          </a:p>
        </p:txBody>
      </p:sp>
    </p:spTree>
    <p:extLst>
      <p:ext uri="{BB962C8B-B14F-4D97-AF65-F5344CB8AC3E}">
        <p14:creationId xmlns:p14="http://schemas.microsoft.com/office/powerpoint/2010/main" val="308314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95FC9D-A361-0047-A127-CC478746A09D}" type="slidenum">
              <a:rPr lang="en-US" smtClean="0"/>
              <a:pPr/>
              <a:t>11</a:t>
            </a:fld>
            <a:endParaRPr lang="en-US"/>
          </a:p>
        </p:txBody>
      </p:sp>
    </p:spTree>
    <p:extLst>
      <p:ext uri="{BB962C8B-B14F-4D97-AF65-F5344CB8AC3E}">
        <p14:creationId xmlns:p14="http://schemas.microsoft.com/office/powerpoint/2010/main" val="2313477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95FC9D-A361-0047-A127-CC478746A09D}" type="slidenum">
              <a:rPr lang="en-US" smtClean="0"/>
              <a:pPr/>
              <a:t>12</a:t>
            </a:fld>
            <a:endParaRPr lang="en-US"/>
          </a:p>
        </p:txBody>
      </p:sp>
    </p:spTree>
    <p:extLst>
      <p:ext uri="{BB962C8B-B14F-4D97-AF65-F5344CB8AC3E}">
        <p14:creationId xmlns:p14="http://schemas.microsoft.com/office/powerpoint/2010/main" val="1368328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95FC9D-A361-0047-A127-CC478746A09D}" type="slidenum">
              <a:rPr lang="en-US" smtClean="0"/>
              <a:pPr/>
              <a:t>13</a:t>
            </a:fld>
            <a:endParaRPr lang="en-US"/>
          </a:p>
        </p:txBody>
      </p:sp>
    </p:spTree>
    <p:extLst>
      <p:ext uri="{BB962C8B-B14F-4D97-AF65-F5344CB8AC3E}">
        <p14:creationId xmlns:p14="http://schemas.microsoft.com/office/powerpoint/2010/main" val="3931160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https://www.geeksforgeeks.org/ipc-shared-memory/</a:t>
            </a:r>
          </a:p>
        </p:txBody>
      </p:sp>
      <p:sp>
        <p:nvSpPr>
          <p:cNvPr id="4" name="Slide Number Placeholder 3"/>
          <p:cNvSpPr>
            <a:spLocks noGrp="1"/>
          </p:cNvSpPr>
          <p:nvPr>
            <p:ph type="sldNum" sz="quarter" idx="5"/>
          </p:nvPr>
        </p:nvSpPr>
        <p:spPr/>
        <p:txBody>
          <a:bodyPr/>
          <a:lstStyle/>
          <a:p>
            <a:fld id="{BA95FC9D-A361-0047-A127-CC478746A09D}" type="slidenum">
              <a:rPr lang="en-US" smtClean="0"/>
              <a:pPr/>
              <a:t>14</a:t>
            </a:fld>
            <a:endParaRPr lang="en-US"/>
          </a:p>
        </p:txBody>
      </p:sp>
    </p:spTree>
    <p:extLst>
      <p:ext uri="{BB962C8B-B14F-4D97-AF65-F5344CB8AC3E}">
        <p14:creationId xmlns:p14="http://schemas.microsoft.com/office/powerpoint/2010/main" val="3406228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https://www.geeksforgeeks.org/ipc-shared-memory/</a:t>
            </a:r>
          </a:p>
        </p:txBody>
      </p:sp>
      <p:sp>
        <p:nvSpPr>
          <p:cNvPr id="4" name="Slide Number Placeholder 3"/>
          <p:cNvSpPr>
            <a:spLocks noGrp="1"/>
          </p:cNvSpPr>
          <p:nvPr>
            <p:ph type="sldNum" sz="quarter" idx="5"/>
          </p:nvPr>
        </p:nvSpPr>
        <p:spPr/>
        <p:txBody>
          <a:bodyPr/>
          <a:lstStyle/>
          <a:p>
            <a:fld id="{BA95FC9D-A361-0047-A127-CC478746A09D}" type="slidenum">
              <a:rPr lang="en-US" smtClean="0"/>
              <a:pPr/>
              <a:t>15</a:t>
            </a:fld>
            <a:endParaRPr lang="en-US"/>
          </a:p>
        </p:txBody>
      </p:sp>
    </p:spTree>
    <p:extLst>
      <p:ext uri="{BB962C8B-B14F-4D97-AF65-F5344CB8AC3E}">
        <p14:creationId xmlns:p14="http://schemas.microsoft.com/office/powerpoint/2010/main" val="125913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56540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75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152400"/>
            <a:ext cx="28956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4836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828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324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3244D"/>
                </a:solidFill>
              </a:defRPr>
            </a:lvl1pPr>
            <a:lvl2pPr>
              <a:defRPr>
                <a:solidFill>
                  <a:srgbClr val="03244D"/>
                </a:solidFill>
              </a:defRPr>
            </a:lvl2pPr>
            <a:lvl3pPr>
              <a:defRPr>
                <a:solidFill>
                  <a:srgbClr val="03244D"/>
                </a:solidFill>
              </a:defRPr>
            </a:lvl3pPr>
            <a:lvl4pPr>
              <a:defRPr>
                <a:solidFill>
                  <a:srgbClr val="03244D"/>
                </a:solidFill>
              </a:defRPr>
            </a:lvl4pPr>
            <a:lvl5pPr>
              <a:defRPr>
                <a:solidFill>
                  <a:srgbClr val="03244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4587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338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3244D"/>
                </a:solidFill>
              </a:defRPr>
            </a:lvl1pPr>
          </a:lstStyle>
          <a:p>
            <a:r>
              <a:rPr lang="en-US" dirty="0"/>
              <a:t>Click to edit Master title style</a:t>
            </a:r>
          </a:p>
        </p:txBody>
      </p:sp>
      <p:sp>
        <p:nvSpPr>
          <p:cNvPr id="3" name="Content Placeholder 2"/>
          <p:cNvSpPr>
            <a:spLocks noGrp="1"/>
          </p:cNvSpPr>
          <p:nvPr>
            <p:ph sz="half" idx="1"/>
          </p:nvPr>
        </p:nvSpPr>
        <p:spPr>
          <a:xfrm>
            <a:off x="304800" y="1066800"/>
            <a:ext cx="5689600" cy="5410200"/>
          </a:xfrm>
        </p:spPr>
        <p:txBody>
          <a:bodyPr/>
          <a:lstStyle>
            <a:lvl1pPr>
              <a:defRPr sz="2800">
                <a:solidFill>
                  <a:srgbClr val="03244D"/>
                </a:solidFill>
              </a:defRPr>
            </a:lvl1pPr>
            <a:lvl2pPr>
              <a:defRPr sz="2400">
                <a:solidFill>
                  <a:srgbClr val="03244D"/>
                </a:solidFill>
              </a:defRPr>
            </a:lvl2pPr>
            <a:lvl3pPr>
              <a:defRPr sz="2000">
                <a:solidFill>
                  <a:srgbClr val="03244D"/>
                </a:solidFill>
              </a:defRPr>
            </a:lvl3pPr>
            <a:lvl4pPr>
              <a:defRPr sz="1800">
                <a:solidFill>
                  <a:srgbClr val="03244D"/>
                </a:solidFill>
              </a:defRPr>
            </a:lvl4pPr>
            <a:lvl5pPr>
              <a:defRPr sz="1800">
                <a:solidFill>
                  <a:srgbClr val="03244D"/>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066800"/>
            <a:ext cx="5689600" cy="5410200"/>
          </a:xfrm>
        </p:spPr>
        <p:txBody>
          <a:bodyPr/>
          <a:lstStyle>
            <a:lvl1pPr>
              <a:defRPr sz="2800">
                <a:solidFill>
                  <a:srgbClr val="03244D"/>
                </a:solidFill>
              </a:defRPr>
            </a:lvl1pPr>
            <a:lvl2pPr>
              <a:defRPr sz="2400">
                <a:solidFill>
                  <a:srgbClr val="03244D"/>
                </a:solidFill>
              </a:defRPr>
            </a:lvl2pPr>
            <a:lvl3pPr>
              <a:defRPr sz="2000">
                <a:solidFill>
                  <a:srgbClr val="03244D"/>
                </a:solidFill>
              </a:defRPr>
            </a:lvl3pPr>
            <a:lvl4pPr>
              <a:defRPr sz="1800">
                <a:solidFill>
                  <a:srgbClr val="03244D"/>
                </a:solidFill>
              </a:defRPr>
            </a:lvl4pPr>
            <a:lvl5pPr>
              <a:defRPr sz="1800">
                <a:solidFill>
                  <a:srgbClr val="03244D"/>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189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0">
                <a:solidFill>
                  <a:srgbClr val="03244D"/>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solidFill>
                  <a:srgbClr val="03244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solidFill>
                  <a:srgbClr val="03244D"/>
                </a:solidFill>
              </a:defRPr>
            </a:lvl1pPr>
            <a:lvl2pPr>
              <a:defRPr sz="2000">
                <a:solidFill>
                  <a:srgbClr val="03244D"/>
                </a:solidFill>
              </a:defRPr>
            </a:lvl2pPr>
            <a:lvl3pPr>
              <a:defRPr sz="1800">
                <a:solidFill>
                  <a:srgbClr val="03244D"/>
                </a:solidFill>
              </a:defRPr>
            </a:lvl3pPr>
            <a:lvl4pPr>
              <a:defRPr sz="1600">
                <a:solidFill>
                  <a:srgbClr val="03244D"/>
                </a:solidFill>
              </a:defRPr>
            </a:lvl4pPr>
            <a:lvl5pPr>
              <a:defRPr sz="1600">
                <a:solidFill>
                  <a:srgbClr val="03244D"/>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solidFill>
                  <a:srgbClr val="03244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solidFill>
                  <a:srgbClr val="03244D"/>
                </a:solidFill>
              </a:defRPr>
            </a:lvl1pPr>
            <a:lvl2pPr>
              <a:defRPr sz="2000">
                <a:solidFill>
                  <a:srgbClr val="03244D"/>
                </a:solidFill>
              </a:defRPr>
            </a:lvl2pPr>
            <a:lvl3pPr>
              <a:defRPr sz="1800">
                <a:solidFill>
                  <a:srgbClr val="03244D"/>
                </a:solidFill>
              </a:defRPr>
            </a:lvl3pPr>
            <a:lvl4pPr>
              <a:defRPr sz="1600">
                <a:solidFill>
                  <a:srgbClr val="03244D"/>
                </a:solidFill>
              </a:defRPr>
            </a:lvl4pPr>
            <a:lvl5pPr>
              <a:defRPr sz="1600">
                <a:solidFill>
                  <a:srgbClr val="03244D"/>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699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3244D"/>
                </a:solidFill>
              </a:defRPr>
            </a:lvl1pPr>
          </a:lstStyle>
          <a:p>
            <a:r>
              <a:rPr lang="en-US" dirty="0"/>
              <a:t>Click to edit Master title style</a:t>
            </a:r>
          </a:p>
        </p:txBody>
      </p:sp>
    </p:spTree>
    <p:extLst>
      <p:ext uri="{BB962C8B-B14F-4D97-AF65-F5344CB8AC3E}">
        <p14:creationId xmlns:p14="http://schemas.microsoft.com/office/powerpoint/2010/main" val="158160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72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solidFill>
                  <a:srgbClr val="03244D"/>
                </a:solidFill>
              </a:defRPr>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rgbClr val="03244D"/>
                </a:solidFill>
              </a:defRPr>
            </a:lvl1pPr>
            <a:lvl2pPr>
              <a:defRPr sz="2800">
                <a:solidFill>
                  <a:srgbClr val="03244D"/>
                </a:solidFill>
              </a:defRPr>
            </a:lvl2pPr>
            <a:lvl3pPr>
              <a:defRPr sz="2400">
                <a:solidFill>
                  <a:srgbClr val="03244D"/>
                </a:solidFill>
              </a:defRPr>
            </a:lvl3pPr>
            <a:lvl4pPr>
              <a:defRPr sz="2000">
                <a:solidFill>
                  <a:srgbClr val="03244D"/>
                </a:solidFill>
              </a:defRPr>
            </a:lvl4pPr>
            <a:lvl5pPr>
              <a:defRPr sz="2000">
                <a:solidFill>
                  <a:srgbClr val="03244D"/>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201047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solidFill>
                  <a:srgbClr val="03244D"/>
                </a:solidFill>
              </a:defRPr>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solidFill>
                  <a:srgbClr val="03244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77852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11582400" cy="838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304800" y="1066800"/>
            <a:ext cx="11582400" cy="5410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9" name="Rectangle 7"/>
          <p:cNvSpPr>
            <a:spLocks noChangeArrowheads="1"/>
          </p:cNvSpPr>
          <p:nvPr/>
        </p:nvSpPr>
        <p:spPr bwMode="auto">
          <a:xfrm>
            <a:off x="0" y="6477000"/>
            <a:ext cx="12192000" cy="381000"/>
          </a:xfrm>
          <a:prstGeom prst="rect">
            <a:avLst/>
          </a:prstGeom>
          <a:solidFill>
            <a:srgbClr val="003399"/>
          </a:solidFill>
          <a:ln w="9525">
            <a:solidFill>
              <a:schemeClr val="tx1"/>
            </a:solidFill>
            <a:miter lim="800000"/>
            <a:headEnd/>
            <a:tailEnd/>
          </a:ln>
          <a:effectLst/>
        </p:spPr>
        <p:txBody>
          <a:bodyPr wrap="none" anchor="ctr"/>
          <a:lstStyle/>
          <a:p>
            <a:r>
              <a:rPr lang="en-US" sz="1000" dirty="0">
                <a:solidFill>
                  <a:schemeClr val="bg1"/>
                </a:solidFill>
              </a:rPr>
              <a:t>COMP7500 Advanced Operating Systems - </a:t>
            </a:r>
            <a:fld id="{9C7CF1EC-0219-8349-AAE4-AC62B66AA0BE}" type="slidenum">
              <a:rPr lang="en-US" sz="1000" smtClean="0">
                <a:solidFill>
                  <a:schemeClr val="bg1"/>
                </a:solidFill>
              </a:rPr>
              <a:pPr/>
              <a:t>‹#›</a:t>
            </a:fld>
            <a:endParaRPr lang="en-US" sz="1000" dirty="0">
              <a:solidFill>
                <a:schemeClr val="bg1"/>
              </a:solidFill>
            </a:endParaRPr>
          </a:p>
        </p:txBody>
      </p:sp>
      <p:sp>
        <p:nvSpPr>
          <p:cNvPr id="8202" name="Rectangle 10"/>
          <p:cNvSpPr>
            <a:spLocks noChangeArrowheads="1"/>
          </p:cNvSpPr>
          <p:nvPr/>
        </p:nvSpPr>
        <p:spPr bwMode="auto">
          <a:xfrm>
            <a:off x="0" y="0"/>
            <a:ext cx="12192000" cy="152400"/>
          </a:xfrm>
          <a:prstGeom prst="rect">
            <a:avLst/>
          </a:prstGeom>
          <a:solidFill>
            <a:srgbClr val="003399"/>
          </a:solidFill>
          <a:ln w="9525">
            <a:solidFill>
              <a:schemeClr val="tx1"/>
            </a:solidFill>
            <a:miter lim="800000"/>
            <a:headEnd/>
            <a:tailEnd/>
          </a:ln>
          <a:effectLst/>
        </p:spPr>
        <p:txBody>
          <a:bodyPr wrap="none" anchor="ctr"/>
          <a:lstStyle/>
          <a:p>
            <a:pPr>
              <a:defRPr/>
            </a:pPr>
            <a:endParaRPr lang="en-US" sz="2400">
              <a:latin typeface="Verdana" pitchFamily="-112" charset="0"/>
              <a:ea typeface="+mn-ea"/>
              <a:cs typeface="+mn-cs"/>
            </a:endParaRPr>
          </a:p>
        </p:txBody>
      </p:sp>
      <p:pic>
        <p:nvPicPr>
          <p:cNvPr id="1030" name="Picture 13" descr="cse_logo_blue"/>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 y="6505576"/>
            <a:ext cx="571500" cy="352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2" descr="Image result for auburn university college of engineering">
            <a:extLst>
              <a:ext uri="{FF2B5EF4-FFF2-40B4-BE49-F238E27FC236}">
                <a16:creationId xmlns:a16="http://schemas.microsoft.com/office/drawing/2014/main" id="{505A58AC-2344-4FB3-94E3-796BC04C2BA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731731" y="5264077"/>
            <a:ext cx="1455506" cy="121292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b="1">
          <a:solidFill>
            <a:schemeClr val="tx2"/>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chemeClr val="tx1"/>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chemeClr val="tx1"/>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chemeClr val="tx1"/>
          </a:solidFill>
          <a:latin typeface="Calibri" charset="0"/>
          <a:ea typeface="Calibri" charset="0"/>
          <a:cs typeface="Calibri" charset="0"/>
        </a:defRPr>
      </a:lvl5pPr>
      <a:lvl6pPr marL="25146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4800600" y="304800"/>
            <a:ext cx="7086600" cy="1743075"/>
          </a:xfrm>
        </p:spPr>
        <p:txBody>
          <a:bodyPr/>
          <a:lstStyle/>
          <a:p>
            <a:r>
              <a:rPr lang="en-US" dirty="0">
                <a:solidFill>
                  <a:srgbClr val="03244D"/>
                </a:solidFill>
                <a:latin typeface="Calibri" charset="0"/>
                <a:ea typeface="Calibri" charset="0"/>
                <a:cs typeface="Calibri" charset="0"/>
              </a:rPr>
              <a:t>COMP7500 </a:t>
            </a:r>
            <a:br>
              <a:rPr lang="en-US" dirty="0">
                <a:solidFill>
                  <a:srgbClr val="03244D"/>
                </a:solidFill>
                <a:latin typeface="Calibri" charset="0"/>
                <a:ea typeface="Calibri" charset="0"/>
                <a:cs typeface="Calibri" charset="0"/>
              </a:rPr>
            </a:br>
            <a:r>
              <a:rPr lang="en-US" dirty="0">
                <a:solidFill>
                  <a:srgbClr val="03244D"/>
                </a:solidFill>
                <a:latin typeface="Calibri" charset="0"/>
                <a:ea typeface="Calibri" charset="0"/>
                <a:cs typeface="Calibri" charset="0"/>
              </a:rPr>
              <a:t>Advanced Operating Systems</a:t>
            </a:r>
          </a:p>
        </p:txBody>
      </p:sp>
      <p:sp>
        <p:nvSpPr>
          <p:cNvPr id="15363" name="Rectangle 3"/>
          <p:cNvSpPr>
            <a:spLocks noGrp="1" noChangeArrowheads="1"/>
          </p:cNvSpPr>
          <p:nvPr>
            <p:ph type="subTitle" idx="1"/>
          </p:nvPr>
        </p:nvSpPr>
        <p:spPr>
          <a:xfrm>
            <a:off x="5584767" y="4191000"/>
            <a:ext cx="5907881" cy="1981200"/>
          </a:xfrm>
          <a:noFill/>
        </p:spPr>
        <p:txBody>
          <a:bodyPr/>
          <a:lstStyle/>
          <a:p>
            <a:pPr>
              <a:spcBef>
                <a:spcPct val="50000"/>
              </a:spcBef>
            </a:pPr>
            <a:r>
              <a:rPr lang="en-US" altLang="zh-CN" b="1" dirty="0">
                <a:solidFill>
                  <a:srgbClr val="03244D"/>
                </a:solidFill>
                <a:latin typeface="Calibri" pitchFamily="34" charset="0"/>
                <a:ea typeface="SimSun" pitchFamily="2" charset="-122"/>
              </a:rPr>
              <a:t>Dr. Xiao Qin</a:t>
            </a:r>
          </a:p>
          <a:p>
            <a:pPr>
              <a:spcBef>
                <a:spcPct val="50000"/>
              </a:spcBef>
            </a:pPr>
            <a:r>
              <a:rPr kumimoji="1" lang="en-US" altLang="en-US" sz="2400" i="1" dirty="0">
                <a:solidFill>
                  <a:srgbClr val="03244D"/>
                </a:solidFill>
                <a:latin typeface="Calibri" pitchFamily="34" charset="0"/>
              </a:rPr>
              <a:t>Auburn University</a:t>
            </a:r>
            <a:br>
              <a:rPr kumimoji="1" lang="en-US" altLang="en-US" sz="2400" i="1" dirty="0">
                <a:solidFill>
                  <a:srgbClr val="03244D"/>
                </a:solidFill>
                <a:latin typeface="Calibri" pitchFamily="34" charset="0"/>
              </a:rPr>
            </a:br>
            <a:r>
              <a:rPr kumimoji="1" lang="en-US" altLang="en-US" sz="2400" i="1" dirty="0">
                <a:solidFill>
                  <a:srgbClr val="03244D"/>
                </a:solidFill>
                <a:latin typeface="Calibri" pitchFamily="34" charset="0"/>
              </a:rPr>
              <a:t>http://www.eng.auburn.edu/~xqin</a:t>
            </a:r>
          </a:p>
          <a:p>
            <a:pPr>
              <a:lnSpc>
                <a:spcPct val="50000"/>
              </a:lnSpc>
              <a:spcBef>
                <a:spcPct val="50000"/>
              </a:spcBef>
            </a:pPr>
            <a:r>
              <a:rPr kumimoji="1" lang="en-US" altLang="en-US" sz="2400" i="1" dirty="0">
                <a:solidFill>
                  <a:srgbClr val="03244D"/>
                </a:solidFill>
                <a:latin typeface="Calibri" pitchFamily="34" charset="0"/>
              </a:rPr>
              <a:t>xqin@auburn.edu</a:t>
            </a:r>
            <a:endParaRPr lang="en-US" sz="2400" dirty="0">
              <a:solidFill>
                <a:srgbClr val="03244D"/>
              </a:solidFill>
            </a:endParaRPr>
          </a:p>
        </p:txBody>
      </p:sp>
      <p:pic>
        <p:nvPicPr>
          <p:cNvPr id="15364" name="Picture 8" descr="SGCOE V 158 28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1"/>
            <a:ext cx="3810000" cy="3078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2">
            <a:extLst>
              <a:ext uri="{FF2B5EF4-FFF2-40B4-BE49-F238E27FC236}">
                <a16:creationId xmlns:a16="http://schemas.microsoft.com/office/drawing/2014/main" id="{704BCC92-66D4-40D6-BBFE-A3DDF3E500E8}"/>
              </a:ext>
            </a:extLst>
          </p:cNvPr>
          <p:cNvSpPr txBox="1">
            <a:spLocks noChangeArrowheads="1"/>
          </p:cNvSpPr>
          <p:nvPr/>
        </p:nvSpPr>
        <p:spPr bwMode="auto">
          <a:xfrm>
            <a:off x="5029200" y="2219325"/>
            <a:ext cx="6858000" cy="174307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a:lstStyle>
          <a:p>
            <a:r>
              <a:rPr lang="en-US" sz="3600" b="0" kern="0" dirty="0">
                <a:solidFill>
                  <a:srgbClr val="03244D"/>
                </a:solidFill>
              </a:rPr>
              <a:t>Shared-Memory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7D610-2998-436D-9BA3-2B89CB265108}"/>
              </a:ext>
            </a:extLst>
          </p:cNvPr>
          <p:cNvSpPr>
            <a:spLocks noGrp="1"/>
          </p:cNvSpPr>
          <p:nvPr>
            <p:ph type="title"/>
          </p:nvPr>
        </p:nvSpPr>
        <p:spPr/>
        <p:txBody>
          <a:bodyPr/>
          <a:lstStyle/>
          <a:p>
            <a:r>
              <a:rPr lang="en-US" dirty="0"/>
              <a:t>Sample Code</a:t>
            </a:r>
          </a:p>
        </p:txBody>
      </p:sp>
      <p:sp>
        <p:nvSpPr>
          <p:cNvPr id="3" name="Content Placeholder 2">
            <a:extLst>
              <a:ext uri="{FF2B5EF4-FFF2-40B4-BE49-F238E27FC236}">
                <a16:creationId xmlns:a16="http://schemas.microsoft.com/office/drawing/2014/main" id="{392941C0-0493-466B-8265-C3C251A927F7}"/>
              </a:ext>
            </a:extLst>
          </p:cNvPr>
          <p:cNvSpPr>
            <a:spLocks noGrp="1"/>
          </p:cNvSpPr>
          <p:nvPr>
            <p:ph idx="1"/>
          </p:nvPr>
        </p:nvSpPr>
        <p:spPr>
          <a:xfrm>
            <a:off x="914400" y="1143000"/>
            <a:ext cx="11582400" cy="5410200"/>
          </a:xfrm>
        </p:spPr>
        <p:txBody>
          <a:bodyPr/>
          <a:lstStyle/>
          <a:p>
            <a:pPr marL="0" indent="0">
              <a:buNone/>
            </a:pPr>
            <a:r>
              <a:rPr lang="en-US" dirty="0">
                <a:latin typeface="Courier New" panose="02070309020205020404" pitchFamily="49" charset="0"/>
                <a:cs typeface="Courier New" panose="02070309020205020404" pitchFamily="49" charset="0"/>
              </a:rPr>
              <a:t>#include &lt;iostream&gt; </a:t>
            </a:r>
          </a:p>
          <a:p>
            <a:pPr marL="0" indent="0">
              <a:buNone/>
            </a:pPr>
            <a:r>
              <a:rPr lang="en-US" dirty="0">
                <a:solidFill>
                  <a:srgbClr val="FF0000"/>
                </a:solidFill>
                <a:latin typeface="Courier New" panose="02070309020205020404" pitchFamily="49" charset="0"/>
                <a:cs typeface="Courier New" panose="02070309020205020404" pitchFamily="49" charset="0"/>
              </a:rPr>
              <a:t>#include &lt;sys/</a:t>
            </a:r>
            <a:r>
              <a:rPr lang="en-US" dirty="0" err="1">
                <a:solidFill>
                  <a:srgbClr val="FF0000"/>
                </a:solidFill>
                <a:latin typeface="Courier New" panose="02070309020205020404" pitchFamily="49" charset="0"/>
                <a:cs typeface="Courier New" panose="02070309020205020404" pitchFamily="49" charset="0"/>
              </a:rPr>
              <a:t>ipc.h</a:t>
            </a:r>
            <a:r>
              <a:rPr lang="en-US" dirty="0">
                <a:solidFill>
                  <a:srgbClr val="FF0000"/>
                </a:solidFill>
                <a:latin typeface="Courier New" panose="02070309020205020404" pitchFamily="49" charset="0"/>
                <a:cs typeface="Courier New" panose="02070309020205020404" pitchFamily="49" charset="0"/>
              </a:rPr>
              <a:t>&gt; </a:t>
            </a:r>
          </a:p>
          <a:p>
            <a:pPr marL="0" indent="0">
              <a:buNone/>
            </a:pPr>
            <a:r>
              <a:rPr lang="en-US" dirty="0">
                <a:solidFill>
                  <a:srgbClr val="FF0000"/>
                </a:solidFill>
                <a:latin typeface="Courier New" panose="02070309020205020404" pitchFamily="49" charset="0"/>
                <a:cs typeface="Courier New" panose="02070309020205020404" pitchFamily="49" charset="0"/>
              </a:rPr>
              <a:t>#include &lt;sys/</a:t>
            </a:r>
            <a:r>
              <a:rPr lang="en-US" dirty="0" err="1">
                <a:solidFill>
                  <a:srgbClr val="FF0000"/>
                </a:solidFill>
                <a:latin typeface="Courier New" panose="02070309020205020404" pitchFamily="49" charset="0"/>
                <a:cs typeface="Courier New" panose="02070309020205020404" pitchFamily="49" charset="0"/>
              </a:rPr>
              <a:t>shm.h</a:t>
            </a:r>
            <a:r>
              <a:rPr lang="en-US" dirty="0">
                <a:solidFill>
                  <a:srgbClr val="FF0000"/>
                </a:solidFill>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using namespace std; </a:t>
            </a:r>
          </a:p>
          <a:p>
            <a:endParaRPr lang="en-US" dirty="0"/>
          </a:p>
        </p:txBody>
      </p:sp>
    </p:spTree>
    <p:extLst>
      <p:ext uri="{BB962C8B-B14F-4D97-AF65-F5344CB8AC3E}">
        <p14:creationId xmlns:p14="http://schemas.microsoft.com/office/powerpoint/2010/main" val="1900004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3186D0-CD60-4E41-A709-A81C9D380C9C}"/>
              </a:ext>
            </a:extLst>
          </p:cNvPr>
          <p:cNvPicPr>
            <a:picLocks noChangeAspect="1"/>
          </p:cNvPicPr>
          <p:nvPr/>
        </p:nvPicPr>
        <p:blipFill>
          <a:blip r:embed="rId3"/>
          <a:stretch>
            <a:fillRect/>
          </a:stretch>
        </p:blipFill>
        <p:spPr>
          <a:xfrm>
            <a:off x="203466" y="457200"/>
            <a:ext cx="11785067" cy="5562600"/>
          </a:xfrm>
          <a:prstGeom prst="rect">
            <a:avLst/>
          </a:prstGeom>
        </p:spPr>
      </p:pic>
    </p:spTree>
    <p:extLst>
      <p:ext uri="{BB962C8B-B14F-4D97-AF65-F5344CB8AC3E}">
        <p14:creationId xmlns:p14="http://schemas.microsoft.com/office/powerpoint/2010/main" val="2293490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104DA5-C485-4568-B7ED-12BBAE4785B5}"/>
              </a:ext>
            </a:extLst>
          </p:cNvPr>
          <p:cNvPicPr>
            <a:picLocks noChangeAspect="1"/>
          </p:cNvPicPr>
          <p:nvPr/>
        </p:nvPicPr>
        <p:blipFill>
          <a:blip r:embed="rId3"/>
          <a:stretch>
            <a:fillRect/>
          </a:stretch>
        </p:blipFill>
        <p:spPr>
          <a:xfrm>
            <a:off x="685800" y="304800"/>
            <a:ext cx="11004222" cy="6096000"/>
          </a:xfrm>
          <a:prstGeom prst="rect">
            <a:avLst/>
          </a:prstGeom>
        </p:spPr>
      </p:pic>
    </p:spTree>
    <p:extLst>
      <p:ext uri="{BB962C8B-B14F-4D97-AF65-F5344CB8AC3E}">
        <p14:creationId xmlns:p14="http://schemas.microsoft.com/office/powerpoint/2010/main" val="188890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BD32B9-EE4A-4BDF-8D52-21755DEB46E9}"/>
              </a:ext>
            </a:extLst>
          </p:cNvPr>
          <p:cNvPicPr>
            <a:picLocks noChangeAspect="1"/>
          </p:cNvPicPr>
          <p:nvPr/>
        </p:nvPicPr>
        <p:blipFill>
          <a:blip r:embed="rId3"/>
          <a:stretch>
            <a:fillRect/>
          </a:stretch>
        </p:blipFill>
        <p:spPr>
          <a:xfrm>
            <a:off x="762000" y="228600"/>
            <a:ext cx="10668000" cy="6190464"/>
          </a:xfrm>
          <a:prstGeom prst="rect">
            <a:avLst/>
          </a:prstGeom>
        </p:spPr>
      </p:pic>
    </p:spTree>
    <p:extLst>
      <p:ext uri="{BB962C8B-B14F-4D97-AF65-F5344CB8AC3E}">
        <p14:creationId xmlns:p14="http://schemas.microsoft.com/office/powerpoint/2010/main" val="89456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0FA251-3717-4946-A071-6CFCB8680501}"/>
              </a:ext>
            </a:extLst>
          </p:cNvPr>
          <p:cNvPicPr>
            <a:picLocks noChangeAspect="1"/>
          </p:cNvPicPr>
          <p:nvPr/>
        </p:nvPicPr>
        <p:blipFill>
          <a:blip r:embed="rId3"/>
          <a:stretch>
            <a:fillRect/>
          </a:stretch>
        </p:blipFill>
        <p:spPr>
          <a:xfrm>
            <a:off x="457200" y="218482"/>
            <a:ext cx="8698910" cy="6258518"/>
          </a:xfrm>
          <a:prstGeom prst="rect">
            <a:avLst/>
          </a:prstGeom>
        </p:spPr>
      </p:pic>
      <p:sp>
        <p:nvSpPr>
          <p:cNvPr id="3" name="Rectangle 2">
            <a:extLst>
              <a:ext uri="{FF2B5EF4-FFF2-40B4-BE49-F238E27FC236}">
                <a16:creationId xmlns:a16="http://schemas.microsoft.com/office/drawing/2014/main" id="{718A94AE-4D1E-41C8-80A1-D6BF4890C2FB}"/>
              </a:ext>
            </a:extLst>
          </p:cNvPr>
          <p:cNvSpPr/>
          <p:nvPr/>
        </p:nvSpPr>
        <p:spPr>
          <a:xfrm>
            <a:off x="6400800" y="533400"/>
            <a:ext cx="5510621" cy="830997"/>
          </a:xfrm>
          <a:prstGeom prst="rect">
            <a:avLst/>
          </a:prstGeom>
          <a:solidFill>
            <a:srgbClr val="DD550C"/>
          </a:solidFill>
          <a:ln w="38100" cmpd="thickThin">
            <a:solidFill>
              <a:srgbClr val="DD550C"/>
            </a:solidFill>
          </a:ln>
        </p:spPr>
        <p:txBody>
          <a:bodyPr wrap="square">
            <a:spAutoFit/>
          </a:bodyPr>
          <a:lstStyle/>
          <a:p>
            <a:pPr algn="ctr"/>
            <a:r>
              <a:rPr lang="en-US" b="0" dirty="0">
                <a:solidFill>
                  <a:schemeClr val="bg1"/>
                </a:solidFill>
                <a:latin typeface="Roboto"/>
              </a:rPr>
              <a:t>SHARED MEMORY FOR WRITER PROCESS</a:t>
            </a:r>
            <a:endParaRPr lang="en-US" b="0" dirty="0">
              <a:solidFill>
                <a:schemeClr val="bg1"/>
              </a:solidFill>
            </a:endParaRPr>
          </a:p>
        </p:txBody>
      </p:sp>
    </p:spTree>
    <p:extLst>
      <p:ext uri="{BB962C8B-B14F-4D97-AF65-F5344CB8AC3E}">
        <p14:creationId xmlns:p14="http://schemas.microsoft.com/office/powerpoint/2010/main" val="389570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DF4D748-485F-4F04-A083-101371F5AC53}"/>
              </a:ext>
            </a:extLst>
          </p:cNvPr>
          <p:cNvPicPr>
            <a:picLocks noChangeAspect="1"/>
          </p:cNvPicPr>
          <p:nvPr/>
        </p:nvPicPr>
        <p:blipFill>
          <a:blip r:embed="rId3"/>
          <a:stretch>
            <a:fillRect/>
          </a:stretch>
        </p:blipFill>
        <p:spPr>
          <a:xfrm>
            <a:off x="345680" y="228600"/>
            <a:ext cx="6664720" cy="6172200"/>
          </a:xfrm>
          <a:prstGeom prst="rect">
            <a:avLst/>
          </a:prstGeom>
        </p:spPr>
      </p:pic>
      <p:sp>
        <p:nvSpPr>
          <p:cNvPr id="6" name="Rectangle 5">
            <a:extLst>
              <a:ext uri="{FF2B5EF4-FFF2-40B4-BE49-F238E27FC236}">
                <a16:creationId xmlns:a16="http://schemas.microsoft.com/office/drawing/2014/main" id="{801B9DDB-9970-4C9F-820C-3407572818F9}"/>
              </a:ext>
            </a:extLst>
          </p:cNvPr>
          <p:cNvSpPr/>
          <p:nvPr/>
        </p:nvSpPr>
        <p:spPr>
          <a:xfrm>
            <a:off x="6400800" y="533400"/>
            <a:ext cx="5510621" cy="830997"/>
          </a:xfrm>
          <a:prstGeom prst="rect">
            <a:avLst/>
          </a:prstGeom>
          <a:solidFill>
            <a:srgbClr val="DD550C"/>
          </a:solidFill>
          <a:ln w="38100" cmpd="thickThin">
            <a:solidFill>
              <a:srgbClr val="DD550C"/>
            </a:solidFill>
          </a:ln>
        </p:spPr>
        <p:txBody>
          <a:bodyPr wrap="square">
            <a:spAutoFit/>
          </a:bodyPr>
          <a:lstStyle/>
          <a:p>
            <a:pPr algn="ctr"/>
            <a:r>
              <a:rPr lang="en-US" b="0" dirty="0">
                <a:solidFill>
                  <a:schemeClr val="bg1"/>
                </a:solidFill>
                <a:latin typeface="Roboto"/>
              </a:rPr>
              <a:t>SHARED MEMORY FOR READER PROCESS</a:t>
            </a:r>
            <a:endParaRPr lang="en-US" b="0" dirty="0">
              <a:solidFill>
                <a:schemeClr val="bg1"/>
              </a:solidFill>
            </a:endParaRPr>
          </a:p>
        </p:txBody>
      </p:sp>
    </p:spTree>
    <p:extLst>
      <p:ext uri="{BB962C8B-B14F-4D97-AF65-F5344CB8AC3E}">
        <p14:creationId xmlns:p14="http://schemas.microsoft.com/office/powerpoint/2010/main" val="2444693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D00665-EA12-4D3D-97C7-F3956424E587}"/>
              </a:ext>
            </a:extLst>
          </p:cNvPr>
          <p:cNvPicPr>
            <a:picLocks noChangeAspect="1"/>
          </p:cNvPicPr>
          <p:nvPr/>
        </p:nvPicPr>
        <p:blipFill>
          <a:blip r:embed="rId3"/>
          <a:stretch>
            <a:fillRect/>
          </a:stretch>
        </p:blipFill>
        <p:spPr>
          <a:xfrm>
            <a:off x="18197" y="379863"/>
            <a:ext cx="7729143" cy="5562600"/>
          </a:xfrm>
          <a:prstGeom prst="rect">
            <a:avLst/>
          </a:prstGeom>
        </p:spPr>
      </p:pic>
      <p:pic>
        <p:nvPicPr>
          <p:cNvPr id="3" name="Picture 2">
            <a:extLst>
              <a:ext uri="{FF2B5EF4-FFF2-40B4-BE49-F238E27FC236}">
                <a16:creationId xmlns:a16="http://schemas.microsoft.com/office/drawing/2014/main" id="{FC8FB3DE-6667-44A9-86DB-8A82C395C0EC}"/>
              </a:ext>
            </a:extLst>
          </p:cNvPr>
          <p:cNvPicPr>
            <a:picLocks noChangeAspect="1"/>
          </p:cNvPicPr>
          <p:nvPr/>
        </p:nvPicPr>
        <p:blipFill>
          <a:blip r:embed="rId4"/>
          <a:stretch>
            <a:fillRect/>
          </a:stretch>
        </p:blipFill>
        <p:spPr>
          <a:xfrm>
            <a:off x="5945874" y="354463"/>
            <a:ext cx="6246126" cy="5783238"/>
          </a:xfrm>
          <a:prstGeom prst="rect">
            <a:avLst/>
          </a:prstGeom>
        </p:spPr>
      </p:pic>
      <p:sp>
        <p:nvSpPr>
          <p:cNvPr id="4" name="Rectangle 3">
            <a:extLst>
              <a:ext uri="{FF2B5EF4-FFF2-40B4-BE49-F238E27FC236}">
                <a16:creationId xmlns:a16="http://schemas.microsoft.com/office/drawing/2014/main" id="{5FF8DAC3-CFF6-4C99-86B3-8C326B3BA1BC}"/>
              </a:ext>
            </a:extLst>
          </p:cNvPr>
          <p:cNvSpPr/>
          <p:nvPr/>
        </p:nvSpPr>
        <p:spPr>
          <a:xfrm>
            <a:off x="533400" y="5647140"/>
            <a:ext cx="6096000" cy="461665"/>
          </a:xfrm>
          <a:prstGeom prst="rect">
            <a:avLst/>
          </a:prstGeom>
        </p:spPr>
        <p:txBody>
          <a:bodyPr>
            <a:spAutoFit/>
          </a:bodyPr>
          <a:lstStyle/>
          <a:p>
            <a:pPr algn="l"/>
            <a:endParaRPr lang="en-US" b="0" dirty="0">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8D602943-8339-4613-AC5B-1B7C5A0D9A75}"/>
              </a:ext>
            </a:extLst>
          </p:cNvPr>
          <p:cNvSpPr/>
          <p:nvPr/>
        </p:nvSpPr>
        <p:spPr>
          <a:xfrm>
            <a:off x="1714500" y="5181600"/>
            <a:ext cx="4267200" cy="1200329"/>
          </a:xfrm>
          <a:prstGeom prst="rect">
            <a:avLst/>
          </a:prstGeom>
          <a:solidFill>
            <a:srgbClr val="DD550C"/>
          </a:solidFill>
          <a:ln w="38100" cmpd="thickThin">
            <a:solidFill>
              <a:srgbClr val="DD550C"/>
            </a:solidFill>
          </a:ln>
        </p:spPr>
        <p:txBody>
          <a:bodyPr wrap="square">
            <a:spAutoFit/>
          </a:bodyPr>
          <a:lstStyle/>
          <a:p>
            <a:pPr algn="l"/>
            <a:r>
              <a:rPr lang="en-US" b="0" dirty="0">
                <a:solidFill>
                  <a:schemeClr val="bg1"/>
                </a:solidFill>
                <a:latin typeface="Roboto"/>
              </a:rPr>
              <a:t>Ex 6: Can you design a diagram to illustrate the shared memory mechanism?</a:t>
            </a:r>
          </a:p>
        </p:txBody>
      </p:sp>
    </p:spTree>
    <p:extLst>
      <p:ext uri="{BB962C8B-B14F-4D97-AF65-F5344CB8AC3E}">
        <p14:creationId xmlns:p14="http://schemas.microsoft.com/office/powerpoint/2010/main" val="2125556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C047776-3DD5-4B6C-9A86-3C66B44563B4}"/>
              </a:ext>
            </a:extLst>
          </p:cNvPr>
          <p:cNvSpPr>
            <a:spLocks noGrp="1" noChangeArrowheads="1"/>
          </p:cNvSpPr>
          <p:nvPr>
            <p:ph type="title"/>
          </p:nvPr>
        </p:nvSpPr>
        <p:spPr>
          <a:xfrm>
            <a:off x="304800" y="228600"/>
            <a:ext cx="11658600" cy="1081879"/>
          </a:xfrm>
        </p:spPr>
        <p:txBody>
          <a:bodyPr/>
          <a:lstStyle/>
          <a:p>
            <a:pPr eaLnBrk="1" hangingPunct="1"/>
            <a:r>
              <a:rPr lang="en-US" altLang="en-US" dirty="0"/>
              <a:t>A Case Study: The Producer-Consumer Problem</a:t>
            </a:r>
          </a:p>
        </p:txBody>
      </p:sp>
      <p:sp>
        <p:nvSpPr>
          <p:cNvPr id="34819" name="Rectangle 3">
            <a:extLst>
              <a:ext uri="{FF2B5EF4-FFF2-40B4-BE49-F238E27FC236}">
                <a16:creationId xmlns:a16="http://schemas.microsoft.com/office/drawing/2014/main" id="{86415871-1949-42BC-AA44-787CEE54D83A}"/>
              </a:ext>
            </a:extLst>
          </p:cNvPr>
          <p:cNvSpPr>
            <a:spLocks noGrp="1" noChangeArrowheads="1"/>
          </p:cNvSpPr>
          <p:nvPr>
            <p:ph type="body" idx="1"/>
          </p:nvPr>
        </p:nvSpPr>
        <p:spPr>
          <a:xfrm>
            <a:off x="5629154" y="1310479"/>
            <a:ext cx="6334246" cy="4237039"/>
          </a:xfrm>
        </p:spPr>
        <p:txBody>
          <a:bodyPr/>
          <a:lstStyle/>
          <a:p>
            <a:pPr marL="0" indent="0">
              <a:buNone/>
            </a:pPr>
            <a:r>
              <a:rPr lang="en-US" altLang="en-US" dirty="0"/>
              <a:t>A </a:t>
            </a:r>
            <a:r>
              <a:rPr lang="en-US" altLang="en-US" i="1" dirty="0"/>
              <a:t>producer</a:t>
            </a:r>
            <a:r>
              <a:rPr lang="en-US" altLang="en-US" dirty="0"/>
              <a:t> process produces information that is consumed by a </a:t>
            </a:r>
            <a:r>
              <a:rPr lang="en-US" altLang="en-US" i="1" dirty="0"/>
              <a:t>consumer</a:t>
            </a:r>
            <a:r>
              <a:rPr lang="en-US" altLang="en-US" dirty="0"/>
              <a:t> process:</a:t>
            </a:r>
          </a:p>
          <a:p>
            <a:pPr marL="0" indent="0">
              <a:buNone/>
            </a:pPr>
            <a:endParaRPr lang="en-US" altLang="en-US" dirty="0"/>
          </a:p>
          <a:p>
            <a:r>
              <a:rPr lang="en-US" altLang="en-US" b="1" dirty="0">
                <a:solidFill>
                  <a:srgbClr val="3366FF"/>
                </a:solidFill>
              </a:rPr>
              <a:t>unbounded-buffer </a:t>
            </a:r>
            <a:r>
              <a:rPr lang="en-US" altLang="en-US" dirty="0"/>
              <a:t>places no practical limit on the size of the buffer</a:t>
            </a:r>
          </a:p>
          <a:p>
            <a:r>
              <a:rPr lang="en-US" altLang="en-US" b="1" dirty="0">
                <a:solidFill>
                  <a:srgbClr val="3366FF"/>
                </a:solidFill>
              </a:rPr>
              <a:t>bounded-buffer </a:t>
            </a:r>
            <a:r>
              <a:rPr lang="en-US" altLang="en-US" dirty="0"/>
              <a:t>assumes that there is a fixed buffer size</a:t>
            </a:r>
          </a:p>
        </p:txBody>
      </p:sp>
      <p:pic>
        <p:nvPicPr>
          <p:cNvPr id="3" name="Picture 2" descr="A picture containing text&#10;&#10;Description generated with high confidence">
            <a:extLst>
              <a:ext uri="{FF2B5EF4-FFF2-40B4-BE49-F238E27FC236}">
                <a16:creationId xmlns:a16="http://schemas.microsoft.com/office/drawing/2014/main" id="{2FBFDC2F-3985-49A3-B156-0352E7984C1A}"/>
              </a:ext>
            </a:extLst>
          </p:cNvPr>
          <p:cNvPicPr>
            <a:picLocks noChangeAspect="1"/>
          </p:cNvPicPr>
          <p:nvPr/>
        </p:nvPicPr>
        <p:blipFill>
          <a:blip r:embed="rId3"/>
          <a:stretch>
            <a:fillRect/>
          </a:stretch>
        </p:blipFill>
        <p:spPr>
          <a:xfrm>
            <a:off x="304800" y="1540535"/>
            <a:ext cx="5029200" cy="3776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74DF7034-12BF-434C-95E5-6100958A422D}"/>
              </a:ext>
            </a:extLst>
          </p:cNvPr>
          <p:cNvSpPr/>
          <p:nvPr/>
        </p:nvSpPr>
        <p:spPr>
          <a:xfrm>
            <a:off x="1524000" y="5393629"/>
            <a:ext cx="2590800" cy="307777"/>
          </a:xfrm>
          <a:prstGeom prst="rect">
            <a:avLst/>
          </a:prstGeom>
        </p:spPr>
        <p:txBody>
          <a:bodyPr wrap="square">
            <a:spAutoFit/>
          </a:bodyPr>
          <a:lstStyle/>
          <a:p>
            <a:pPr algn="l"/>
            <a:r>
              <a:rPr lang="en-US" sz="1400" b="0" dirty="0">
                <a:latin typeface="Calibri" panose="020F0502020204030204" pitchFamily="34" charset="0"/>
                <a:cs typeface="Calibri" panose="020F0502020204030204" pitchFamily="34" charset="0"/>
              </a:rPr>
              <a:t>Picture courtesy of www.niu.edu</a:t>
            </a:r>
          </a:p>
        </p:txBody>
      </p:sp>
    </p:spTree>
    <p:extLst>
      <p:ext uri="{BB962C8B-B14F-4D97-AF65-F5344CB8AC3E}">
        <p14:creationId xmlns:p14="http://schemas.microsoft.com/office/powerpoint/2010/main" val="186600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304800" y="336631"/>
            <a:ext cx="11582400" cy="838200"/>
          </a:xfrm>
        </p:spPr>
        <p:txBody>
          <a:bodyPr/>
          <a:lstStyle/>
          <a:p>
            <a:r>
              <a:rPr lang="en-US" dirty="0">
                <a:latin typeface="Gill Sans MT" charset="0"/>
                <a:cs typeface="Arial" charset="0"/>
              </a:rPr>
              <a:t>An Example: the soda machine</a:t>
            </a:r>
          </a:p>
        </p:txBody>
      </p:sp>
      <p:pic>
        <p:nvPicPr>
          <p:cNvPr id="2055" name="Rectangle 2054"/>
          <p:cNvPicPr>
            <a:picLocks noChangeAspect="1" noChangeArrowheads="1"/>
          </p:cNvPicPr>
          <p:nvPr/>
        </p:nvPicPr>
        <p:blipFill>
          <a:blip r:embed="rId3"/>
          <a:srcRect/>
          <a:stretch>
            <a:fillRect/>
          </a:stretch>
        </p:blipFill>
        <p:spPr bwMode="auto">
          <a:xfrm>
            <a:off x="4722814" y="1371600"/>
            <a:ext cx="2668587"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6" name="Rounded Rectangle 5"/>
          <p:cNvSpPr>
            <a:spLocks noChangeArrowheads="1"/>
          </p:cNvSpPr>
          <p:nvPr/>
        </p:nvSpPr>
        <p:spPr bwMode="auto">
          <a:xfrm>
            <a:off x="4875213" y="1600200"/>
            <a:ext cx="1143000" cy="3886200"/>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fontAlgn="auto">
              <a:spcBef>
                <a:spcPts val="0"/>
              </a:spcBef>
              <a:spcAft>
                <a:spcPts val="0"/>
              </a:spcAft>
              <a:defRPr/>
            </a:pPr>
            <a:endParaRPr lang="en-US" b="1">
              <a:solidFill>
                <a:srgbClr val="000000"/>
              </a:solidFill>
              <a:latin typeface="Arial" pitchFamily="34" charset="0"/>
              <a:cs typeface="Arial"/>
            </a:endParaRPr>
          </a:p>
        </p:txBody>
      </p:sp>
      <p:pic>
        <p:nvPicPr>
          <p:cNvPr id="2059" name="Rectangle 2058"/>
          <p:cNvPicPr>
            <a:picLocks noChangeAspect="1" noChangeArrowheads="1"/>
          </p:cNvPicPr>
          <p:nvPr/>
        </p:nvPicPr>
        <p:blipFill>
          <a:blip r:embed="rId4"/>
          <a:srcRect/>
          <a:stretch>
            <a:fillRect/>
          </a:stretch>
        </p:blipFill>
        <p:spPr bwMode="auto">
          <a:xfrm>
            <a:off x="8077200" y="2590800"/>
            <a:ext cx="2122488" cy="1868488"/>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5" name="TextBox 11"/>
          <p:cNvSpPr txBox="1">
            <a:spLocks noChangeArrowheads="1"/>
          </p:cNvSpPr>
          <p:nvPr/>
        </p:nvSpPr>
        <p:spPr bwMode="auto">
          <a:xfrm>
            <a:off x="4773936" y="5693407"/>
            <a:ext cx="2667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0" dirty="0">
                <a:solidFill>
                  <a:srgbClr val="03244D"/>
                </a:solidFill>
                <a:latin typeface="Calibri" charset="0"/>
                <a:cs typeface="Arial" charset="0"/>
              </a:rPr>
              <a:t>Vending machine</a:t>
            </a:r>
          </a:p>
          <a:p>
            <a:pPr algn="ctr"/>
            <a:r>
              <a:rPr lang="en-US" b="0" dirty="0">
                <a:solidFill>
                  <a:srgbClr val="03244D"/>
                </a:solidFill>
                <a:latin typeface="Calibri" charset="0"/>
                <a:cs typeface="Arial" charset="0"/>
              </a:rPr>
              <a:t>(buffer)</a:t>
            </a:r>
          </a:p>
        </p:txBody>
      </p:sp>
      <p:sp>
        <p:nvSpPr>
          <p:cNvPr id="122886" name="TextBox 12"/>
          <p:cNvSpPr txBox="1">
            <a:spLocks noChangeArrowheads="1"/>
          </p:cNvSpPr>
          <p:nvPr/>
        </p:nvSpPr>
        <p:spPr bwMode="auto">
          <a:xfrm>
            <a:off x="7772400" y="4503738"/>
            <a:ext cx="26670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0" dirty="0">
                <a:solidFill>
                  <a:srgbClr val="03244D"/>
                </a:solidFill>
                <a:latin typeface="Calibri" charset="0"/>
                <a:cs typeface="Arial" charset="0"/>
              </a:rPr>
              <a:t>Soda drinker</a:t>
            </a:r>
          </a:p>
          <a:p>
            <a:pPr algn="ctr"/>
            <a:r>
              <a:rPr lang="en-US" b="0" dirty="0">
                <a:solidFill>
                  <a:srgbClr val="03244D"/>
                </a:solidFill>
                <a:latin typeface="Calibri" charset="0"/>
                <a:cs typeface="Arial" charset="0"/>
              </a:rPr>
              <a:t>(consumer)</a:t>
            </a:r>
          </a:p>
        </p:txBody>
      </p:sp>
      <p:pic>
        <p:nvPicPr>
          <p:cNvPr id="14" name="Rectangle 13"/>
          <p:cNvPicPr>
            <a:picLocks noChangeAspect="1" noChangeArrowheads="1"/>
          </p:cNvPicPr>
          <p:nvPr/>
        </p:nvPicPr>
        <p:blipFill>
          <a:blip r:embed="rId5"/>
          <a:srcRect/>
          <a:stretch>
            <a:fillRect/>
          </a:stretch>
        </p:blipFill>
        <p:spPr bwMode="auto">
          <a:xfrm>
            <a:off x="2209800" y="2209800"/>
            <a:ext cx="1828800" cy="2743200"/>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8" name="TextBox 14"/>
          <p:cNvSpPr txBox="1">
            <a:spLocks noChangeArrowheads="1"/>
          </p:cNvSpPr>
          <p:nvPr/>
        </p:nvSpPr>
        <p:spPr bwMode="auto">
          <a:xfrm>
            <a:off x="1828800" y="4953001"/>
            <a:ext cx="2362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a:r>
              <a:rPr lang="en-US" b="0" dirty="0">
                <a:solidFill>
                  <a:srgbClr val="03244D"/>
                </a:solidFill>
                <a:latin typeface="Calibri" charset="0"/>
                <a:cs typeface="Arial" charset="0"/>
              </a:rPr>
              <a:t>Delivery person</a:t>
            </a:r>
          </a:p>
          <a:p>
            <a:pPr algn="ctr"/>
            <a:r>
              <a:rPr lang="en-US" b="0" dirty="0">
                <a:solidFill>
                  <a:srgbClr val="03244D"/>
                </a:solidFill>
                <a:latin typeface="Calibri" charset="0"/>
                <a:cs typeface="Arial" charset="0"/>
              </a:rPr>
              <a:t>(producer)</a:t>
            </a:r>
          </a:p>
        </p:txBody>
      </p:sp>
      <p:sp>
        <p:nvSpPr>
          <p:cNvPr id="122889" name="Right Arrow 15"/>
          <p:cNvSpPr>
            <a:spLocks noChangeArrowheads="1"/>
          </p:cNvSpPr>
          <p:nvPr/>
        </p:nvSpPr>
        <p:spPr bwMode="auto">
          <a:xfrm>
            <a:off x="38862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a:endParaRPr lang="en-US" b="1">
              <a:solidFill>
                <a:srgbClr val="000000"/>
              </a:solidFill>
              <a:latin typeface="Gill Sans MT" charset="0"/>
              <a:cs typeface="Arial" charset="0"/>
            </a:endParaRPr>
          </a:p>
        </p:txBody>
      </p:sp>
      <p:sp>
        <p:nvSpPr>
          <p:cNvPr id="122890" name="Right Arrow 16"/>
          <p:cNvSpPr>
            <a:spLocks noChangeArrowheads="1"/>
          </p:cNvSpPr>
          <p:nvPr/>
        </p:nvSpPr>
        <p:spPr bwMode="auto">
          <a:xfrm>
            <a:off x="72390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a:endParaRPr lang="en-US" b="1">
              <a:solidFill>
                <a:srgbClr val="000000"/>
              </a:solidFill>
              <a:latin typeface="Gill Sans MT" charset="0"/>
              <a:cs typeface="Arial" charset="0"/>
            </a:endParaRPr>
          </a:p>
        </p:txBody>
      </p:sp>
      <p:pic>
        <p:nvPicPr>
          <p:cNvPr id="7" name="Picture 11"/>
          <p:cNvPicPr>
            <a:picLocks noChangeAspect="1"/>
          </p:cNvPicPr>
          <p:nvPr/>
        </p:nvPicPr>
        <p:blipFill>
          <a:blip r:embed="rId6"/>
          <a:stretch>
            <a:fillRect/>
          </a:stretch>
        </p:blipFill>
        <p:spPr bwMode="auto">
          <a:xfrm>
            <a:off x="4952846" y="1676401"/>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8" name="Picture 12"/>
          <p:cNvPicPr>
            <a:picLocks noChangeAspect="1"/>
          </p:cNvPicPr>
          <p:nvPr/>
        </p:nvPicPr>
        <p:blipFill>
          <a:blip r:embed="rId6"/>
          <a:stretch>
            <a:fillRect/>
          </a:stretch>
        </p:blipFill>
        <p:spPr bwMode="auto">
          <a:xfrm>
            <a:off x="4952846" y="2972054"/>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9" name="Picture 13"/>
          <p:cNvPicPr>
            <a:picLocks noChangeAspect="1"/>
          </p:cNvPicPr>
          <p:nvPr/>
        </p:nvPicPr>
        <p:blipFill>
          <a:blip r:embed="rId6"/>
          <a:stretch>
            <a:fillRect/>
          </a:stretch>
        </p:blipFill>
        <p:spPr bwMode="auto">
          <a:xfrm>
            <a:off x="4952846" y="4267201"/>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21" name="Picture 14"/>
          <p:cNvPicPr>
            <a:picLocks noChangeAspect="1"/>
          </p:cNvPicPr>
          <p:nvPr/>
        </p:nvPicPr>
        <p:blipFill>
          <a:blip r:embed="rId6"/>
          <a:stretch>
            <a:fillRect/>
          </a:stretch>
        </p:blipFill>
        <p:spPr bwMode="auto">
          <a:xfrm>
            <a:off x="4952846" y="1676401"/>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sp>
        <p:nvSpPr>
          <p:cNvPr id="2" name="Rectangle 1"/>
          <p:cNvSpPr/>
          <p:nvPr/>
        </p:nvSpPr>
        <p:spPr>
          <a:xfrm>
            <a:off x="152400" y="6108539"/>
            <a:ext cx="4114800" cy="307777"/>
          </a:xfrm>
          <a:prstGeom prst="rect">
            <a:avLst/>
          </a:prstGeom>
        </p:spPr>
        <p:txBody>
          <a:bodyPr wrap="square">
            <a:spAutoFit/>
          </a:bodyPr>
          <a:lstStyle/>
          <a:p>
            <a:r>
              <a:rPr lang="en-US" sz="1400" b="0" dirty="0">
                <a:latin typeface="Calibri" panose="020F0502020204030204" pitchFamily="34" charset="0"/>
                <a:cs typeface="Calibri" panose="020F0502020204030204" pitchFamily="34" charset="0"/>
              </a:rPr>
              <a:t>Slide courtesy of Dr. Jeff Chase at Duke University</a:t>
            </a:r>
          </a:p>
        </p:txBody>
      </p:sp>
      <p:sp>
        <p:nvSpPr>
          <p:cNvPr id="3" name="Rectangle 2">
            <a:extLst>
              <a:ext uri="{FF2B5EF4-FFF2-40B4-BE49-F238E27FC236}">
                <a16:creationId xmlns:a16="http://schemas.microsoft.com/office/drawing/2014/main" id="{8AB50049-2ADF-4AB0-BA24-0A95DD81FC6D}"/>
              </a:ext>
            </a:extLst>
          </p:cNvPr>
          <p:cNvSpPr/>
          <p:nvPr/>
        </p:nvSpPr>
        <p:spPr>
          <a:xfrm>
            <a:off x="7549680" y="5585319"/>
            <a:ext cx="3177528" cy="830997"/>
          </a:xfrm>
          <a:prstGeom prst="rect">
            <a:avLst/>
          </a:prstGeom>
        </p:spPr>
        <p:txBody>
          <a:bodyPr wrap="square">
            <a:spAutoFit/>
          </a:bodyPr>
          <a:lstStyle/>
          <a:p>
            <a:pPr algn="l"/>
            <a:r>
              <a:rPr lang="en-US" altLang="en-US" b="0" dirty="0">
                <a:solidFill>
                  <a:srgbClr val="DD550C"/>
                </a:solidFill>
                <a:latin typeface="Calibri" panose="020F0502020204030204" pitchFamily="34" charset="0"/>
                <a:cs typeface="Calibri" panose="020F0502020204030204" pitchFamily="34" charset="0"/>
              </a:rPr>
              <a:t>Is this an unbounded buffer or bounded one?</a:t>
            </a:r>
            <a:endParaRPr lang="en-US" b="0" dirty="0">
              <a:solidFill>
                <a:srgbClr val="DD550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8163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9" dur="1000" fill="hold"/>
                                        <p:tgtEl>
                                          <p:spTgt spid="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0" presetClass="path" presetSubtype="0" accel="50000" decel="50000" fill="hold" nodeType="withEffect">
                                  <p:stCondLst>
                                    <p:cond delay="0"/>
                                  </p:stCondLst>
                                  <p:childTnLst>
                                    <p:animMotion origin="layout" path="M -0.25174 0.00439 C -0.25174 0.00439 -0.12587 0.00208 5E-6 7.40741E-7 " pathEditMode="relative" ptsTypes="aA">
                                      <p:cBhvr>
                                        <p:cTn id="14" dur="1000" fill="hold"/>
                                        <p:tgtEl>
                                          <p:spTgt spid="18"/>
                                        </p:tgtEl>
                                        <p:attrNameLst>
                                          <p:attrName>ppt_x</p:attrName>
                                          <p:attrName>ppt_y</p:attrName>
                                        </p:attrNameLst>
                                      </p:cBhvr>
                                    </p:animMotion>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0" presetClass="path" presetSubtype="0" accel="50000" decel="50000" fill="hold" nodeType="withEffect">
                                  <p:stCondLst>
                                    <p:cond delay="0"/>
                                  </p:stCondLst>
                                  <p:childTnLst>
                                    <p:animMotion origin="layout" path="M -0.24166 -0.1713 C -0.16267 -0.1845 -0.08368 -0.19746 -0.0434 -0.16899 C -0.00312 -0.14052 -0.00156 -0.07038 -3.61111E-6 -8.14815E-6 " pathEditMode="relative" ptsTypes="aaA">
                                      <p:cBhvr>
                                        <p:cTn id="19" dur="1000" fill="hold"/>
                                        <p:tgtEl>
                                          <p:spTgt spid="19"/>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3.88889E-6 -1.85185E-6 C 0.02031 0.06273 0.04062 0.12546 0.10347 0.15556 C 0.16632 0.18565 0.27153 0.18287 0.37673 0.18009 " pathEditMode="relative" ptsTypes="aaA">
                                      <p:cBhvr>
                                        <p:cTn id="23" dur="500" fill="hold"/>
                                        <p:tgtEl>
                                          <p:spTgt spid="7"/>
                                        </p:tgtEl>
                                        <p:attrNameLst>
                                          <p:attrName>ppt_x</p:attrName>
                                          <p:attrName>ppt_y</p:attrName>
                                        </p:attrNameLst>
                                      </p:cBhvr>
                                    </p:animMotion>
                                  </p:childTnLst>
                                </p:cTn>
                              </p:par>
                              <p:par>
                                <p:cTn id="24" presetID="10" presetClass="exit" presetSubtype="0" fill="hold" nodeType="withEffect">
                                  <p:stCondLst>
                                    <p:cond delay="0"/>
                                  </p:stCondLst>
                                  <p:childTnLst>
                                    <p:animEffect transition="out" filter="fade">
                                      <p:cBhvr>
                                        <p:cTn id="25" dur="3000"/>
                                        <p:tgtEl>
                                          <p:spTgt spid="7"/>
                                        </p:tgtEl>
                                      </p:cBhvr>
                                    </p:animEffect>
                                    <p:set>
                                      <p:cBhvr>
                                        <p:cTn id="26" dur="1" fill="hold">
                                          <p:stCondLst>
                                            <p:cond delay="29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33" dur="500" fill="hold"/>
                                        <p:tgtEl>
                                          <p:spTgt spid="21"/>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A9C7720-C4AD-470E-8F0F-CC00ACF27D6F}"/>
              </a:ext>
            </a:extLst>
          </p:cNvPr>
          <p:cNvSpPr>
            <a:spLocks noGrp="1" noChangeArrowheads="1"/>
          </p:cNvSpPr>
          <p:nvPr>
            <p:ph type="title"/>
          </p:nvPr>
        </p:nvSpPr>
        <p:spPr>
          <a:xfrm>
            <a:off x="533400" y="300037"/>
            <a:ext cx="10972800" cy="903287"/>
          </a:xfrm>
        </p:spPr>
        <p:txBody>
          <a:bodyPr/>
          <a:lstStyle/>
          <a:p>
            <a:pPr eaLnBrk="1" hangingPunct="1"/>
            <a:r>
              <a:rPr lang="en-US" altLang="en-US" dirty="0"/>
              <a:t>Bounded-Buffer – Shared-Memory Solution</a:t>
            </a:r>
          </a:p>
        </p:txBody>
      </p:sp>
      <p:sp>
        <p:nvSpPr>
          <p:cNvPr id="35843" name="Rectangle 3">
            <a:extLst>
              <a:ext uri="{FF2B5EF4-FFF2-40B4-BE49-F238E27FC236}">
                <a16:creationId xmlns:a16="http://schemas.microsoft.com/office/drawing/2014/main" id="{42205B72-755B-4573-BA18-816067F87BD1}"/>
              </a:ext>
            </a:extLst>
          </p:cNvPr>
          <p:cNvSpPr>
            <a:spLocks noGrp="1" noChangeArrowheads="1"/>
          </p:cNvSpPr>
          <p:nvPr>
            <p:ph type="body" idx="1"/>
          </p:nvPr>
        </p:nvSpPr>
        <p:spPr>
          <a:xfrm>
            <a:off x="838200" y="1302603"/>
            <a:ext cx="5715000" cy="4700588"/>
          </a:xfrm>
        </p:spPr>
        <p:txBody>
          <a:bodyPr/>
          <a:lstStyle/>
          <a:p>
            <a:pPr marL="341313">
              <a:buNone/>
            </a:pPr>
            <a:r>
              <a:rPr lang="en-US" altLang="en-US" sz="2800" dirty="0">
                <a:latin typeface="Courier New" panose="02070309020205020404" pitchFamily="49" charset="0"/>
                <a:cs typeface="Courier New" panose="02070309020205020404" pitchFamily="49" charset="0"/>
              </a:rPr>
              <a:t>#define BUFFER_SIZE 10</a:t>
            </a:r>
          </a:p>
          <a:p>
            <a:pPr marL="341313">
              <a:buNone/>
            </a:pPr>
            <a:r>
              <a:rPr lang="en-US" altLang="en-US" sz="2800" dirty="0">
                <a:latin typeface="Courier New" panose="02070309020205020404" pitchFamily="49" charset="0"/>
                <a:cs typeface="Courier New" panose="02070309020205020404" pitchFamily="49" charset="0"/>
              </a:rPr>
              <a:t>typedef struct {</a:t>
            </a:r>
          </a:p>
          <a:p>
            <a:pPr marL="341313">
              <a:buNone/>
            </a:pPr>
            <a:r>
              <a:rPr lang="en-US" altLang="en-US" sz="2800" dirty="0">
                <a:latin typeface="Courier New" panose="02070309020205020404" pitchFamily="49" charset="0"/>
                <a:cs typeface="Courier New" panose="02070309020205020404" pitchFamily="49" charset="0"/>
              </a:rPr>
              <a:t>	. . .</a:t>
            </a:r>
          </a:p>
          <a:p>
            <a:pPr marL="341313">
              <a:buNone/>
            </a:pPr>
            <a:r>
              <a:rPr lang="en-US" altLang="en-US" sz="2800" dirty="0">
                <a:latin typeface="Courier New" panose="02070309020205020404" pitchFamily="49" charset="0"/>
                <a:cs typeface="Courier New" panose="02070309020205020404" pitchFamily="49" charset="0"/>
              </a:rPr>
              <a:t>} item;</a:t>
            </a:r>
          </a:p>
          <a:p>
            <a:pPr marL="341313">
              <a:buNone/>
            </a:pPr>
            <a:endParaRPr lang="en-US" altLang="en-US" sz="2800" dirty="0">
              <a:latin typeface="Courier New" panose="02070309020205020404" pitchFamily="49" charset="0"/>
              <a:cs typeface="Courier New" panose="02070309020205020404" pitchFamily="49" charset="0"/>
            </a:endParaRPr>
          </a:p>
          <a:p>
            <a:pPr marL="341313">
              <a:buNone/>
            </a:pPr>
            <a:r>
              <a:rPr lang="en-US" altLang="en-US" sz="2800" dirty="0">
                <a:latin typeface="Courier New" panose="02070309020205020404" pitchFamily="49" charset="0"/>
                <a:cs typeface="Courier New" panose="02070309020205020404" pitchFamily="49" charset="0"/>
              </a:rPr>
              <a:t>item buffer[BUFFER_SIZE];</a:t>
            </a:r>
          </a:p>
          <a:p>
            <a:pPr marL="341313">
              <a:buNone/>
            </a:pPr>
            <a:r>
              <a:rPr lang="en-US" altLang="en-US" sz="2800" dirty="0" err="1">
                <a:latin typeface="Courier New" panose="02070309020205020404" pitchFamily="49" charset="0"/>
                <a:cs typeface="Courier New" panose="02070309020205020404" pitchFamily="49" charset="0"/>
              </a:rPr>
              <a:t>int</a:t>
            </a:r>
            <a:r>
              <a:rPr lang="en-US" altLang="en-US" sz="2800" dirty="0">
                <a:latin typeface="Courier New" panose="02070309020205020404" pitchFamily="49" charset="0"/>
                <a:cs typeface="Courier New" panose="02070309020205020404" pitchFamily="49" charset="0"/>
              </a:rPr>
              <a:t> in = 0;</a:t>
            </a:r>
          </a:p>
          <a:p>
            <a:pPr marL="341313">
              <a:buNone/>
            </a:pPr>
            <a:r>
              <a:rPr lang="en-US" altLang="en-US" sz="2800" dirty="0" err="1">
                <a:latin typeface="Courier New" panose="02070309020205020404" pitchFamily="49" charset="0"/>
                <a:cs typeface="Courier New" panose="02070309020205020404" pitchFamily="49" charset="0"/>
              </a:rPr>
              <a:t>int</a:t>
            </a:r>
            <a:r>
              <a:rPr lang="en-US" altLang="en-US" sz="2800" dirty="0">
                <a:latin typeface="Courier New" panose="02070309020205020404" pitchFamily="49" charset="0"/>
                <a:cs typeface="Courier New" panose="02070309020205020404" pitchFamily="49" charset="0"/>
              </a:rPr>
              <a:t> out = 0;</a:t>
            </a:r>
          </a:p>
          <a:p>
            <a:pPr marL="1598613" lvl="3">
              <a:buNone/>
            </a:pPr>
            <a:endParaRPr lang="en-US" altLang="en-US" sz="2800" dirty="0">
              <a:latin typeface="Courier New" panose="02070309020205020404" pitchFamily="49" charset="0"/>
              <a:cs typeface="Courier New" panose="02070309020205020404" pitchFamily="49" charset="0"/>
            </a:endParaRPr>
          </a:p>
          <a:p>
            <a:pPr marL="1598613" lvl="3">
              <a:buNone/>
            </a:pPr>
            <a:endParaRPr lang="en-US" altLang="en-US" b="1" dirty="0"/>
          </a:p>
        </p:txBody>
      </p:sp>
      <p:sp>
        <p:nvSpPr>
          <p:cNvPr id="3" name="Rectangle 2">
            <a:extLst>
              <a:ext uri="{FF2B5EF4-FFF2-40B4-BE49-F238E27FC236}">
                <a16:creationId xmlns:a16="http://schemas.microsoft.com/office/drawing/2014/main" id="{078707A9-0585-400B-9E25-ECBF7B4D48CE}"/>
              </a:ext>
            </a:extLst>
          </p:cNvPr>
          <p:cNvSpPr/>
          <p:nvPr/>
        </p:nvSpPr>
        <p:spPr>
          <a:xfrm>
            <a:off x="6850072" y="3856813"/>
            <a:ext cx="4719876" cy="1569660"/>
          </a:xfrm>
          <a:prstGeom prst="rect">
            <a:avLst/>
          </a:prstGeom>
        </p:spPr>
        <p:txBody>
          <a:bodyPr wrap="square">
            <a:spAutoFit/>
          </a:bodyPr>
          <a:lstStyle/>
          <a:p>
            <a:pPr algn="l"/>
            <a:r>
              <a:rPr lang="en-US" altLang="en-US" b="0" dirty="0">
                <a:solidFill>
                  <a:srgbClr val="03244D"/>
                </a:solidFill>
                <a:latin typeface="Calibri" panose="020F0502020204030204" pitchFamily="34" charset="0"/>
                <a:cs typeface="Calibri" panose="020F0502020204030204" pitchFamily="34" charset="0"/>
              </a:rPr>
              <a:t>Data structure is </a:t>
            </a:r>
            <a:r>
              <a:rPr lang="en-US" altLang="en-US" b="0" dirty="0">
                <a:solidFill>
                  <a:srgbClr val="DD550C"/>
                </a:solidFill>
                <a:latin typeface="Calibri" panose="020F0502020204030204" pitchFamily="34" charset="0"/>
                <a:cs typeface="Calibri" panose="020F0502020204030204" pitchFamily="34" charset="0"/>
              </a:rPr>
              <a:t>correct</a:t>
            </a:r>
            <a:r>
              <a:rPr lang="en-US" altLang="en-US" b="0" dirty="0">
                <a:solidFill>
                  <a:srgbClr val="03244D"/>
                </a:solidFill>
                <a:latin typeface="Calibri" panose="020F0502020204030204" pitchFamily="34" charset="0"/>
                <a:cs typeface="Calibri" panose="020F0502020204030204" pitchFamily="34" charset="0"/>
              </a:rPr>
              <a:t>. </a:t>
            </a:r>
          </a:p>
          <a:p>
            <a:pPr algn="l"/>
            <a:endParaRPr lang="en-US" altLang="en-US" b="0" dirty="0">
              <a:solidFill>
                <a:srgbClr val="03244D"/>
              </a:solidFill>
              <a:latin typeface="Calibri" panose="020F0502020204030204" pitchFamily="34" charset="0"/>
              <a:cs typeface="Calibri" panose="020F0502020204030204" pitchFamily="34" charset="0"/>
            </a:endParaRPr>
          </a:p>
          <a:p>
            <a:pPr algn="l"/>
            <a:r>
              <a:rPr lang="en-US" altLang="en-US" b="0" dirty="0">
                <a:solidFill>
                  <a:srgbClr val="03244D"/>
                </a:solidFill>
                <a:latin typeface="Calibri" panose="020F0502020204030204" pitchFamily="34" charset="0"/>
                <a:cs typeface="Calibri" panose="020F0502020204030204" pitchFamily="34" charset="0"/>
              </a:rPr>
              <a:t>Can </a:t>
            </a:r>
            <a:r>
              <a:rPr lang="en-US" altLang="en-US" b="0" dirty="0">
                <a:solidFill>
                  <a:srgbClr val="DD550C"/>
                </a:solidFill>
                <a:latin typeface="Calibri" panose="020F0502020204030204" pitchFamily="34" charset="0"/>
                <a:cs typeface="Calibri" panose="020F0502020204030204" pitchFamily="34" charset="0"/>
              </a:rPr>
              <a:t>only use</a:t>
            </a:r>
            <a:r>
              <a:rPr lang="en-US" altLang="en-US" b="0" dirty="0">
                <a:solidFill>
                  <a:srgbClr val="03244D"/>
                </a:solidFill>
                <a:latin typeface="Calibri" panose="020F0502020204030204" pitchFamily="34" charset="0"/>
                <a:cs typeface="Calibri" panose="020F0502020204030204" pitchFamily="34" charset="0"/>
              </a:rPr>
              <a:t> </a:t>
            </a:r>
            <a:r>
              <a:rPr lang="en-US" altLang="en-US" b="0" dirty="0">
                <a:solidFill>
                  <a:srgbClr val="03244D"/>
                </a:solidFill>
                <a:latin typeface="Courier New" panose="02070309020205020404" pitchFamily="49" charset="0"/>
                <a:cs typeface="Courier New" panose="02070309020205020404" pitchFamily="49" charset="0"/>
              </a:rPr>
              <a:t>BUFFER_SIZE-1</a:t>
            </a:r>
            <a:r>
              <a:rPr lang="en-US" altLang="en-US" b="0" dirty="0">
                <a:solidFill>
                  <a:srgbClr val="03244D"/>
                </a:solidFill>
                <a:latin typeface="Calibri" panose="020F0502020204030204" pitchFamily="34" charset="0"/>
                <a:cs typeface="Calibri" panose="020F0502020204030204" pitchFamily="34" charset="0"/>
              </a:rPr>
              <a:t> elements</a:t>
            </a:r>
          </a:p>
        </p:txBody>
      </p:sp>
      <p:grpSp>
        <p:nvGrpSpPr>
          <p:cNvPr id="5" name="Group 4">
            <a:extLst>
              <a:ext uri="{FF2B5EF4-FFF2-40B4-BE49-F238E27FC236}">
                <a16:creationId xmlns:a16="http://schemas.microsoft.com/office/drawing/2014/main" id="{3CC8F304-0B2A-4381-8F9A-61277560142D}"/>
              </a:ext>
            </a:extLst>
          </p:cNvPr>
          <p:cNvGrpSpPr/>
          <p:nvPr/>
        </p:nvGrpSpPr>
        <p:grpSpPr>
          <a:xfrm>
            <a:off x="520700" y="1228724"/>
            <a:ext cx="9085024" cy="4352073"/>
            <a:chOff x="2656314" y="2481948"/>
            <a:chExt cx="9085024" cy="4352073"/>
          </a:xfrm>
        </p:grpSpPr>
        <p:sp>
          <p:nvSpPr>
            <p:cNvPr id="2" name="Rectangle 1">
              <a:extLst>
                <a:ext uri="{FF2B5EF4-FFF2-40B4-BE49-F238E27FC236}">
                  <a16:creationId xmlns:a16="http://schemas.microsoft.com/office/drawing/2014/main" id="{8ECFBDC1-9CB5-41D8-A5AD-6E23176636BD}"/>
                </a:ext>
              </a:extLst>
            </p:cNvPr>
            <p:cNvSpPr/>
            <p:nvPr/>
          </p:nvSpPr>
          <p:spPr>
            <a:xfrm>
              <a:off x="9527014" y="3032364"/>
              <a:ext cx="2214324" cy="584775"/>
            </a:xfrm>
            <a:prstGeom prst="rect">
              <a:avLst/>
            </a:prstGeom>
          </p:spPr>
          <p:txBody>
            <a:bodyPr wrap="none">
              <a:spAutoFit/>
            </a:bodyPr>
            <a:lstStyle/>
            <a:p>
              <a:pPr algn="l"/>
              <a:r>
                <a:rPr lang="en-US" altLang="en-US" sz="3200" b="0" dirty="0">
                  <a:solidFill>
                    <a:srgbClr val="03244D"/>
                  </a:solidFill>
                  <a:latin typeface="Calibri" panose="020F0502020204030204" pitchFamily="34" charset="0"/>
                  <a:cs typeface="Calibri" panose="020F0502020204030204" pitchFamily="34" charset="0"/>
                </a:rPr>
                <a:t>Shared Data</a:t>
              </a:r>
            </a:p>
          </p:txBody>
        </p:sp>
        <p:sp>
          <p:nvSpPr>
            <p:cNvPr id="6" name="Rectangle 5">
              <a:extLst>
                <a:ext uri="{FF2B5EF4-FFF2-40B4-BE49-F238E27FC236}">
                  <a16:creationId xmlns:a16="http://schemas.microsoft.com/office/drawing/2014/main" id="{8C6FF83F-580A-4B29-9B9B-D6403FED56A3}"/>
                </a:ext>
              </a:extLst>
            </p:cNvPr>
            <p:cNvSpPr/>
            <p:nvPr/>
          </p:nvSpPr>
          <p:spPr>
            <a:xfrm>
              <a:off x="2656314" y="2481948"/>
              <a:ext cx="5893048" cy="4352073"/>
            </a:xfrm>
            <a:prstGeom prst="rect">
              <a:avLst/>
            </a:prstGeom>
            <a:solidFill>
              <a:srgbClr val="496E9C">
                <a:alpha val="24000"/>
              </a:srgbClr>
            </a:solidFill>
            <a:ln>
              <a:solidFill>
                <a:srgbClr val="496E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urier New" panose="02070309020205020404" pitchFamily="49" charset="0"/>
                <a:cs typeface="Courier New" panose="02070309020205020404" pitchFamily="49" charset="0"/>
              </a:endParaRPr>
            </a:p>
          </p:txBody>
        </p:sp>
        <p:sp>
          <p:nvSpPr>
            <p:cNvPr id="4" name="Arrow: Right 3">
              <a:extLst>
                <a:ext uri="{FF2B5EF4-FFF2-40B4-BE49-F238E27FC236}">
                  <a16:creationId xmlns:a16="http://schemas.microsoft.com/office/drawing/2014/main" id="{2D867CF7-4638-414E-9381-6A95C3F0BC4C}"/>
                </a:ext>
              </a:extLst>
            </p:cNvPr>
            <p:cNvSpPr/>
            <p:nvPr/>
          </p:nvSpPr>
          <p:spPr bwMode="auto">
            <a:xfrm rot="10800000">
              <a:off x="8562062" y="2866213"/>
              <a:ext cx="838200" cy="917079"/>
            </a:xfrm>
            <a:prstGeom prst="rightArrow">
              <a:avLst/>
            </a:prstGeom>
            <a:solidFill>
              <a:srgbClr val="496E9C"/>
            </a:solidFill>
            <a:ln w="9525" cap="flat" cmpd="sng" algn="ctr">
              <a:solidFill>
                <a:srgbClr val="03244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DD550C"/>
                </a:solidFill>
                <a:effectLst/>
                <a:latin typeface="Verdana" pitchFamily="-65" charset="0"/>
              </a:endParaRPr>
            </a:p>
          </p:txBody>
        </p:sp>
      </p:grpSp>
    </p:spTree>
    <p:extLst>
      <p:ext uri="{BB962C8B-B14F-4D97-AF65-F5344CB8AC3E}">
        <p14:creationId xmlns:p14="http://schemas.microsoft.com/office/powerpoint/2010/main" val="237426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generated with very high confidence">
            <a:extLst>
              <a:ext uri="{FF2B5EF4-FFF2-40B4-BE49-F238E27FC236}">
                <a16:creationId xmlns:a16="http://schemas.microsoft.com/office/drawing/2014/main" id="{E853E41D-7AE6-4927-9BD1-D29F6C6B0E41}"/>
              </a:ext>
            </a:extLst>
          </p:cNvPr>
          <p:cNvPicPr>
            <a:picLocks noChangeAspect="1"/>
          </p:cNvPicPr>
          <p:nvPr/>
        </p:nvPicPr>
        <p:blipFill>
          <a:blip r:embed="rId3"/>
          <a:stretch>
            <a:fillRect/>
          </a:stretch>
        </p:blipFill>
        <p:spPr>
          <a:xfrm>
            <a:off x="88369" y="914400"/>
            <a:ext cx="12075198" cy="6798336"/>
          </a:xfrm>
          <a:prstGeom prst="rect">
            <a:avLst/>
          </a:prstGeom>
        </p:spPr>
      </p:pic>
      <p:sp>
        <p:nvSpPr>
          <p:cNvPr id="4" name="Rectangle 2">
            <a:extLst>
              <a:ext uri="{FF2B5EF4-FFF2-40B4-BE49-F238E27FC236}">
                <a16:creationId xmlns:a16="http://schemas.microsoft.com/office/drawing/2014/main" id="{3E5EA4BE-3463-4F3E-B48F-959A18D82FC7}"/>
              </a:ext>
            </a:extLst>
          </p:cNvPr>
          <p:cNvSpPr txBox="1">
            <a:spLocks noChangeArrowheads="1"/>
          </p:cNvSpPr>
          <p:nvPr/>
        </p:nvSpPr>
        <p:spPr>
          <a:xfrm>
            <a:off x="990600" y="179408"/>
            <a:ext cx="9829801" cy="734992"/>
          </a:xfrm>
          <a:prstGeom prst="rect">
            <a:avLst/>
          </a:prstGeom>
        </p:spPr>
        <p:txBody>
          <a:bodyPr/>
          <a:lstStyle>
            <a:lvl1pPr algn="ctr" rtl="0" eaLnBrk="0" fontAlgn="base" hangingPunct="0">
              <a:spcBef>
                <a:spcPct val="0"/>
              </a:spcBef>
              <a:spcAft>
                <a:spcPct val="0"/>
              </a:spcAft>
              <a:defRPr sz="4400" b="1">
                <a:solidFill>
                  <a:schemeClr val="tx2"/>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a:lstStyle>
          <a:p>
            <a:pPr algn="l"/>
            <a:r>
              <a:rPr lang="en-US" b="0" kern="0" dirty="0">
                <a:solidFill>
                  <a:srgbClr val="DD550C"/>
                </a:solidFill>
                <a:ea typeface="MS PGothic" charset="0"/>
              </a:rPr>
              <a:t>Review:</a:t>
            </a:r>
            <a:r>
              <a:rPr lang="en-US" b="0" kern="0" dirty="0">
                <a:solidFill>
                  <a:srgbClr val="03244D"/>
                </a:solidFill>
                <a:ea typeface="MS PGothic" charset="0"/>
              </a:rPr>
              <a:t> IPC Model 1 - Shared Memory</a:t>
            </a:r>
            <a:endParaRPr lang="en-US" altLang="en-US" b="0" kern="0" dirty="0">
              <a:solidFill>
                <a:srgbClr val="03244D"/>
              </a:solidFill>
            </a:endParaRPr>
          </a:p>
          <a:p>
            <a:pPr algn="l"/>
            <a:r>
              <a:rPr lang="en-US" b="0" kern="0" dirty="0">
                <a:solidFill>
                  <a:srgbClr val="03244D"/>
                </a:solidFill>
                <a:ea typeface="MS PGothic" charset="0"/>
              </a:rPr>
              <a:t> </a:t>
            </a:r>
            <a:endParaRPr lang="en-US" altLang="en-US" b="0" kern="0" dirty="0">
              <a:solidFill>
                <a:srgbClr val="03244D"/>
              </a:solidFill>
            </a:endParaRPr>
          </a:p>
        </p:txBody>
      </p:sp>
    </p:spTree>
    <p:extLst>
      <p:ext uri="{BB962C8B-B14F-4D97-AF65-F5344CB8AC3E}">
        <p14:creationId xmlns:p14="http://schemas.microsoft.com/office/powerpoint/2010/main" val="1953553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2A4501-B192-4D15-B650-FDFB19945325}"/>
              </a:ext>
            </a:extLst>
          </p:cNvPr>
          <p:cNvSpPr>
            <a:spLocks noGrp="1" noChangeArrowheads="1"/>
          </p:cNvSpPr>
          <p:nvPr>
            <p:ph type="title"/>
          </p:nvPr>
        </p:nvSpPr>
        <p:spPr>
          <a:xfrm>
            <a:off x="685800" y="304800"/>
            <a:ext cx="10591800" cy="1219200"/>
          </a:xfrm>
        </p:spPr>
        <p:txBody>
          <a:bodyPr/>
          <a:lstStyle/>
          <a:p>
            <a:pPr eaLnBrk="1" hangingPunct="1"/>
            <a:r>
              <a:rPr lang="en-US" dirty="0">
                <a:solidFill>
                  <a:srgbClr val="DD550C"/>
                </a:solidFill>
                <a:ea typeface="MS PGothic" charset="0"/>
              </a:rPr>
              <a:t>Exercise 6: </a:t>
            </a:r>
            <a:r>
              <a:rPr lang="en-US" altLang="en-US" dirty="0"/>
              <a:t>Please complete the following code for the producer process.</a:t>
            </a:r>
          </a:p>
        </p:txBody>
      </p:sp>
      <p:sp>
        <p:nvSpPr>
          <p:cNvPr id="33795" name="Rectangle 3">
            <a:extLst>
              <a:ext uri="{FF2B5EF4-FFF2-40B4-BE49-F238E27FC236}">
                <a16:creationId xmlns:a16="http://schemas.microsoft.com/office/drawing/2014/main" id="{0B62D739-F8F7-46DD-8804-66B4F5D06607}"/>
              </a:ext>
            </a:extLst>
          </p:cNvPr>
          <p:cNvSpPr>
            <a:spLocks noGrp="1" noChangeArrowheads="1"/>
          </p:cNvSpPr>
          <p:nvPr>
            <p:ph type="body" idx="1"/>
          </p:nvPr>
        </p:nvSpPr>
        <p:spPr>
          <a:xfrm>
            <a:off x="990600" y="1752600"/>
            <a:ext cx="9982200" cy="4419600"/>
          </a:xfrm>
        </p:spPr>
        <p:txBody>
          <a:bodyPr/>
          <a:lstStyle/>
          <a:p>
            <a:pPr>
              <a:buFont typeface="Monotype Sorts" charset="0"/>
              <a:buNone/>
              <a:defRPr/>
            </a:pPr>
            <a:endParaRPr lang="en-US" sz="1600" dirty="0">
              <a:latin typeface="Monaco" charset="0"/>
              <a:ea typeface="ＭＳ Ｐゴシック" charset="0"/>
              <a:cs typeface="ＭＳ Ｐゴシック" charset="0"/>
            </a:endParaRPr>
          </a:p>
          <a:p>
            <a:pPr marL="0" indent="0">
              <a:buNone/>
              <a:defRPr/>
            </a:pPr>
            <a:r>
              <a:rPr lang="en-US" sz="2800" dirty="0">
                <a:latin typeface="Courier New" panose="02070309020205020404" pitchFamily="49" charset="0"/>
                <a:cs typeface="Courier New" panose="02070309020205020404" pitchFamily="49" charset="0"/>
              </a:rPr>
              <a:t>item </a:t>
            </a:r>
            <a:r>
              <a:rPr lang="en-US" sz="2800" dirty="0" err="1">
                <a:latin typeface="Courier New" panose="02070309020205020404" pitchFamily="49" charset="0"/>
                <a:cs typeface="Courier New" panose="02070309020205020404" pitchFamily="49" charset="0"/>
              </a:rPr>
              <a:t>next_produced</a:t>
            </a:r>
            <a:r>
              <a:rPr lang="en-US" sz="2800" dirty="0">
                <a:latin typeface="Courier New" panose="02070309020205020404" pitchFamily="49" charset="0"/>
                <a:cs typeface="Courier New" panose="02070309020205020404" pitchFamily="49" charset="0"/>
              </a:rPr>
              <a:t>; </a:t>
            </a:r>
          </a:p>
          <a:p>
            <a:pPr marL="0" indent="0">
              <a:buNone/>
              <a:defRPr/>
            </a:pPr>
            <a:r>
              <a:rPr lang="en-US" sz="2800" dirty="0">
                <a:latin typeface="Courier New" panose="02070309020205020404" pitchFamily="49" charset="0"/>
                <a:cs typeface="Courier New" panose="02070309020205020404" pitchFamily="49" charset="0"/>
              </a:rPr>
              <a:t>while (true) { </a:t>
            </a:r>
          </a:p>
          <a:p>
            <a:pPr marL="0" indent="0">
              <a:buNone/>
              <a:defRPr/>
            </a:pPr>
            <a:r>
              <a:rPr lang="en-US" sz="2800" dirty="0">
                <a:latin typeface="Courier New" panose="02070309020205020404" pitchFamily="49" charset="0"/>
                <a:cs typeface="Courier New" panose="02070309020205020404" pitchFamily="49" charset="0"/>
              </a:rPr>
              <a:t>	/* produce an item in next produced */ </a:t>
            </a:r>
          </a:p>
          <a:p>
            <a:pPr marL="0" indent="0">
              <a:buNone/>
              <a:defRPr/>
            </a:pPr>
            <a:r>
              <a:rPr lang="en-US" sz="2800" dirty="0">
                <a:latin typeface="Courier New" panose="02070309020205020404" pitchFamily="49" charset="0"/>
                <a:cs typeface="Courier New" panose="02070309020205020404" pitchFamily="49" charset="0"/>
              </a:rPr>
              <a:t>	while (((in + 1) % BUFFER_SIZE) == out ) </a:t>
            </a:r>
          </a:p>
          <a:p>
            <a:pPr marL="0" indent="0">
              <a:buNone/>
              <a:defRPr/>
            </a:pPr>
            <a:r>
              <a:rPr lang="en-US" sz="2800" dirty="0">
                <a:latin typeface="Courier New" panose="02070309020205020404" pitchFamily="49" charset="0"/>
                <a:cs typeface="Courier New" panose="02070309020205020404" pitchFamily="49" charset="0"/>
              </a:rPr>
              <a:t>		; /* do nothing */ </a:t>
            </a:r>
          </a:p>
          <a:p>
            <a:pPr marL="0" indent="0">
              <a:buNone/>
              <a:defRPr/>
            </a:pPr>
            <a:r>
              <a:rPr lang="en-US" sz="2800" dirty="0">
                <a:latin typeface="Courier New" panose="02070309020205020404" pitchFamily="49" charset="0"/>
                <a:cs typeface="Courier New" panose="02070309020205020404" pitchFamily="49" charset="0"/>
              </a:rPr>
              <a:t>	buffer[in] = </a:t>
            </a:r>
            <a:r>
              <a:rPr lang="en-US" sz="2800" dirty="0" err="1">
                <a:latin typeface="Courier New" panose="02070309020205020404" pitchFamily="49" charset="0"/>
                <a:cs typeface="Courier New" panose="02070309020205020404" pitchFamily="49" charset="0"/>
              </a:rPr>
              <a:t>next_produced</a:t>
            </a:r>
            <a:r>
              <a:rPr lang="en-US" sz="2800" dirty="0">
                <a:latin typeface="Courier New" panose="02070309020205020404" pitchFamily="49" charset="0"/>
                <a:cs typeface="Courier New" panose="02070309020205020404" pitchFamily="49" charset="0"/>
              </a:rPr>
              <a:t>; </a:t>
            </a:r>
          </a:p>
          <a:p>
            <a:pPr marL="0" indent="0">
              <a:buNone/>
              <a:defRPr/>
            </a:pPr>
            <a:r>
              <a:rPr lang="en-US" sz="2800" dirty="0">
                <a:latin typeface="Courier New" panose="02070309020205020404" pitchFamily="49" charset="0"/>
                <a:cs typeface="Courier New" panose="02070309020205020404" pitchFamily="49" charset="0"/>
              </a:rPr>
              <a:t>	in = (in + 1) % BUFFER_SIZE; </a:t>
            </a:r>
          </a:p>
          <a:p>
            <a:pPr marL="0" indent="0">
              <a:buNone/>
              <a:defRPr/>
            </a:pPr>
            <a:r>
              <a:rPr lang="en-US" sz="2800" dirty="0">
                <a:latin typeface="Courier New" panose="02070309020205020404" pitchFamily="49" charset="0"/>
                <a:cs typeface="Courier New" panose="02070309020205020404" pitchFamily="49" charset="0"/>
              </a:rPr>
              <a:t>}</a:t>
            </a:r>
            <a:endParaRPr lang="en-US" sz="2800" dirty="0">
              <a:ea typeface="ＭＳ Ｐゴシック" charset="0"/>
              <a:cs typeface="ＭＳ Ｐゴシック" charset="0"/>
            </a:endParaRPr>
          </a:p>
          <a:p>
            <a:pPr marL="7168674" lvl="4">
              <a:buNone/>
              <a:defRPr/>
            </a:pPr>
            <a:endParaRPr lang="en-US" sz="1100" dirty="0">
              <a:ea typeface="ＭＳ Ｐゴシック" charset="0"/>
            </a:endParaRPr>
          </a:p>
        </p:txBody>
      </p:sp>
      <p:sp>
        <p:nvSpPr>
          <p:cNvPr id="2" name="Rectangle 1">
            <a:extLst>
              <a:ext uri="{FF2B5EF4-FFF2-40B4-BE49-F238E27FC236}">
                <a16:creationId xmlns:a16="http://schemas.microsoft.com/office/drawing/2014/main" id="{089E4671-2802-4A1A-9C5B-FD7C85AB2053}"/>
              </a:ext>
            </a:extLst>
          </p:cNvPr>
          <p:cNvSpPr/>
          <p:nvPr/>
        </p:nvSpPr>
        <p:spPr bwMode="auto">
          <a:xfrm>
            <a:off x="9372600" y="3581400"/>
            <a:ext cx="838200" cy="533400"/>
          </a:xfrm>
          <a:prstGeom prst="rect">
            <a:avLst/>
          </a:prstGeom>
          <a:solidFill>
            <a:srgbClr val="F68026"/>
          </a:solidFill>
          <a:ln w="9525" cap="flat" cmpd="sng" algn="ctr">
            <a:solidFill>
              <a:srgbClr val="DD550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grpSp>
        <p:nvGrpSpPr>
          <p:cNvPr id="4" name="Group 3">
            <a:extLst>
              <a:ext uri="{FF2B5EF4-FFF2-40B4-BE49-F238E27FC236}">
                <a16:creationId xmlns:a16="http://schemas.microsoft.com/office/drawing/2014/main" id="{72F62F0B-002D-47D3-B40B-D93E48D0CA9F}"/>
              </a:ext>
            </a:extLst>
          </p:cNvPr>
          <p:cNvGrpSpPr/>
          <p:nvPr/>
        </p:nvGrpSpPr>
        <p:grpSpPr>
          <a:xfrm>
            <a:off x="9296400" y="2057400"/>
            <a:ext cx="1905000" cy="685800"/>
            <a:chOff x="9372600" y="1866900"/>
            <a:chExt cx="2209800" cy="685800"/>
          </a:xfrm>
        </p:grpSpPr>
        <p:sp>
          <p:nvSpPr>
            <p:cNvPr id="5" name="Rounded Rectangular Callout 10">
              <a:extLst>
                <a:ext uri="{FF2B5EF4-FFF2-40B4-BE49-F238E27FC236}">
                  <a16:creationId xmlns:a16="http://schemas.microsoft.com/office/drawing/2014/main" id="{1942A31E-AA7B-4DB4-96AE-FB7931955449}"/>
                </a:ext>
              </a:extLst>
            </p:cNvPr>
            <p:cNvSpPr/>
            <p:nvPr/>
          </p:nvSpPr>
          <p:spPr>
            <a:xfrm>
              <a:off x="9372600" y="1866900"/>
              <a:ext cx="2209800" cy="685800"/>
            </a:xfrm>
            <a:prstGeom prst="wedgeRoundRectCallout">
              <a:avLst>
                <a:gd name="adj1" fmla="val -16836"/>
                <a:gd name="adj2" fmla="val 194516"/>
                <a:gd name="adj3" fmla="val 16667"/>
              </a:avLst>
            </a:prstGeom>
            <a:noFill/>
            <a:ln w="38100" cmpd="sng">
              <a:solidFill>
                <a:srgbClr val="DD550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BB1224C-E1FF-47D4-B3D6-C3C27B3F3B56}"/>
                </a:ext>
              </a:extLst>
            </p:cNvPr>
            <p:cNvSpPr txBox="1"/>
            <p:nvPr/>
          </p:nvSpPr>
          <p:spPr>
            <a:xfrm>
              <a:off x="9460992" y="1978967"/>
              <a:ext cx="1998790" cy="461665"/>
            </a:xfrm>
            <a:prstGeom prst="rect">
              <a:avLst/>
            </a:prstGeom>
            <a:noFill/>
          </p:spPr>
          <p:txBody>
            <a:bodyPr wrap="square" rtlCol="0">
              <a:spAutoFit/>
            </a:bodyPr>
            <a:lstStyle/>
            <a:p>
              <a:r>
                <a:rPr lang="en-US" b="0" dirty="0">
                  <a:solidFill>
                    <a:srgbClr val="03244D"/>
                  </a:solidFill>
                  <a:latin typeface="Calibri" panose="020F0502020204030204" pitchFamily="34" charset="0"/>
                  <a:cs typeface="Calibri" panose="020F0502020204030204" pitchFamily="34" charset="0"/>
                </a:rPr>
                <a:t>Buffer is full</a:t>
              </a:r>
            </a:p>
          </p:txBody>
        </p:sp>
      </p:grpSp>
      <p:sp>
        <p:nvSpPr>
          <p:cNvPr id="13" name="Rectangle 12">
            <a:extLst>
              <a:ext uri="{FF2B5EF4-FFF2-40B4-BE49-F238E27FC236}">
                <a16:creationId xmlns:a16="http://schemas.microsoft.com/office/drawing/2014/main" id="{AEF9793E-DE62-4277-8B04-BA2876581D62}"/>
              </a:ext>
            </a:extLst>
          </p:cNvPr>
          <p:cNvSpPr/>
          <p:nvPr/>
        </p:nvSpPr>
        <p:spPr bwMode="auto">
          <a:xfrm>
            <a:off x="4724400" y="4572000"/>
            <a:ext cx="2819400" cy="533400"/>
          </a:xfrm>
          <a:prstGeom prst="rect">
            <a:avLst/>
          </a:prstGeom>
          <a:solidFill>
            <a:srgbClr val="F68026"/>
          </a:solidFill>
          <a:ln w="9525" cap="flat" cmpd="sng" algn="ctr">
            <a:solidFill>
              <a:srgbClr val="DD550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14" name="Rectangle 13">
            <a:extLst>
              <a:ext uri="{FF2B5EF4-FFF2-40B4-BE49-F238E27FC236}">
                <a16:creationId xmlns:a16="http://schemas.microsoft.com/office/drawing/2014/main" id="{58233786-4B66-4226-8D36-2AB19B4B27CD}"/>
              </a:ext>
            </a:extLst>
          </p:cNvPr>
          <p:cNvSpPr/>
          <p:nvPr/>
        </p:nvSpPr>
        <p:spPr bwMode="auto">
          <a:xfrm>
            <a:off x="2971800" y="5181600"/>
            <a:ext cx="4800600" cy="533400"/>
          </a:xfrm>
          <a:prstGeom prst="rect">
            <a:avLst/>
          </a:prstGeom>
          <a:solidFill>
            <a:srgbClr val="F68026"/>
          </a:solidFill>
          <a:ln w="9525" cap="flat" cmpd="sng" algn="ctr">
            <a:solidFill>
              <a:srgbClr val="DD550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grpSp>
        <p:nvGrpSpPr>
          <p:cNvPr id="15" name="Group 14">
            <a:extLst>
              <a:ext uri="{FF2B5EF4-FFF2-40B4-BE49-F238E27FC236}">
                <a16:creationId xmlns:a16="http://schemas.microsoft.com/office/drawing/2014/main" id="{A6D6E8FF-8919-4275-8BD3-F389F3E43C03}"/>
              </a:ext>
            </a:extLst>
          </p:cNvPr>
          <p:cNvGrpSpPr/>
          <p:nvPr/>
        </p:nvGrpSpPr>
        <p:grpSpPr>
          <a:xfrm>
            <a:off x="8730224" y="4584699"/>
            <a:ext cx="2516652" cy="1125835"/>
            <a:chOff x="9837848" y="1955799"/>
            <a:chExt cx="2919316" cy="1125835"/>
          </a:xfrm>
        </p:grpSpPr>
        <p:sp>
          <p:nvSpPr>
            <p:cNvPr id="16" name="Rounded Rectangular Callout 10">
              <a:extLst>
                <a:ext uri="{FF2B5EF4-FFF2-40B4-BE49-F238E27FC236}">
                  <a16:creationId xmlns:a16="http://schemas.microsoft.com/office/drawing/2014/main" id="{4BE37EE0-2957-4194-B890-B7E2E56B1E89}"/>
                </a:ext>
              </a:extLst>
            </p:cNvPr>
            <p:cNvSpPr/>
            <p:nvPr/>
          </p:nvSpPr>
          <p:spPr>
            <a:xfrm>
              <a:off x="9837848" y="1955799"/>
              <a:ext cx="2919316" cy="1125835"/>
            </a:xfrm>
            <a:prstGeom prst="wedgeRoundRectCallout">
              <a:avLst>
                <a:gd name="adj1" fmla="val -85409"/>
                <a:gd name="adj2" fmla="val 19314"/>
                <a:gd name="adj3" fmla="val 16667"/>
              </a:avLst>
            </a:prstGeom>
            <a:noFill/>
            <a:ln w="38100" cmpd="sng">
              <a:solidFill>
                <a:srgbClr val="DD550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7B4F202-C8A9-4789-B1DB-FCE68F07DE7D}"/>
                </a:ext>
              </a:extLst>
            </p:cNvPr>
            <p:cNvSpPr txBox="1"/>
            <p:nvPr/>
          </p:nvSpPr>
          <p:spPr>
            <a:xfrm>
              <a:off x="9943352" y="2115402"/>
              <a:ext cx="2813812" cy="830997"/>
            </a:xfrm>
            <a:prstGeom prst="rect">
              <a:avLst/>
            </a:prstGeom>
            <a:noFill/>
          </p:spPr>
          <p:txBody>
            <a:bodyPr wrap="square" rtlCol="0">
              <a:spAutoFit/>
            </a:bodyPr>
            <a:lstStyle/>
            <a:p>
              <a:pPr algn="l"/>
              <a:r>
                <a:rPr lang="en-US" b="0" dirty="0">
                  <a:solidFill>
                    <a:srgbClr val="03244D"/>
                  </a:solidFill>
                  <a:latin typeface="Calibri" panose="020F0502020204030204" pitchFamily="34" charset="0"/>
                  <a:cs typeface="Calibri" panose="020F0502020204030204" pitchFamily="34" charset="0"/>
                </a:rPr>
                <a:t>Go to the next empty buffer slot</a:t>
              </a:r>
            </a:p>
          </p:txBody>
        </p:sp>
      </p:grpSp>
    </p:spTree>
    <p:extLst>
      <p:ext uri="{BB962C8B-B14F-4D97-AF65-F5344CB8AC3E}">
        <p14:creationId xmlns:p14="http://schemas.microsoft.com/office/powerpoint/2010/main" val="280735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92291649-73BE-4E4F-85AB-AA11AA80021B}"/>
              </a:ext>
            </a:extLst>
          </p:cNvPr>
          <p:cNvSpPr>
            <a:spLocks noGrp="1" noChangeArrowheads="1"/>
          </p:cNvSpPr>
          <p:nvPr>
            <p:ph type="body" idx="1"/>
          </p:nvPr>
        </p:nvSpPr>
        <p:spPr>
          <a:xfrm>
            <a:off x="1250950" y="1752600"/>
            <a:ext cx="9690100" cy="4411663"/>
          </a:xfrm>
        </p:spPr>
        <p:txBody>
          <a:bodyPr/>
          <a:lstStyle/>
          <a:p>
            <a:pPr marL="0" indent="0">
              <a:buNone/>
            </a:pPr>
            <a:r>
              <a:rPr lang="en-US" altLang="en-US" sz="2800" dirty="0">
                <a:latin typeface="Courier New" panose="02070309020205020404" pitchFamily="49" charset="0"/>
                <a:cs typeface="Courier New" panose="02070309020205020404" pitchFamily="49" charset="0"/>
              </a:rPr>
              <a:t>item </a:t>
            </a:r>
            <a:r>
              <a:rPr lang="en-US" altLang="en-US" sz="2800" dirty="0" err="1">
                <a:latin typeface="Courier New" panose="02070309020205020404" pitchFamily="49" charset="0"/>
                <a:cs typeface="Courier New" panose="02070309020205020404" pitchFamily="49" charset="0"/>
              </a:rPr>
              <a:t>next_consumed</a:t>
            </a:r>
            <a:r>
              <a:rPr lang="en-US" altLang="en-US" sz="2800" dirty="0">
                <a:latin typeface="Courier New" panose="02070309020205020404" pitchFamily="49" charset="0"/>
                <a:cs typeface="Courier New" panose="02070309020205020404" pitchFamily="49" charset="0"/>
              </a:rPr>
              <a:t>; </a:t>
            </a:r>
          </a:p>
          <a:p>
            <a:pPr marL="0" indent="0">
              <a:buNone/>
            </a:pPr>
            <a:r>
              <a:rPr lang="en-US" altLang="en-US" sz="2800" dirty="0">
                <a:latin typeface="Courier New" panose="02070309020205020404" pitchFamily="49" charset="0"/>
                <a:cs typeface="Courier New" panose="02070309020205020404" pitchFamily="49" charset="0"/>
              </a:rPr>
              <a:t>while (true) {</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while (in == out ) </a:t>
            </a:r>
          </a:p>
          <a:p>
            <a:pPr marL="0" indent="0">
              <a:buNone/>
            </a:pPr>
            <a:r>
              <a:rPr lang="en-US" altLang="en-US" sz="2800" dirty="0">
                <a:latin typeface="Courier New" panose="02070309020205020404" pitchFamily="49" charset="0"/>
                <a:cs typeface="Courier New" panose="02070309020205020404" pitchFamily="49" charset="0"/>
              </a:rPr>
              <a:t>		; /* do nothing */</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next_consumed</a:t>
            </a:r>
            <a:r>
              <a:rPr lang="en-US" altLang="en-US" sz="2800" dirty="0">
                <a:latin typeface="Courier New" panose="02070309020205020404" pitchFamily="49" charset="0"/>
                <a:cs typeface="Courier New" panose="02070309020205020404" pitchFamily="49" charset="0"/>
              </a:rPr>
              <a:t> = buffer[out]; </a:t>
            </a:r>
          </a:p>
          <a:p>
            <a:pPr marL="0" indent="0">
              <a:buNone/>
            </a:pPr>
            <a:r>
              <a:rPr lang="en-US" altLang="en-US" sz="2800" dirty="0">
                <a:latin typeface="Courier New" panose="02070309020205020404" pitchFamily="49" charset="0"/>
                <a:cs typeface="Courier New" panose="02070309020205020404" pitchFamily="49" charset="0"/>
              </a:rPr>
              <a:t>	out = (out + 1) % BUFFER_SIZE;</a:t>
            </a:r>
            <a:br>
              <a:rPr lang="en-US" altLang="en-US" sz="2800" dirty="0">
                <a:latin typeface="Courier New" panose="02070309020205020404" pitchFamily="49" charset="0"/>
                <a:cs typeface="Courier New" panose="02070309020205020404" pitchFamily="49" charset="0"/>
              </a:rPr>
            </a:br>
            <a:endParaRPr lang="en-US" altLang="en-US" sz="2800" dirty="0">
              <a:latin typeface="Courier New" panose="02070309020205020404" pitchFamily="49" charset="0"/>
              <a:cs typeface="Courier New" panose="02070309020205020404" pitchFamily="49" charset="0"/>
            </a:endParaRPr>
          </a:p>
          <a:p>
            <a:pPr marL="0" indent="0">
              <a:buNone/>
            </a:pPr>
            <a:r>
              <a:rPr lang="en-US" altLang="en-US" sz="2800" dirty="0">
                <a:latin typeface="Courier New" panose="02070309020205020404" pitchFamily="49" charset="0"/>
                <a:cs typeface="Courier New" panose="02070309020205020404" pitchFamily="49" charset="0"/>
              </a:rPr>
              <a:t>	/* consume the item in next consumed */ </a:t>
            </a:r>
          </a:p>
          <a:p>
            <a:pPr marL="0" indent="0">
              <a:buNone/>
            </a:pPr>
            <a:r>
              <a:rPr lang="en-US" altLang="en-US" sz="2800" dirty="0">
                <a:latin typeface="Courier New" panose="02070309020205020404" pitchFamily="49" charset="0"/>
                <a:cs typeface="Courier New" panose="02070309020205020404" pitchFamily="49" charset="0"/>
              </a:rPr>
              <a:t>} </a:t>
            </a:r>
          </a:p>
        </p:txBody>
      </p:sp>
      <p:sp>
        <p:nvSpPr>
          <p:cNvPr id="4" name="Rectangle 2">
            <a:extLst>
              <a:ext uri="{FF2B5EF4-FFF2-40B4-BE49-F238E27FC236}">
                <a16:creationId xmlns:a16="http://schemas.microsoft.com/office/drawing/2014/main" id="{9F3D3576-381D-4A4D-84A6-C3EEF19ED902}"/>
              </a:ext>
            </a:extLst>
          </p:cNvPr>
          <p:cNvSpPr txBox="1">
            <a:spLocks noChangeArrowheads="1"/>
          </p:cNvSpPr>
          <p:nvPr/>
        </p:nvSpPr>
        <p:spPr bwMode="auto">
          <a:xfrm>
            <a:off x="685800" y="304800"/>
            <a:ext cx="10591800" cy="12192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0">
                <a:solidFill>
                  <a:srgbClr val="03244D"/>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a:lstStyle>
          <a:p>
            <a:pPr eaLnBrk="1" hangingPunct="1"/>
            <a:r>
              <a:rPr lang="en-US" kern="0" dirty="0">
                <a:solidFill>
                  <a:srgbClr val="DD550C"/>
                </a:solidFill>
                <a:ea typeface="MS PGothic" charset="0"/>
              </a:rPr>
              <a:t>Exercise 7: </a:t>
            </a:r>
            <a:r>
              <a:rPr lang="en-US" altLang="en-US" kern="0" dirty="0"/>
              <a:t>Please complete the following code for the consumer process.</a:t>
            </a:r>
          </a:p>
        </p:txBody>
      </p:sp>
      <p:sp>
        <p:nvSpPr>
          <p:cNvPr id="7" name="Rectangle 6">
            <a:extLst>
              <a:ext uri="{FF2B5EF4-FFF2-40B4-BE49-F238E27FC236}">
                <a16:creationId xmlns:a16="http://schemas.microsoft.com/office/drawing/2014/main" id="{C5834153-1D8E-4F88-BA40-E45F09C932F3}"/>
              </a:ext>
            </a:extLst>
          </p:cNvPr>
          <p:cNvSpPr/>
          <p:nvPr/>
        </p:nvSpPr>
        <p:spPr bwMode="auto">
          <a:xfrm>
            <a:off x="4953000" y="2667000"/>
            <a:ext cx="838200" cy="533400"/>
          </a:xfrm>
          <a:prstGeom prst="rect">
            <a:avLst/>
          </a:prstGeom>
          <a:solidFill>
            <a:srgbClr val="F68026"/>
          </a:solidFill>
          <a:ln w="9525" cap="flat" cmpd="sng" algn="ctr">
            <a:solidFill>
              <a:srgbClr val="DD550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grpSp>
        <p:nvGrpSpPr>
          <p:cNvPr id="8" name="Group 7">
            <a:extLst>
              <a:ext uri="{FF2B5EF4-FFF2-40B4-BE49-F238E27FC236}">
                <a16:creationId xmlns:a16="http://schemas.microsoft.com/office/drawing/2014/main" id="{DD790CFC-42CE-40DB-A334-EB53FA485EF9}"/>
              </a:ext>
            </a:extLst>
          </p:cNvPr>
          <p:cNvGrpSpPr/>
          <p:nvPr/>
        </p:nvGrpSpPr>
        <p:grpSpPr>
          <a:xfrm>
            <a:off x="6332318" y="1752600"/>
            <a:ext cx="2239306" cy="685800"/>
            <a:chOff x="9372600" y="1866900"/>
            <a:chExt cx="2420810" cy="685800"/>
          </a:xfrm>
        </p:grpSpPr>
        <p:sp>
          <p:nvSpPr>
            <p:cNvPr id="9" name="Rounded Rectangular Callout 10">
              <a:extLst>
                <a:ext uri="{FF2B5EF4-FFF2-40B4-BE49-F238E27FC236}">
                  <a16:creationId xmlns:a16="http://schemas.microsoft.com/office/drawing/2014/main" id="{E5A4D7D2-A209-4376-96B0-BB97C91E6188}"/>
                </a:ext>
              </a:extLst>
            </p:cNvPr>
            <p:cNvSpPr/>
            <p:nvPr/>
          </p:nvSpPr>
          <p:spPr>
            <a:xfrm>
              <a:off x="9372600" y="1866900"/>
              <a:ext cx="2209800" cy="685800"/>
            </a:xfrm>
            <a:prstGeom prst="wedgeRoundRectCallout">
              <a:avLst>
                <a:gd name="adj1" fmla="val -76836"/>
                <a:gd name="adj2" fmla="val 100072"/>
                <a:gd name="adj3" fmla="val 16667"/>
              </a:avLst>
            </a:prstGeom>
            <a:noFill/>
            <a:ln w="38100" cmpd="sng">
              <a:solidFill>
                <a:srgbClr val="DD550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7A9D160-F011-4E4E-861C-7CE989AAE736}"/>
                </a:ext>
              </a:extLst>
            </p:cNvPr>
            <p:cNvSpPr txBox="1"/>
            <p:nvPr/>
          </p:nvSpPr>
          <p:spPr>
            <a:xfrm>
              <a:off x="9372600" y="1978967"/>
              <a:ext cx="2420810" cy="461665"/>
            </a:xfrm>
            <a:prstGeom prst="rect">
              <a:avLst/>
            </a:prstGeom>
            <a:noFill/>
          </p:spPr>
          <p:txBody>
            <a:bodyPr wrap="square" rtlCol="0">
              <a:spAutoFit/>
            </a:bodyPr>
            <a:lstStyle/>
            <a:p>
              <a:pPr algn="l"/>
              <a:r>
                <a:rPr lang="en-US" b="0" dirty="0">
                  <a:solidFill>
                    <a:srgbClr val="03244D"/>
                  </a:solidFill>
                  <a:latin typeface="Calibri" panose="020F0502020204030204" pitchFamily="34" charset="0"/>
                  <a:cs typeface="Calibri" panose="020F0502020204030204" pitchFamily="34" charset="0"/>
                </a:rPr>
                <a:t>Buffer is empty</a:t>
              </a:r>
            </a:p>
          </p:txBody>
        </p:sp>
      </p:grpSp>
      <p:sp>
        <p:nvSpPr>
          <p:cNvPr id="11" name="Rectangle 10">
            <a:extLst>
              <a:ext uri="{FF2B5EF4-FFF2-40B4-BE49-F238E27FC236}">
                <a16:creationId xmlns:a16="http://schemas.microsoft.com/office/drawing/2014/main" id="{2E580A63-9661-4036-8551-3DCFFB9BF539}"/>
              </a:ext>
            </a:extLst>
          </p:cNvPr>
          <p:cNvSpPr/>
          <p:nvPr/>
        </p:nvSpPr>
        <p:spPr bwMode="auto">
          <a:xfrm>
            <a:off x="5557035" y="3644900"/>
            <a:ext cx="2443965" cy="533400"/>
          </a:xfrm>
          <a:prstGeom prst="rect">
            <a:avLst/>
          </a:prstGeom>
          <a:solidFill>
            <a:srgbClr val="F68026"/>
          </a:solidFill>
          <a:ln w="9525" cap="flat" cmpd="sng" algn="ctr">
            <a:solidFill>
              <a:srgbClr val="DD550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sp>
        <p:nvSpPr>
          <p:cNvPr id="12" name="Rectangle 11">
            <a:extLst>
              <a:ext uri="{FF2B5EF4-FFF2-40B4-BE49-F238E27FC236}">
                <a16:creationId xmlns:a16="http://schemas.microsoft.com/office/drawing/2014/main" id="{50A8B23D-8BF6-4579-9285-F1CCE7E02C96}"/>
              </a:ext>
            </a:extLst>
          </p:cNvPr>
          <p:cNvSpPr/>
          <p:nvPr/>
        </p:nvSpPr>
        <p:spPr bwMode="auto">
          <a:xfrm>
            <a:off x="3626635" y="4148931"/>
            <a:ext cx="4800600" cy="533400"/>
          </a:xfrm>
          <a:prstGeom prst="rect">
            <a:avLst/>
          </a:prstGeom>
          <a:solidFill>
            <a:srgbClr val="F68026"/>
          </a:solidFill>
          <a:ln w="9525" cap="flat" cmpd="sng" algn="ctr">
            <a:solidFill>
              <a:srgbClr val="DD550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Verdana" pitchFamily="-65" charset="0"/>
            </a:endParaRPr>
          </a:p>
        </p:txBody>
      </p:sp>
      <p:grpSp>
        <p:nvGrpSpPr>
          <p:cNvPr id="13" name="Group 12">
            <a:extLst>
              <a:ext uri="{FF2B5EF4-FFF2-40B4-BE49-F238E27FC236}">
                <a16:creationId xmlns:a16="http://schemas.microsoft.com/office/drawing/2014/main" id="{C1075174-2DED-4C16-9C24-3BAED8DD0CFB}"/>
              </a:ext>
            </a:extLst>
          </p:cNvPr>
          <p:cNvGrpSpPr/>
          <p:nvPr/>
        </p:nvGrpSpPr>
        <p:grpSpPr>
          <a:xfrm>
            <a:off x="9372601" y="3615382"/>
            <a:ext cx="2286000" cy="1125835"/>
            <a:chOff x="9837848" y="1955799"/>
            <a:chExt cx="2919316" cy="1125835"/>
          </a:xfrm>
        </p:grpSpPr>
        <p:sp>
          <p:nvSpPr>
            <p:cNvPr id="14" name="Rounded Rectangular Callout 10">
              <a:extLst>
                <a:ext uri="{FF2B5EF4-FFF2-40B4-BE49-F238E27FC236}">
                  <a16:creationId xmlns:a16="http://schemas.microsoft.com/office/drawing/2014/main" id="{68150BDE-0B1A-406F-84BA-2768652EDC51}"/>
                </a:ext>
              </a:extLst>
            </p:cNvPr>
            <p:cNvSpPr/>
            <p:nvPr/>
          </p:nvSpPr>
          <p:spPr>
            <a:xfrm>
              <a:off x="9837848" y="1955799"/>
              <a:ext cx="2919316" cy="1125835"/>
            </a:xfrm>
            <a:prstGeom prst="wedgeRoundRectCallout">
              <a:avLst>
                <a:gd name="adj1" fmla="val -85409"/>
                <a:gd name="adj2" fmla="val 19314"/>
                <a:gd name="adj3" fmla="val 16667"/>
              </a:avLst>
            </a:prstGeom>
            <a:noFill/>
            <a:ln w="38100" cmpd="sng">
              <a:solidFill>
                <a:srgbClr val="DD550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9682D92-FE7C-41A0-B80D-44174C8C9E01}"/>
                </a:ext>
              </a:extLst>
            </p:cNvPr>
            <p:cNvSpPr txBox="1"/>
            <p:nvPr/>
          </p:nvSpPr>
          <p:spPr>
            <a:xfrm>
              <a:off x="9943352" y="2115402"/>
              <a:ext cx="2625123" cy="830997"/>
            </a:xfrm>
            <a:prstGeom prst="rect">
              <a:avLst/>
            </a:prstGeom>
            <a:noFill/>
          </p:spPr>
          <p:txBody>
            <a:bodyPr wrap="square" rtlCol="0">
              <a:spAutoFit/>
            </a:bodyPr>
            <a:lstStyle/>
            <a:p>
              <a:pPr algn="l"/>
              <a:r>
                <a:rPr lang="en-US" b="0" dirty="0">
                  <a:solidFill>
                    <a:srgbClr val="03244D"/>
                  </a:solidFill>
                  <a:latin typeface="Calibri" panose="020F0502020204030204" pitchFamily="34" charset="0"/>
                  <a:cs typeface="Calibri" panose="020F0502020204030204" pitchFamily="34" charset="0"/>
                </a:rPr>
                <a:t>Go to the next buffer slot</a:t>
              </a:r>
            </a:p>
          </p:txBody>
        </p:sp>
      </p:grpSp>
    </p:spTree>
    <p:extLst>
      <p:ext uri="{BB962C8B-B14F-4D97-AF65-F5344CB8AC3E}">
        <p14:creationId xmlns:p14="http://schemas.microsoft.com/office/powerpoint/2010/main" val="262834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11"/>
                                        </p:tgtEl>
                                      </p:cBhvr>
                                    </p:animEffect>
                                    <p:set>
                                      <p:cBhvr>
                                        <p:cTn id="17" dur="1" fill="hold">
                                          <p:stCondLst>
                                            <p:cond delay="499"/>
                                          </p:stCondLst>
                                        </p:cTn>
                                        <p:tgtEl>
                                          <p:spTgt spid="1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2787091"/>
            <a:ext cx="8534400" cy="3537509"/>
          </a:xfrm>
        </p:spPr>
        <p:txBody>
          <a:bodyPr/>
          <a:lstStyle/>
          <a:p>
            <a:pPr marL="742950" indent="-742950">
              <a:spcBef>
                <a:spcPts val="1200"/>
              </a:spcBef>
              <a:spcAft>
                <a:spcPts val="600"/>
              </a:spcAft>
              <a:buAutoNum type="alphaUcParenR"/>
            </a:pPr>
            <a:r>
              <a:rPr lang="en-US" sz="3600" dirty="0"/>
              <a:t>No issue. It is a perfect solution. </a:t>
            </a:r>
            <a:endParaRPr lang="en-US" sz="3600" dirty="0">
              <a:solidFill>
                <a:srgbClr val="03244D"/>
              </a:solidFill>
            </a:endParaRPr>
          </a:p>
          <a:p>
            <a:pPr marL="742950" indent="-742950">
              <a:spcBef>
                <a:spcPts val="1200"/>
              </a:spcBef>
              <a:spcAft>
                <a:spcPts val="600"/>
              </a:spcAft>
              <a:buAutoNum type="alphaUcParenR"/>
            </a:pPr>
            <a:r>
              <a:rPr lang="en-US" sz="3600" dirty="0">
                <a:solidFill>
                  <a:srgbClr val="03244D"/>
                </a:solidFill>
              </a:rPr>
              <a:t>Ther</a:t>
            </a:r>
            <a:r>
              <a:rPr lang="en-US" sz="3600" dirty="0"/>
              <a:t>e a</a:t>
            </a:r>
            <a:r>
              <a:rPr lang="en-US" sz="3600" dirty="0">
                <a:solidFill>
                  <a:srgbClr val="03244D"/>
                </a:solidFill>
              </a:rPr>
              <a:t> debugging problem</a:t>
            </a:r>
          </a:p>
          <a:p>
            <a:pPr marL="742950" indent="-742950">
              <a:spcBef>
                <a:spcPts val="1200"/>
              </a:spcBef>
              <a:spcAft>
                <a:spcPts val="600"/>
              </a:spcAft>
              <a:buAutoNum type="alphaUcParenR"/>
            </a:pPr>
            <a:r>
              <a:rPr lang="en-US" sz="3600" dirty="0">
                <a:solidFill>
                  <a:srgbClr val="03244D"/>
                </a:solidFill>
              </a:rPr>
              <a:t>There is a synchronization problem </a:t>
            </a:r>
          </a:p>
          <a:p>
            <a:pPr marL="742950" indent="-742950">
              <a:spcBef>
                <a:spcPts val="1200"/>
              </a:spcBef>
              <a:spcAft>
                <a:spcPts val="600"/>
              </a:spcAft>
              <a:buFontTx/>
              <a:buAutoNum type="alphaUcParenR"/>
            </a:pPr>
            <a:r>
              <a:rPr lang="en-US" sz="3600" dirty="0"/>
              <a:t>There is a user-space problem </a:t>
            </a:r>
            <a:endParaRPr lang="en-US" sz="3600" dirty="0">
              <a:solidFill>
                <a:srgbClr val="03244D"/>
              </a:solidFill>
            </a:endParaRPr>
          </a:p>
          <a:p>
            <a:pPr marL="742950" indent="-742950">
              <a:spcBef>
                <a:spcPts val="1200"/>
              </a:spcBef>
              <a:spcAft>
                <a:spcPts val="600"/>
              </a:spcAft>
              <a:buAutoNum type="alphaUcParenR"/>
            </a:pPr>
            <a:endParaRPr lang="en-US" sz="3600" dirty="0">
              <a:solidFill>
                <a:srgbClr val="03244D"/>
              </a:solidFill>
            </a:endParaRPr>
          </a:p>
        </p:txBody>
      </p:sp>
      <p:sp>
        <p:nvSpPr>
          <p:cNvPr id="6" name="Rectangle 2">
            <a:extLst>
              <a:ext uri="{FF2B5EF4-FFF2-40B4-BE49-F238E27FC236}">
                <a16:creationId xmlns:a16="http://schemas.microsoft.com/office/drawing/2014/main" id="{2210E054-6EF3-47F2-9179-383ECC240DB3}"/>
              </a:ext>
            </a:extLst>
          </p:cNvPr>
          <p:cNvSpPr>
            <a:spLocks noGrp="1" noChangeArrowheads="1"/>
          </p:cNvSpPr>
          <p:nvPr>
            <p:ph type="title"/>
          </p:nvPr>
        </p:nvSpPr>
        <p:spPr>
          <a:xfrm>
            <a:off x="990600" y="457200"/>
            <a:ext cx="10744200" cy="1905000"/>
          </a:xfrm>
        </p:spPr>
        <p:txBody>
          <a:bodyPr/>
          <a:lstStyle/>
          <a:p>
            <a:pPr algn="l"/>
            <a:r>
              <a:rPr lang="en-US" b="0" dirty="0">
                <a:solidFill>
                  <a:srgbClr val="DD550C"/>
                </a:solidFill>
                <a:ea typeface="MS PGothic" charset="0"/>
              </a:rPr>
              <a:t>Exercise  8 (</a:t>
            </a:r>
            <a:r>
              <a:rPr lang="en-US" b="0" dirty="0" err="1">
                <a:solidFill>
                  <a:srgbClr val="DD550C"/>
                </a:solidFill>
                <a:ea typeface="MS PGothic" charset="0"/>
              </a:rPr>
              <a:t>Menti</a:t>
            </a:r>
            <a:r>
              <a:rPr lang="en-US" b="0" dirty="0">
                <a:solidFill>
                  <a:srgbClr val="DD550C"/>
                </a:solidFill>
                <a:ea typeface="MS PGothic" charset="0"/>
              </a:rPr>
              <a:t>): </a:t>
            </a:r>
            <a:r>
              <a:rPr lang="en-US" b="0" dirty="0">
                <a:solidFill>
                  <a:srgbClr val="03244D"/>
                </a:solidFill>
                <a:ea typeface="MS PGothic" charset="0"/>
              </a:rPr>
              <a:t>What issue hasn’t been addressed in the above producer-consumer solution?</a:t>
            </a:r>
            <a:endParaRPr lang="en-US" altLang="en-US" b="0" dirty="0">
              <a:solidFill>
                <a:srgbClr val="03244D"/>
              </a:solidFill>
            </a:endParaRPr>
          </a:p>
        </p:txBody>
      </p:sp>
    </p:spTree>
    <p:extLst>
      <p:ext uri="{BB962C8B-B14F-4D97-AF65-F5344CB8AC3E}">
        <p14:creationId xmlns:p14="http://schemas.microsoft.com/office/powerpoint/2010/main" val="3989234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0521543-4B91-4417-90A9-7E8D10CE04AC}"/>
              </a:ext>
            </a:extLst>
          </p:cNvPr>
          <p:cNvSpPr>
            <a:spLocks noGrp="1" noChangeArrowheads="1"/>
          </p:cNvSpPr>
          <p:nvPr>
            <p:ph type="title"/>
          </p:nvPr>
        </p:nvSpPr>
        <p:spPr>
          <a:xfrm>
            <a:off x="457200" y="95251"/>
            <a:ext cx="11430000" cy="1428749"/>
          </a:xfrm>
        </p:spPr>
        <p:txBody>
          <a:bodyPr/>
          <a:lstStyle/>
          <a:p>
            <a:pPr eaLnBrk="1" hangingPunct="1"/>
            <a:r>
              <a:rPr lang="en-US" altLang="en-US" dirty="0"/>
              <a:t>Summary: IPC Model - Shared Memory</a:t>
            </a:r>
          </a:p>
        </p:txBody>
      </p:sp>
      <p:sp>
        <p:nvSpPr>
          <p:cNvPr id="38915" name="Rectangle 3">
            <a:extLst>
              <a:ext uri="{FF2B5EF4-FFF2-40B4-BE49-F238E27FC236}">
                <a16:creationId xmlns:a16="http://schemas.microsoft.com/office/drawing/2014/main" id="{F066825F-DF27-4BB7-88E0-65FE4DA4E3E9}"/>
              </a:ext>
            </a:extLst>
          </p:cNvPr>
          <p:cNvSpPr>
            <a:spLocks noGrp="1" noChangeArrowheads="1"/>
          </p:cNvSpPr>
          <p:nvPr>
            <p:ph type="body" idx="1"/>
          </p:nvPr>
        </p:nvSpPr>
        <p:spPr>
          <a:xfrm>
            <a:off x="4191000" y="1524000"/>
            <a:ext cx="7436734" cy="4710111"/>
          </a:xfrm>
        </p:spPr>
        <p:txBody>
          <a:bodyPr/>
          <a:lstStyle/>
          <a:p>
            <a:pPr>
              <a:lnSpc>
                <a:spcPct val="90000"/>
              </a:lnSpc>
            </a:pPr>
            <a:r>
              <a:rPr lang="en-US" altLang="en-US" dirty="0"/>
              <a:t>An area of </a:t>
            </a:r>
            <a:r>
              <a:rPr lang="en-US" altLang="en-US" dirty="0">
                <a:solidFill>
                  <a:srgbClr val="DD550C"/>
                </a:solidFill>
              </a:rPr>
              <a:t>memory shared</a:t>
            </a:r>
            <a:r>
              <a:rPr lang="en-US" altLang="en-US" dirty="0"/>
              <a:t> among the processes that wish to communicate</a:t>
            </a:r>
          </a:p>
          <a:p>
            <a:pPr>
              <a:lnSpc>
                <a:spcPct val="90000"/>
              </a:lnSpc>
            </a:pPr>
            <a:r>
              <a:rPr lang="en-US" altLang="en-US" dirty="0"/>
              <a:t>The communication is under </a:t>
            </a:r>
            <a:r>
              <a:rPr lang="en-US" altLang="en-US" dirty="0">
                <a:solidFill>
                  <a:srgbClr val="DD550C"/>
                </a:solidFill>
              </a:rPr>
              <a:t>the control of the users processes</a:t>
            </a:r>
            <a:r>
              <a:rPr lang="en-US" altLang="en-US" dirty="0"/>
              <a:t> not the operating system.</a:t>
            </a:r>
          </a:p>
          <a:p>
            <a:pPr>
              <a:lnSpc>
                <a:spcPct val="90000"/>
              </a:lnSpc>
            </a:pPr>
            <a:r>
              <a:rPr lang="en-US" altLang="en-US" dirty="0"/>
              <a:t>Major issues: To </a:t>
            </a:r>
            <a:r>
              <a:rPr lang="en-US" altLang="en-US" dirty="0">
                <a:solidFill>
                  <a:srgbClr val="DD550C"/>
                </a:solidFill>
              </a:rPr>
              <a:t>synchronize actions</a:t>
            </a:r>
            <a:r>
              <a:rPr lang="en-US" altLang="en-US" dirty="0"/>
              <a:t> when shared memory are accessed. </a:t>
            </a:r>
          </a:p>
          <a:p>
            <a:pPr>
              <a:lnSpc>
                <a:spcPct val="90000"/>
              </a:lnSpc>
            </a:pPr>
            <a:r>
              <a:rPr lang="en-US" altLang="en-US" dirty="0"/>
              <a:t>Synchronization is discussed in great details in COMP3500.</a:t>
            </a:r>
          </a:p>
          <a:p>
            <a:pPr>
              <a:lnSpc>
                <a:spcPct val="90000"/>
              </a:lnSpc>
            </a:pPr>
            <a:endParaRPr lang="en-US" altLang="en-US" dirty="0"/>
          </a:p>
          <a:p>
            <a:pPr>
              <a:lnSpc>
                <a:spcPct val="90000"/>
              </a:lnSpc>
            </a:pPr>
            <a:endParaRPr lang="en-US" altLang="en-US" dirty="0"/>
          </a:p>
          <a:p>
            <a:pPr lvl="1">
              <a:lnSpc>
                <a:spcPct val="90000"/>
              </a:lnSpc>
              <a:buFont typeface="Monotype Sorts" pitchFamily="-84" charset="2"/>
              <a:buNone/>
            </a:pPr>
            <a:endParaRPr lang="en-US" altLang="en-US" dirty="0"/>
          </a:p>
        </p:txBody>
      </p:sp>
      <p:pic>
        <p:nvPicPr>
          <p:cNvPr id="3" name="Picture 2" descr="A person holding a sign&#10;&#10;Description generated with high confidence">
            <a:extLst>
              <a:ext uri="{FF2B5EF4-FFF2-40B4-BE49-F238E27FC236}">
                <a16:creationId xmlns:a16="http://schemas.microsoft.com/office/drawing/2014/main" id="{0A369C0D-CD9C-4909-9302-4A07419201EF}"/>
              </a:ext>
            </a:extLst>
          </p:cNvPr>
          <p:cNvPicPr>
            <a:picLocks noChangeAspect="1"/>
          </p:cNvPicPr>
          <p:nvPr/>
        </p:nvPicPr>
        <p:blipFill>
          <a:blip r:embed="rId3"/>
          <a:stretch>
            <a:fillRect/>
          </a:stretch>
        </p:blipFill>
        <p:spPr>
          <a:xfrm>
            <a:off x="609600" y="2133600"/>
            <a:ext cx="3333750" cy="2381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726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E5EA4BE-3463-4F3E-B48F-959A18D82FC7}"/>
              </a:ext>
            </a:extLst>
          </p:cNvPr>
          <p:cNvSpPr txBox="1">
            <a:spLocks noChangeArrowheads="1"/>
          </p:cNvSpPr>
          <p:nvPr/>
        </p:nvSpPr>
        <p:spPr>
          <a:xfrm>
            <a:off x="229565" y="304800"/>
            <a:ext cx="11963400" cy="734992"/>
          </a:xfrm>
          <a:prstGeom prst="rect">
            <a:avLst/>
          </a:prstGeom>
        </p:spPr>
        <p:txBody>
          <a:bodyPr/>
          <a:lstStyle>
            <a:lvl1pPr algn="ctr" rtl="0" eaLnBrk="0" fontAlgn="base" hangingPunct="0">
              <a:spcBef>
                <a:spcPct val="0"/>
              </a:spcBef>
              <a:spcAft>
                <a:spcPct val="0"/>
              </a:spcAft>
              <a:defRPr sz="4400" b="1">
                <a:solidFill>
                  <a:schemeClr val="tx2"/>
                </a:solidFill>
                <a:latin typeface="Calibri" charset="0"/>
                <a:ea typeface="Calibri" charset="0"/>
                <a:cs typeface="Calibri" charset="0"/>
              </a:defRPr>
            </a:lvl1pPr>
            <a:lvl2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2pPr>
            <a:lvl3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3pPr>
            <a:lvl4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4pPr>
            <a:lvl5pPr algn="ctr" rtl="0" eaLnBrk="0" fontAlgn="base" hangingPunct="0">
              <a:spcBef>
                <a:spcPct val="0"/>
              </a:spcBef>
              <a:spcAft>
                <a:spcPct val="0"/>
              </a:spcAft>
              <a:defRPr sz="3600" b="1">
                <a:solidFill>
                  <a:schemeClr val="tx2"/>
                </a:solidFill>
                <a:latin typeface="Arial" pitchFamily="-65" charset="0"/>
                <a:ea typeface="ＭＳ Ｐゴシック" pitchFamily="-65" charset="-128"/>
                <a:cs typeface="ＭＳ Ｐゴシック" pitchFamily="-65" charset="-128"/>
              </a:defRPr>
            </a:lvl5pPr>
            <a:lvl6pPr marL="457200" algn="ctr" rtl="0" eaLnBrk="0" fontAlgn="base" hangingPunct="0">
              <a:spcBef>
                <a:spcPct val="0"/>
              </a:spcBef>
              <a:spcAft>
                <a:spcPct val="0"/>
              </a:spcAft>
              <a:defRPr sz="3600" b="1">
                <a:solidFill>
                  <a:schemeClr val="tx2"/>
                </a:solidFill>
                <a:latin typeface="Arial" pitchFamily="-65" charset="0"/>
              </a:defRPr>
            </a:lvl6pPr>
            <a:lvl7pPr marL="914400" algn="ctr" rtl="0" eaLnBrk="0" fontAlgn="base" hangingPunct="0">
              <a:spcBef>
                <a:spcPct val="0"/>
              </a:spcBef>
              <a:spcAft>
                <a:spcPct val="0"/>
              </a:spcAft>
              <a:defRPr sz="3600" b="1">
                <a:solidFill>
                  <a:schemeClr val="tx2"/>
                </a:solidFill>
                <a:latin typeface="Arial" pitchFamily="-65" charset="0"/>
              </a:defRPr>
            </a:lvl7pPr>
            <a:lvl8pPr marL="1371600" algn="ctr" rtl="0" eaLnBrk="0" fontAlgn="base" hangingPunct="0">
              <a:spcBef>
                <a:spcPct val="0"/>
              </a:spcBef>
              <a:spcAft>
                <a:spcPct val="0"/>
              </a:spcAft>
              <a:defRPr sz="3600" b="1">
                <a:solidFill>
                  <a:schemeClr val="tx2"/>
                </a:solidFill>
                <a:latin typeface="Arial" pitchFamily="-65" charset="0"/>
              </a:defRPr>
            </a:lvl8pPr>
            <a:lvl9pPr marL="1828800" algn="ctr" rtl="0" eaLnBrk="0" fontAlgn="base" hangingPunct="0">
              <a:spcBef>
                <a:spcPct val="0"/>
              </a:spcBef>
              <a:spcAft>
                <a:spcPct val="0"/>
              </a:spcAft>
              <a:defRPr sz="3600" b="1">
                <a:solidFill>
                  <a:schemeClr val="tx2"/>
                </a:solidFill>
                <a:latin typeface="Arial" pitchFamily="-65" charset="0"/>
              </a:defRPr>
            </a:lvl9pPr>
          </a:lstStyle>
          <a:p>
            <a:pPr algn="l"/>
            <a:r>
              <a:rPr lang="en-US" b="0" kern="0" dirty="0">
                <a:solidFill>
                  <a:srgbClr val="DD550C"/>
                </a:solidFill>
                <a:ea typeface="MS PGothic" charset="0"/>
              </a:rPr>
              <a:t>Review:</a:t>
            </a:r>
            <a:r>
              <a:rPr lang="en-US" b="0" kern="0" dirty="0">
                <a:solidFill>
                  <a:srgbClr val="03244D"/>
                </a:solidFill>
                <a:ea typeface="MS PGothic" charset="0"/>
              </a:rPr>
              <a:t> IPC Model 2 - Message Passing</a:t>
            </a:r>
          </a:p>
          <a:p>
            <a:pPr algn="l"/>
            <a:endParaRPr lang="en-US" altLang="en-US" b="0" kern="0" dirty="0">
              <a:solidFill>
                <a:schemeClr val="tx1"/>
              </a:solidFill>
            </a:endParaRPr>
          </a:p>
        </p:txBody>
      </p:sp>
      <p:pic>
        <p:nvPicPr>
          <p:cNvPr id="6" name="Picture 5" descr="A hand holding a cellphone&#10;&#10;Description generated with very high confidence">
            <a:extLst>
              <a:ext uri="{FF2B5EF4-FFF2-40B4-BE49-F238E27FC236}">
                <a16:creationId xmlns:a16="http://schemas.microsoft.com/office/drawing/2014/main" id="{EBFD0B80-093F-475C-9700-B69632D78466}"/>
              </a:ext>
            </a:extLst>
          </p:cNvPr>
          <p:cNvPicPr>
            <a:picLocks noChangeAspect="1"/>
          </p:cNvPicPr>
          <p:nvPr/>
        </p:nvPicPr>
        <p:blipFill>
          <a:blip r:embed="rId3"/>
          <a:stretch>
            <a:fillRect/>
          </a:stretch>
        </p:blipFill>
        <p:spPr>
          <a:xfrm>
            <a:off x="5687" y="1009085"/>
            <a:ext cx="12186313" cy="6486263"/>
          </a:xfrm>
          <a:prstGeom prst="rect">
            <a:avLst/>
          </a:prstGeom>
        </p:spPr>
      </p:pic>
    </p:spTree>
    <p:extLst>
      <p:ext uri="{BB962C8B-B14F-4D97-AF65-F5344CB8AC3E}">
        <p14:creationId xmlns:p14="http://schemas.microsoft.com/office/powerpoint/2010/main" val="77345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210E054-6EF3-47F2-9179-383ECC240DB3}"/>
              </a:ext>
            </a:extLst>
          </p:cNvPr>
          <p:cNvSpPr>
            <a:spLocks noGrp="1" noChangeArrowheads="1"/>
          </p:cNvSpPr>
          <p:nvPr>
            <p:ph type="title"/>
          </p:nvPr>
        </p:nvSpPr>
        <p:spPr>
          <a:xfrm>
            <a:off x="76200" y="304800"/>
            <a:ext cx="11658600" cy="762000"/>
          </a:xfrm>
        </p:spPr>
        <p:txBody>
          <a:bodyPr/>
          <a:lstStyle/>
          <a:p>
            <a:r>
              <a:rPr lang="en-US" b="0" dirty="0">
                <a:solidFill>
                  <a:srgbClr val="DD550C"/>
                </a:solidFill>
                <a:ea typeface="MS PGothic" charset="0"/>
              </a:rPr>
              <a:t>Exercise  1. </a:t>
            </a:r>
            <a:r>
              <a:rPr lang="en-US" b="0" dirty="0">
                <a:solidFill>
                  <a:srgbClr val="03244D"/>
                </a:solidFill>
                <a:ea typeface="MS PGothic" charset="0"/>
              </a:rPr>
              <a:t>Shared Memory vs. Message Passing</a:t>
            </a:r>
            <a:endParaRPr lang="en-US" altLang="en-US" b="0" dirty="0">
              <a:solidFill>
                <a:srgbClr val="03244D"/>
              </a:solidFill>
            </a:endParaRPr>
          </a:p>
        </p:txBody>
      </p:sp>
      <p:pic>
        <p:nvPicPr>
          <p:cNvPr id="7" name="Picture 1" descr="3_12.pdf">
            <a:extLst>
              <a:ext uri="{FF2B5EF4-FFF2-40B4-BE49-F238E27FC236}">
                <a16:creationId xmlns:a16="http://schemas.microsoft.com/office/drawing/2014/main" id="{6269B9BB-4C7F-4905-98FC-22118F5585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9200"/>
            <a:ext cx="7315200" cy="5185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D0D6F9CF-23C1-40EB-A6B7-C0D4EA9FA477}"/>
              </a:ext>
            </a:extLst>
          </p:cNvPr>
          <p:cNvSpPr>
            <a:spLocks noGrp="1"/>
          </p:cNvSpPr>
          <p:nvPr>
            <p:ph idx="1"/>
          </p:nvPr>
        </p:nvSpPr>
        <p:spPr>
          <a:xfrm>
            <a:off x="8306765" y="1371600"/>
            <a:ext cx="3429000" cy="4114800"/>
          </a:xfrm>
        </p:spPr>
        <p:txBody>
          <a:bodyPr/>
          <a:lstStyle/>
          <a:p>
            <a:pPr marL="0" indent="0">
              <a:buNone/>
            </a:pPr>
            <a:r>
              <a:rPr lang="en-US" sz="2800" dirty="0">
                <a:solidFill>
                  <a:srgbClr val="03244D"/>
                </a:solidFill>
              </a:rPr>
              <a:t>(1.1) Which one is s</a:t>
            </a:r>
            <a:r>
              <a:rPr lang="en-US" sz="2800" dirty="0">
                <a:solidFill>
                  <a:srgbClr val="03244D"/>
                </a:solidFill>
                <a:latin typeface="Calibri" panose="020F0502020204030204" pitchFamily="34" charset="0"/>
                <a:ea typeface="ＭＳ Ｐゴシック" charset="0"/>
                <a:cs typeface="Calibri" panose="020F0502020204030204" pitchFamily="34" charset="0"/>
              </a:rPr>
              <a:t>hared Memory and which one is message passing?</a:t>
            </a:r>
          </a:p>
          <a:p>
            <a:pPr marL="0" indent="0">
              <a:buNone/>
            </a:pPr>
            <a:endParaRPr lang="en-US" sz="2800" dirty="0">
              <a:solidFill>
                <a:srgbClr val="03244D"/>
              </a:solidFill>
              <a:latin typeface="Calibri" panose="020F0502020204030204" pitchFamily="34" charset="0"/>
              <a:ea typeface="ＭＳ Ｐゴシック" charset="0"/>
              <a:cs typeface="Calibri" panose="020F0502020204030204" pitchFamily="34" charset="0"/>
            </a:endParaRPr>
          </a:p>
          <a:p>
            <a:pPr marL="0" indent="0">
              <a:buNone/>
            </a:pPr>
            <a:r>
              <a:rPr lang="en-US" sz="2800" dirty="0">
                <a:solidFill>
                  <a:srgbClr val="03244D"/>
                </a:solidFill>
                <a:latin typeface="Calibri" panose="020F0502020204030204" pitchFamily="34" charset="0"/>
                <a:ea typeface="ＭＳ Ｐゴシック" charset="0"/>
                <a:cs typeface="Calibri" panose="020F0502020204030204" pitchFamily="34" charset="0"/>
              </a:rPr>
              <a:t>(1.2) Which one do you prefer and why?</a:t>
            </a:r>
          </a:p>
          <a:p>
            <a:pPr marL="514350" indent="-514350">
              <a:buAutoNum type="arabicParenBoth"/>
            </a:pPr>
            <a:endParaRPr lang="en-US" sz="2800" dirty="0">
              <a:solidFill>
                <a:srgbClr val="03244D"/>
              </a:solidFill>
              <a:latin typeface="Calibri" panose="020F0502020204030204" pitchFamily="34" charset="0"/>
              <a:ea typeface="ＭＳ Ｐゴシック" charset="0"/>
              <a:cs typeface="Calibri" panose="020F0502020204030204" pitchFamily="34" charset="0"/>
            </a:endParaRPr>
          </a:p>
        </p:txBody>
      </p:sp>
    </p:spTree>
    <p:extLst>
      <p:ext uri="{BB962C8B-B14F-4D97-AF65-F5344CB8AC3E}">
        <p14:creationId xmlns:p14="http://schemas.microsoft.com/office/powerpoint/2010/main" val="887914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429000"/>
            <a:ext cx="10058400" cy="2895600"/>
          </a:xfrm>
        </p:spPr>
        <p:txBody>
          <a:bodyPr/>
          <a:lstStyle/>
          <a:p>
            <a:pPr marL="0" indent="0">
              <a:buNone/>
            </a:pPr>
            <a:r>
              <a:rPr lang="en-US" sz="3600" dirty="0">
                <a:solidFill>
                  <a:srgbClr val="03244D"/>
                </a:solidFill>
              </a:rPr>
              <a:t>A) </a:t>
            </a:r>
            <a:r>
              <a:rPr lang="en-US" sz="3600" dirty="0">
                <a:solidFill>
                  <a:srgbClr val="03244D"/>
                </a:solidFill>
                <a:latin typeface="Calibri" panose="020F0502020204030204" pitchFamily="34" charset="0"/>
                <a:ea typeface="ＭＳ Ｐゴシック" charset="0"/>
                <a:cs typeface="Calibri" panose="020F0502020204030204" pitchFamily="34" charset="0"/>
              </a:rPr>
              <a:t>Shared Memory</a:t>
            </a:r>
          </a:p>
          <a:p>
            <a:pPr marL="0" indent="0">
              <a:buNone/>
            </a:pPr>
            <a:r>
              <a:rPr lang="en-US" sz="3600" dirty="0">
                <a:solidFill>
                  <a:srgbClr val="03244D"/>
                </a:solidFill>
              </a:rPr>
              <a:t>B) Shared Buffer</a:t>
            </a:r>
          </a:p>
          <a:p>
            <a:pPr marL="0" indent="0">
              <a:buNone/>
            </a:pPr>
            <a:r>
              <a:rPr lang="en-US" sz="3600" dirty="0">
                <a:solidFill>
                  <a:srgbClr val="03244D"/>
                </a:solidFill>
              </a:rPr>
              <a:t>C) Message Passing </a:t>
            </a:r>
          </a:p>
          <a:p>
            <a:pPr marL="0" indent="0">
              <a:buNone/>
            </a:pPr>
            <a:r>
              <a:rPr lang="en-US" sz="3600" dirty="0">
                <a:solidFill>
                  <a:srgbClr val="03244D"/>
                </a:solidFill>
              </a:rPr>
              <a:t>D) None of the above</a:t>
            </a:r>
          </a:p>
        </p:txBody>
      </p:sp>
      <p:sp>
        <p:nvSpPr>
          <p:cNvPr id="6" name="Rectangle 2">
            <a:extLst>
              <a:ext uri="{FF2B5EF4-FFF2-40B4-BE49-F238E27FC236}">
                <a16:creationId xmlns:a16="http://schemas.microsoft.com/office/drawing/2014/main" id="{2210E054-6EF3-47F2-9179-383ECC240DB3}"/>
              </a:ext>
            </a:extLst>
          </p:cNvPr>
          <p:cNvSpPr>
            <a:spLocks noGrp="1" noChangeArrowheads="1"/>
          </p:cNvSpPr>
          <p:nvPr>
            <p:ph type="title"/>
          </p:nvPr>
        </p:nvSpPr>
        <p:spPr>
          <a:xfrm>
            <a:off x="990600" y="304800"/>
            <a:ext cx="10744200" cy="3124200"/>
          </a:xfrm>
        </p:spPr>
        <p:txBody>
          <a:bodyPr/>
          <a:lstStyle/>
          <a:p>
            <a:pPr algn="l"/>
            <a:r>
              <a:rPr lang="en-US" b="0" dirty="0">
                <a:solidFill>
                  <a:srgbClr val="DD550C"/>
                </a:solidFill>
                <a:ea typeface="MS PGothic" charset="0"/>
              </a:rPr>
              <a:t>Exercise  2 (</a:t>
            </a:r>
            <a:r>
              <a:rPr lang="en-US" b="0" dirty="0" err="1">
                <a:solidFill>
                  <a:srgbClr val="DD550C"/>
                </a:solidFill>
                <a:ea typeface="MS PGothic" charset="0"/>
              </a:rPr>
              <a:t>Menti</a:t>
            </a:r>
            <a:r>
              <a:rPr lang="en-US" b="0" dirty="0">
                <a:solidFill>
                  <a:srgbClr val="DD550C"/>
                </a:solidFill>
                <a:ea typeface="MS PGothic" charset="0"/>
              </a:rPr>
              <a:t>):</a:t>
            </a:r>
            <a:r>
              <a:rPr lang="en-US" b="0" dirty="0">
                <a:solidFill>
                  <a:srgbClr val="FF0000"/>
                </a:solidFill>
                <a:ea typeface="MS PGothic" charset="0"/>
              </a:rPr>
              <a:t> </a:t>
            </a:r>
            <a:r>
              <a:rPr lang="en-US" b="0" dirty="0">
                <a:solidFill>
                  <a:srgbClr val="03244D"/>
                </a:solidFill>
                <a:ea typeface="MS PGothic" charset="0"/>
              </a:rPr>
              <a:t>Suppose two processes are exchange a small amount of data, which </a:t>
            </a:r>
            <a:r>
              <a:rPr lang="en-US" b="0" dirty="0" err="1">
                <a:solidFill>
                  <a:srgbClr val="03244D"/>
                </a:solidFill>
                <a:ea typeface="MS PGothic" charset="0"/>
              </a:rPr>
              <a:t>interprocess</a:t>
            </a:r>
            <a:r>
              <a:rPr lang="en-US" b="0" dirty="0">
                <a:solidFill>
                  <a:srgbClr val="03244D"/>
                </a:solidFill>
                <a:ea typeface="MS PGothic" charset="0"/>
              </a:rPr>
              <a:t> communication model will you choose? Why?</a:t>
            </a:r>
            <a:endParaRPr lang="en-US" altLang="en-US" b="0" dirty="0">
              <a:solidFill>
                <a:srgbClr val="03244D"/>
              </a:solidFill>
            </a:endParaRPr>
          </a:p>
        </p:txBody>
      </p:sp>
    </p:spTree>
    <p:extLst>
      <p:ext uri="{BB962C8B-B14F-4D97-AF65-F5344CB8AC3E}">
        <p14:creationId xmlns:p14="http://schemas.microsoft.com/office/powerpoint/2010/main" val="71031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648200"/>
            <a:ext cx="11353800" cy="1447800"/>
          </a:xfrm>
        </p:spPr>
        <p:txBody>
          <a:bodyPr/>
          <a:lstStyle/>
          <a:p>
            <a:pPr marL="0" indent="0">
              <a:buNone/>
            </a:pPr>
            <a:r>
              <a:rPr lang="en-US" sz="3600" dirty="0">
                <a:solidFill>
                  <a:srgbClr val="03244D"/>
                </a:solidFill>
              </a:rPr>
              <a:t>A) Message Passing is faster</a:t>
            </a:r>
            <a:r>
              <a:rPr lang="en-US" sz="3600" dirty="0">
                <a:solidFill>
                  <a:srgbClr val="03244D"/>
                </a:solidFill>
                <a:latin typeface="Calibri" panose="020F0502020204030204" pitchFamily="34" charset="0"/>
                <a:ea typeface="ＭＳ Ｐゴシック" charset="0"/>
                <a:cs typeface="Calibri" panose="020F0502020204030204" pitchFamily="34" charset="0"/>
              </a:rPr>
              <a:t>    </a:t>
            </a:r>
            <a:r>
              <a:rPr lang="en-US" sz="3600" dirty="0">
                <a:solidFill>
                  <a:srgbClr val="03244D"/>
                </a:solidFill>
              </a:rPr>
              <a:t>B) Shared Memory is faster</a:t>
            </a:r>
          </a:p>
          <a:p>
            <a:pPr marL="0" indent="0">
              <a:buNone/>
            </a:pPr>
            <a:r>
              <a:rPr lang="en-US" sz="3600" dirty="0">
                <a:solidFill>
                  <a:srgbClr val="03244D"/>
                </a:solidFill>
              </a:rPr>
              <a:t>C) Shared Message is faster     D) Two models are both fast</a:t>
            </a:r>
          </a:p>
        </p:txBody>
      </p:sp>
      <p:sp>
        <p:nvSpPr>
          <p:cNvPr id="6" name="Rectangle 2">
            <a:extLst>
              <a:ext uri="{FF2B5EF4-FFF2-40B4-BE49-F238E27FC236}">
                <a16:creationId xmlns:a16="http://schemas.microsoft.com/office/drawing/2014/main" id="{2210E054-6EF3-47F2-9179-383ECC240DB3}"/>
              </a:ext>
            </a:extLst>
          </p:cNvPr>
          <p:cNvSpPr>
            <a:spLocks noGrp="1" noChangeArrowheads="1"/>
          </p:cNvSpPr>
          <p:nvPr>
            <p:ph type="title"/>
          </p:nvPr>
        </p:nvSpPr>
        <p:spPr>
          <a:xfrm>
            <a:off x="990600" y="304800"/>
            <a:ext cx="10744200" cy="4191000"/>
          </a:xfrm>
        </p:spPr>
        <p:txBody>
          <a:bodyPr/>
          <a:lstStyle/>
          <a:p>
            <a:pPr algn="l"/>
            <a:r>
              <a:rPr lang="en-US" b="0" dirty="0">
                <a:solidFill>
                  <a:srgbClr val="DD550C"/>
                </a:solidFill>
                <a:ea typeface="MS PGothic" charset="0"/>
              </a:rPr>
              <a:t>Review: </a:t>
            </a:r>
            <a:r>
              <a:rPr lang="en-US" b="0" dirty="0">
                <a:solidFill>
                  <a:srgbClr val="03244D"/>
                </a:solidFill>
                <a:ea typeface="MS PGothic" charset="0"/>
              </a:rPr>
              <a:t>Which </a:t>
            </a:r>
            <a:r>
              <a:rPr lang="en-US" b="0" dirty="0" err="1">
                <a:solidFill>
                  <a:srgbClr val="03244D"/>
                </a:solidFill>
                <a:ea typeface="MS PGothic" charset="0"/>
              </a:rPr>
              <a:t>interprocess</a:t>
            </a:r>
            <a:r>
              <a:rPr lang="en-US" b="0" dirty="0">
                <a:solidFill>
                  <a:srgbClr val="03244D"/>
                </a:solidFill>
                <a:ea typeface="MS PGothic" charset="0"/>
              </a:rPr>
              <a:t> communication model is faster than its counterpart? </a:t>
            </a:r>
            <a:r>
              <a:rPr lang="en-US" dirty="0">
                <a:solidFill>
                  <a:srgbClr val="03244D"/>
                </a:solidFill>
                <a:ea typeface="MS PGothic" charset="0"/>
              </a:rPr>
              <a:t>Assumption:</a:t>
            </a:r>
            <a:r>
              <a:rPr lang="en-US" b="0" dirty="0">
                <a:solidFill>
                  <a:srgbClr val="03244D"/>
                </a:solidFill>
                <a:ea typeface="MS PGothic" charset="0"/>
              </a:rPr>
              <a:t> message-passing systems are implemented using system calls; shared-memory systems are implemented in the OS kernel.</a:t>
            </a:r>
            <a:endParaRPr lang="en-US" altLang="en-US" b="0" dirty="0">
              <a:solidFill>
                <a:srgbClr val="03244D"/>
              </a:solidFill>
            </a:endParaRPr>
          </a:p>
        </p:txBody>
      </p:sp>
    </p:spTree>
    <p:extLst>
      <p:ext uri="{BB962C8B-B14F-4D97-AF65-F5344CB8AC3E}">
        <p14:creationId xmlns:p14="http://schemas.microsoft.com/office/powerpoint/2010/main" val="124430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 table, wall&#10;&#10;Description generated with very high confidence">
            <a:extLst>
              <a:ext uri="{FF2B5EF4-FFF2-40B4-BE49-F238E27FC236}">
                <a16:creationId xmlns:a16="http://schemas.microsoft.com/office/drawing/2014/main" id="{515FEF41-D275-49FC-AAAA-F1F23C7E0DFD}"/>
              </a:ext>
            </a:extLst>
          </p:cNvPr>
          <p:cNvPicPr>
            <a:picLocks noChangeAspect="1"/>
          </p:cNvPicPr>
          <p:nvPr/>
        </p:nvPicPr>
        <p:blipFill>
          <a:blip r:embed="rId2"/>
          <a:stretch>
            <a:fillRect/>
          </a:stretch>
        </p:blipFill>
        <p:spPr>
          <a:xfrm>
            <a:off x="42950" y="2248814"/>
            <a:ext cx="6400800" cy="4070909"/>
          </a:xfrm>
          <a:prstGeom prst="rect">
            <a:avLst/>
          </a:prstGeom>
        </p:spPr>
      </p:pic>
      <p:sp>
        <p:nvSpPr>
          <p:cNvPr id="3" name="Content Placeholder 2"/>
          <p:cNvSpPr>
            <a:spLocks noGrp="1"/>
          </p:cNvSpPr>
          <p:nvPr>
            <p:ph idx="1"/>
          </p:nvPr>
        </p:nvSpPr>
        <p:spPr>
          <a:xfrm>
            <a:off x="6096000" y="2493125"/>
            <a:ext cx="5895110" cy="3537509"/>
          </a:xfrm>
        </p:spPr>
        <p:txBody>
          <a:bodyPr/>
          <a:lstStyle/>
          <a:p>
            <a:pPr marL="742950" indent="-742950">
              <a:spcBef>
                <a:spcPts val="1200"/>
              </a:spcBef>
              <a:spcAft>
                <a:spcPts val="600"/>
              </a:spcAft>
              <a:buAutoNum type="alphaUcParenR"/>
            </a:pPr>
            <a:r>
              <a:rPr lang="en-US" sz="3600" dirty="0">
                <a:solidFill>
                  <a:srgbClr val="03244D"/>
                </a:solidFill>
              </a:rPr>
              <a:t>Shared Memory is easier</a:t>
            </a:r>
          </a:p>
          <a:p>
            <a:pPr marL="742950" indent="-742950">
              <a:spcBef>
                <a:spcPts val="1200"/>
              </a:spcBef>
              <a:spcAft>
                <a:spcPts val="600"/>
              </a:spcAft>
              <a:buAutoNum type="alphaUcParenR"/>
            </a:pPr>
            <a:r>
              <a:rPr lang="en-US" sz="3600" dirty="0">
                <a:solidFill>
                  <a:srgbClr val="03244D"/>
                </a:solidFill>
              </a:rPr>
              <a:t>Message Passing is faster</a:t>
            </a:r>
          </a:p>
          <a:p>
            <a:pPr marL="742950" indent="-742950">
              <a:spcBef>
                <a:spcPts val="1200"/>
              </a:spcBef>
              <a:spcAft>
                <a:spcPts val="600"/>
              </a:spcAft>
              <a:buAutoNum type="alphaUcParenR"/>
            </a:pPr>
            <a:r>
              <a:rPr lang="en-US" sz="3600" dirty="0">
                <a:solidFill>
                  <a:srgbClr val="03244D"/>
                </a:solidFill>
              </a:rPr>
              <a:t>Message Passing is easier     </a:t>
            </a:r>
          </a:p>
          <a:p>
            <a:pPr marL="742950" indent="-742950">
              <a:spcBef>
                <a:spcPts val="1200"/>
              </a:spcBef>
              <a:spcAft>
                <a:spcPts val="600"/>
              </a:spcAft>
              <a:buAutoNum type="alphaUcParenR"/>
            </a:pPr>
            <a:r>
              <a:rPr lang="en-US" sz="3600" dirty="0">
                <a:solidFill>
                  <a:srgbClr val="03244D"/>
                </a:solidFill>
              </a:rPr>
              <a:t>Two models are equal</a:t>
            </a:r>
          </a:p>
        </p:txBody>
      </p:sp>
      <p:sp>
        <p:nvSpPr>
          <p:cNvPr id="6" name="Rectangle 2">
            <a:extLst>
              <a:ext uri="{FF2B5EF4-FFF2-40B4-BE49-F238E27FC236}">
                <a16:creationId xmlns:a16="http://schemas.microsoft.com/office/drawing/2014/main" id="{2210E054-6EF3-47F2-9179-383ECC240DB3}"/>
              </a:ext>
            </a:extLst>
          </p:cNvPr>
          <p:cNvSpPr>
            <a:spLocks noGrp="1" noChangeArrowheads="1"/>
          </p:cNvSpPr>
          <p:nvPr>
            <p:ph type="title"/>
          </p:nvPr>
        </p:nvSpPr>
        <p:spPr>
          <a:xfrm>
            <a:off x="990600" y="304800"/>
            <a:ext cx="10744200" cy="1905000"/>
          </a:xfrm>
        </p:spPr>
        <p:txBody>
          <a:bodyPr/>
          <a:lstStyle/>
          <a:p>
            <a:pPr algn="l"/>
            <a:r>
              <a:rPr lang="en-US" b="0" dirty="0">
                <a:solidFill>
                  <a:srgbClr val="DD550C"/>
                </a:solidFill>
                <a:ea typeface="MS PGothic" charset="0"/>
              </a:rPr>
              <a:t>Review: </a:t>
            </a:r>
            <a:r>
              <a:rPr lang="en-US" b="0" dirty="0">
                <a:solidFill>
                  <a:srgbClr val="03244D"/>
                </a:solidFill>
                <a:ea typeface="MS PGothic" charset="0"/>
              </a:rPr>
              <a:t>Which </a:t>
            </a:r>
            <a:r>
              <a:rPr lang="en-US" b="0" dirty="0" err="1">
                <a:solidFill>
                  <a:srgbClr val="03244D"/>
                </a:solidFill>
                <a:ea typeface="MS PGothic" charset="0"/>
              </a:rPr>
              <a:t>interprocess</a:t>
            </a:r>
            <a:r>
              <a:rPr lang="en-US" b="0" dirty="0">
                <a:solidFill>
                  <a:srgbClr val="03244D"/>
                </a:solidFill>
                <a:ea typeface="MS PGothic" charset="0"/>
              </a:rPr>
              <a:t> communication model is easier to implement in a distributed system? </a:t>
            </a:r>
            <a:endParaRPr lang="en-US" altLang="en-US" b="0" dirty="0">
              <a:solidFill>
                <a:srgbClr val="03244D"/>
              </a:solidFill>
            </a:endParaRPr>
          </a:p>
        </p:txBody>
      </p:sp>
    </p:spTree>
    <p:extLst>
      <p:ext uri="{BB962C8B-B14F-4D97-AF65-F5344CB8AC3E}">
        <p14:creationId xmlns:p14="http://schemas.microsoft.com/office/powerpoint/2010/main" val="892969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5F863-9B82-492C-8C2F-9E34D5FC30B0}"/>
              </a:ext>
            </a:extLst>
          </p:cNvPr>
          <p:cNvPicPr>
            <a:picLocks noChangeAspect="1"/>
          </p:cNvPicPr>
          <p:nvPr/>
        </p:nvPicPr>
        <p:blipFill>
          <a:blip r:embed="rId2"/>
          <a:stretch>
            <a:fillRect/>
          </a:stretch>
        </p:blipFill>
        <p:spPr>
          <a:xfrm>
            <a:off x="990600" y="1600200"/>
            <a:ext cx="3857625" cy="4838700"/>
          </a:xfrm>
          <a:prstGeom prst="rect">
            <a:avLst/>
          </a:prstGeom>
        </p:spPr>
      </p:pic>
      <p:sp>
        <p:nvSpPr>
          <p:cNvPr id="8" name="Rectangle 2">
            <a:extLst>
              <a:ext uri="{FF2B5EF4-FFF2-40B4-BE49-F238E27FC236}">
                <a16:creationId xmlns:a16="http://schemas.microsoft.com/office/drawing/2014/main" id="{D783BFC8-870B-4958-B073-393B6657DF65}"/>
              </a:ext>
            </a:extLst>
          </p:cNvPr>
          <p:cNvSpPr>
            <a:spLocks noGrp="1" noChangeArrowheads="1"/>
          </p:cNvSpPr>
          <p:nvPr>
            <p:ph type="title"/>
          </p:nvPr>
        </p:nvSpPr>
        <p:spPr>
          <a:xfrm>
            <a:off x="990600" y="152400"/>
            <a:ext cx="10744200" cy="1447800"/>
          </a:xfrm>
        </p:spPr>
        <p:txBody>
          <a:bodyPr/>
          <a:lstStyle/>
          <a:p>
            <a:pPr algn="l"/>
            <a:r>
              <a:rPr lang="en-US" b="0" dirty="0">
                <a:solidFill>
                  <a:srgbClr val="DD550C"/>
                </a:solidFill>
                <a:ea typeface="MS PGothic" charset="0"/>
              </a:rPr>
              <a:t>Exercise  5 (</a:t>
            </a:r>
            <a:r>
              <a:rPr lang="en-US" b="0" dirty="0" err="1">
                <a:solidFill>
                  <a:srgbClr val="DD550C"/>
                </a:solidFill>
                <a:ea typeface="MS PGothic" charset="0"/>
              </a:rPr>
              <a:t>Menti</a:t>
            </a:r>
            <a:r>
              <a:rPr lang="en-US" b="0" dirty="0">
                <a:solidFill>
                  <a:srgbClr val="DD550C"/>
                </a:solidFill>
                <a:ea typeface="MS PGothic" charset="0"/>
              </a:rPr>
              <a:t>): </a:t>
            </a:r>
            <a:r>
              <a:rPr lang="en-US" b="0" dirty="0">
                <a:solidFill>
                  <a:srgbClr val="03244D"/>
                </a:solidFill>
                <a:ea typeface="MS PGothic" charset="0"/>
              </a:rPr>
              <a:t>Where should the shared memory region reside? </a:t>
            </a:r>
            <a:endParaRPr lang="en-US" altLang="en-US" b="0" dirty="0">
              <a:solidFill>
                <a:srgbClr val="03244D"/>
              </a:solidFill>
            </a:endParaRPr>
          </a:p>
        </p:txBody>
      </p:sp>
      <p:sp>
        <p:nvSpPr>
          <p:cNvPr id="9" name="Content Placeholder 2">
            <a:extLst>
              <a:ext uri="{FF2B5EF4-FFF2-40B4-BE49-F238E27FC236}">
                <a16:creationId xmlns:a16="http://schemas.microsoft.com/office/drawing/2014/main" id="{4E8692B3-DAE0-43A5-A049-F3D46E4D9BE8}"/>
              </a:ext>
            </a:extLst>
          </p:cNvPr>
          <p:cNvSpPr>
            <a:spLocks noGrp="1"/>
          </p:cNvSpPr>
          <p:nvPr>
            <p:ph idx="1"/>
          </p:nvPr>
        </p:nvSpPr>
        <p:spPr>
          <a:xfrm>
            <a:off x="5029200" y="2057400"/>
            <a:ext cx="6705600" cy="3537509"/>
          </a:xfrm>
        </p:spPr>
        <p:txBody>
          <a:bodyPr/>
          <a:lstStyle/>
          <a:p>
            <a:pPr marL="742950" indent="-742950">
              <a:spcBef>
                <a:spcPts val="1200"/>
              </a:spcBef>
              <a:spcAft>
                <a:spcPts val="600"/>
              </a:spcAft>
              <a:buAutoNum type="alphaUcParenR"/>
            </a:pPr>
            <a:r>
              <a:rPr lang="en-US" sz="3600" dirty="0">
                <a:solidFill>
                  <a:srgbClr val="03244D"/>
                </a:solidFill>
              </a:rPr>
              <a:t>Process A</a:t>
            </a:r>
          </a:p>
          <a:p>
            <a:pPr marL="742950" indent="-742950">
              <a:spcBef>
                <a:spcPts val="1200"/>
              </a:spcBef>
              <a:spcAft>
                <a:spcPts val="600"/>
              </a:spcAft>
              <a:buAutoNum type="alphaUcParenR"/>
            </a:pPr>
            <a:r>
              <a:rPr lang="en-US" sz="3600" dirty="0">
                <a:solidFill>
                  <a:srgbClr val="03244D"/>
                </a:solidFill>
              </a:rPr>
              <a:t>Process B</a:t>
            </a:r>
          </a:p>
          <a:p>
            <a:pPr marL="742950" indent="-742950">
              <a:spcBef>
                <a:spcPts val="1200"/>
              </a:spcBef>
              <a:spcAft>
                <a:spcPts val="600"/>
              </a:spcAft>
              <a:buAutoNum type="alphaUcParenR"/>
            </a:pPr>
            <a:r>
              <a:rPr lang="en-US" sz="3600" dirty="0">
                <a:solidFill>
                  <a:srgbClr val="03244D"/>
                </a:solidFill>
              </a:rPr>
              <a:t>Randomly pick process A or B     </a:t>
            </a:r>
          </a:p>
          <a:p>
            <a:pPr marL="742950" indent="-742950">
              <a:spcBef>
                <a:spcPts val="1200"/>
              </a:spcBef>
              <a:spcAft>
                <a:spcPts val="600"/>
              </a:spcAft>
              <a:buAutoNum type="alphaUcParenR"/>
            </a:pPr>
            <a:r>
              <a:rPr lang="en-US" sz="3600" dirty="0">
                <a:solidFill>
                  <a:srgbClr val="03244D"/>
                </a:solidFill>
              </a:rPr>
              <a:t>The process that creates the shared memory region</a:t>
            </a:r>
          </a:p>
        </p:txBody>
      </p:sp>
    </p:spTree>
    <p:extLst>
      <p:ext uri="{BB962C8B-B14F-4D97-AF65-F5344CB8AC3E}">
        <p14:creationId xmlns:p14="http://schemas.microsoft.com/office/powerpoint/2010/main" val="3107101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35F863-9B82-492C-8C2F-9E34D5FC30B0}"/>
              </a:ext>
            </a:extLst>
          </p:cNvPr>
          <p:cNvPicPr>
            <a:picLocks noChangeAspect="1"/>
          </p:cNvPicPr>
          <p:nvPr/>
        </p:nvPicPr>
        <p:blipFill>
          <a:blip r:embed="rId2"/>
          <a:stretch>
            <a:fillRect/>
          </a:stretch>
        </p:blipFill>
        <p:spPr>
          <a:xfrm>
            <a:off x="990600" y="1600200"/>
            <a:ext cx="3857625" cy="4838700"/>
          </a:xfrm>
          <a:prstGeom prst="rect">
            <a:avLst/>
          </a:prstGeom>
        </p:spPr>
      </p:pic>
      <p:sp>
        <p:nvSpPr>
          <p:cNvPr id="8" name="Rectangle 2">
            <a:extLst>
              <a:ext uri="{FF2B5EF4-FFF2-40B4-BE49-F238E27FC236}">
                <a16:creationId xmlns:a16="http://schemas.microsoft.com/office/drawing/2014/main" id="{D783BFC8-870B-4958-B073-393B6657DF65}"/>
              </a:ext>
            </a:extLst>
          </p:cNvPr>
          <p:cNvSpPr>
            <a:spLocks noGrp="1" noChangeArrowheads="1"/>
          </p:cNvSpPr>
          <p:nvPr>
            <p:ph type="title"/>
          </p:nvPr>
        </p:nvSpPr>
        <p:spPr>
          <a:xfrm>
            <a:off x="990600" y="152400"/>
            <a:ext cx="10744200" cy="1447800"/>
          </a:xfrm>
        </p:spPr>
        <p:txBody>
          <a:bodyPr/>
          <a:lstStyle/>
          <a:p>
            <a:pPr algn="l"/>
            <a:r>
              <a:rPr lang="en-US" b="0" dirty="0">
                <a:solidFill>
                  <a:srgbClr val="DD550C"/>
                </a:solidFill>
                <a:ea typeface="MS PGothic" charset="0"/>
              </a:rPr>
              <a:t>A Problem: </a:t>
            </a:r>
            <a:r>
              <a:rPr lang="en-US" b="0" dirty="0">
                <a:solidFill>
                  <a:srgbClr val="03244D"/>
                </a:solidFill>
                <a:ea typeface="MS PGothic" charset="0"/>
              </a:rPr>
              <a:t>Can you propose a solution?  </a:t>
            </a:r>
            <a:endParaRPr lang="en-US" altLang="en-US" b="0" dirty="0">
              <a:solidFill>
                <a:srgbClr val="03244D"/>
              </a:solidFill>
            </a:endParaRPr>
          </a:p>
        </p:txBody>
      </p:sp>
      <p:sp>
        <p:nvSpPr>
          <p:cNvPr id="9" name="Content Placeholder 2">
            <a:extLst>
              <a:ext uri="{FF2B5EF4-FFF2-40B4-BE49-F238E27FC236}">
                <a16:creationId xmlns:a16="http://schemas.microsoft.com/office/drawing/2014/main" id="{4E8692B3-DAE0-43A5-A049-F3D46E4D9BE8}"/>
              </a:ext>
            </a:extLst>
          </p:cNvPr>
          <p:cNvSpPr>
            <a:spLocks noGrp="1"/>
          </p:cNvSpPr>
          <p:nvPr>
            <p:ph idx="1"/>
          </p:nvPr>
        </p:nvSpPr>
        <p:spPr>
          <a:xfrm>
            <a:off x="5029200" y="1600201"/>
            <a:ext cx="6705600" cy="1828800"/>
          </a:xfrm>
        </p:spPr>
        <p:txBody>
          <a:bodyPr/>
          <a:lstStyle/>
          <a:p>
            <a:pPr marL="0" indent="0">
              <a:spcBef>
                <a:spcPts val="1200"/>
              </a:spcBef>
              <a:spcAft>
                <a:spcPts val="600"/>
              </a:spcAft>
              <a:buNone/>
            </a:pPr>
            <a:r>
              <a:rPr lang="en-US" sz="3600" dirty="0">
                <a:solidFill>
                  <a:srgbClr val="03244D"/>
                </a:solidFill>
              </a:rPr>
              <a:t>The operating system </a:t>
            </a:r>
            <a:r>
              <a:rPr lang="en-US" sz="3600" dirty="0">
                <a:solidFill>
                  <a:srgbClr val="DD550C"/>
                </a:solidFill>
              </a:rPr>
              <a:t>prevents</a:t>
            </a:r>
            <a:r>
              <a:rPr lang="en-US" sz="3600" dirty="0">
                <a:solidFill>
                  <a:srgbClr val="03244D"/>
                </a:solidFill>
              </a:rPr>
              <a:t> one process from accessing another process’s memory.</a:t>
            </a:r>
          </a:p>
        </p:txBody>
      </p:sp>
      <p:sp>
        <p:nvSpPr>
          <p:cNvPr id="5" name="Content Placeholder 2">
            <a:extLst>
              <a:ext uri="{FF2B5EF4-FFF2-40B4-BE49-F238E27FC236}">
                <a16:creationId xmlns:a16="http://schemas.microsoft.com/office/drawing/2014/main" id="{3923B180-6B87-4574-97F5-2F2E4B37FE21}"/>
              </a:ext>
            </a:extLst>
          </p:cNvPr>
          <p:cNvSpPr txBox="1">
            <a:spLocks/>
          </p:cNvSpPr>
          <p:nvPr/>
        </p:nvSpPr>
        <p:spPr bwMode="auto">
          <a:xfrm>
            <a:off x="4847260" y="3657600"/>
            <a:ext cx="6705600" cy="20574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03244D"/>
                </a:solidFill>
                <a:latin typeface="Calibri" charset="0"/>
                <a:ea typeface="Calibri" charset="0"/>
                <a:cs typeface="Calibri" charset="0"/>
              </a:defRPr>
            </a:lvl1pPr>
            <a:lvl2pPr marL="742950" indent="-285750" algn="l" rtl="0" eaLnBrk="0" fontAlgn="base" hangingPunct="0">
              <a:spcBef>
                <a:spcPct val="20000"/>
              </a:spcBef>
              <a:spcAft>
                <a:spcPct val="0"/>
              </a:spcAft>
              <a:buChar char="–"/>
              <a:defRPr sz="2800">
                <a:solidFill>
                  <a:srgbClr val="03244D"/>
                </a:solidFill>
                <a:latin typeface="Calibri" charset="0"/>
                <a:ea typeface="Calibri" charset="0"/>
                <a:cs typeface="Calibri" charset="0"/>
              </a:defRPr>
            </a:lvl2pPr>
            <a:lvl3pPr marL="1143000" indent="-228600" algn="l" rtl="0" eaLnBrk="0" fontAlgn="base" hangingPunct="0">
              <a:spcBef>
                <a:spcPct val="20000"/>
              </a:spcBef>
              <a:spcAft>
                <a:spcPct val="0"/>
              </a:spcAft>
              <a:buChar char="•"/>
              <a:defRPr sz="2400">
                <a:solidFill>
                  <a:srgbClr val="03244D"/>
                </a:solidFill>
                <a:latin typeface="Calibri" charset="0"/>
                <a:ea typeface="Calibri" charset="0"/>
                <a:cs typeface="Calibri" charset="0"/>
              </a:defRPr>
            </a:lvl3pPr>
            <a:lvl4pPr marL="1600200" indent="-228600" algn="l" rtl="0" eaLnBrk="0" fontAlgn="base" hangingPunct="0">
              <a:spcBef>
                <a:spcPct val="20000"/>
              </a:spcBef>
              <a:spcAft>
                <a:spcPct val="0"/>
              </a:spcAft>
              <a:buChar char="–"/>
              <a:defRPr sz="2000">
                <a:solidFill>
                  <a:srgbClr val="03244D"/>
                </a:solidFill>
                <a:latin typeface="Calibri" charset="0"/>
                <a:ea typeface="Calibri" charset="0"/>
                <a:cs typeface="Calibri" charset="0"/>
              </a:defRPr>
            </a:lvl4pPr>
            <a:lvl5pPr marL="2057400" indent="-228600" algn="l" rtl="0" eaLnBrk="0" fontAlgn="base" hangingPunct="0">
              <a:spcBef>
                <a:spcPct val="20000"/>
              </a:spcBef>
              <a:spcAft>
                <a:spcPct val="0"/>
              </a:spcAft>
              <a:buChar char="»"/>
              <a:defRPr sz="2000">
                <a:solidFill>
                  <a:srgbClr val="03244D"/>
                </a:solidFill>
                <a:latin typeface="Calibri" charset="0"/>
                <a:ea typeface="Calibri" charset="0"/>
                <a:cs typeface="Calibri" charset="0"/>
              </a:defRPr>
            </a:lvl5pPr>
            <a:lvl6pPr marL="25146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Verdana" pitchFamily="-65" charset="0"/>
                <a:ea typeface="ＭＳ Ｐゴシック" pitchFamily="-65" charset="-128"/>
              </a:defRPr>
            </a:lvl9pPr>
          </a:lstStyle>
          <a:p>
            <a:pPr marL="0" indent="0">
              <a:spcBef>
                <a:spcPts val="1200"/>
              </a:spcBef>
              <a:spcAft>
                <a:spcPts val="600"/>
              </a:spcAft>
              <a:buFontTx/>
              <a:buNone/>
            </a:pPr>
            <a:r>
              <a:rPr lang="en-US" sz="3600" b="0" kern="0" dirty="0">
                <a:solidFill>
                  <a:srgbClr val="DD550C"/>
                </a:solidFill>
              </a:rPr>
              <a:t>Basic Idea:</a:t>
            </a:r>
            <a:r>
              <a:rPr lang="en-US" sz="3600" b="0" kern="0" dirty="0"/>
              <a:t> Two process agree to remove such a restriction.</a:t>
            </a:r>
          </a:p>
          <a:p>
            <a:pPr marL="0" indent="0">
              <a:spcBef>
                <a:spcPts val="1200"/>
              </a:spcBef>
              <a:spcAft>
                <a:spcPts val="600"/>
              </a:spcAft>
              <a:buFontTx/>
              <a:buNone/>
            </a:pPr>
            <a:r>
              <a:rPr lang="en-US" sz="3600" b="0" kern="0" dirty="0"/>
              <a:t>How to </a:t>
            </a:r>
            <a:r>
              <a:rPr lang="en-US" sz="3600" b="0" kern="0" dirty="0">
                <a:solidFill>
                  <a:srgbClr val="DD550C"/>
                </a:solidFill>
              </a:rPr>
              <a:t>implementation</a:t>
            </a:r>
            <a:r>
              <a:rPr lang="en-US" sz="3600" b="0" kern="0" dirty="0"/>
              <a:t> this idea?</a:t>
            </a:r>
          </a:p>
        </p:txBody>
      </p:sp>
    </p:spTree>
    <p:extLst>
      <p:ext uri="{BB962C8B-B14F-4D97-AF65-F5344CB8AC3E}">
        <p14:creationId xmlns:p14="http://schemas.microsoft.com/office/powerpoint/2010/main" val="205763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nasa.osma.sas2001">
  <a:themeElements>
    <a:clrScheme name="nasa.osma.sas2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nasa.osma.sas2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Verdana"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Verdana" pitchFamily="-65" charset="0"/>
          </a:defRPr>
        </a:defPPr>
      </a:lstStyle>
    </a:lnDef>
  </a:objectDefaults>
  <a:extraClrSchemeLst>
    <a:extraClrScheme>
      <a:clrScheme name="nasa.osma.sas200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asa.osma.sas200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asa.osma.sas200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asa.osma.sas200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asa.osma.sas20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asa.osma.sas20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asa.osma.sas20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C:\cross\papers\NASA.OSMA.SAS'01\nasa.osma.sas2001.ppt</Template>
  <TotalTime>8336</TotalTime>
  <Words>1298</Words>
  <Application>Microsoft Office PowerPoint</Application>
  <PresentationFormat>Widescreen</PresentationFormat>
  <Paragraphs>153</Paragraphs>
  <Slides>23</Slides>
  <Notes>17</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Monaco</vt:lpstr>
      <vt:lpstr>Monotype Sorts</vt:lpstr>
      <vt:lpstr>Roboto</vt:lpstr>
      <vt:lpstr>Arial</vt:lpstr>
      <vt:lpstr>Calibri</vt:lpstr>
      <vt:lpstr>Courier New</vt:lpstr>
      <vt:lpstr>Gill Sans MT</vt:lpstr>
      <vt:lpstr>Times New Roman</vt:lpstr>
      <vt:lpstr>Verdana</vt:lpstr>
      <vt:lpstr>nasa.osma.sas2001</vt:lpstr>
      <vt:lpstr>COMP7500  Advanced Operating Systems</vt:lpstr>
      <vt:lpstr>PowerPoint Presentation</vt:lpstr>
      <vt:lpstr>PowerPoint Presentation</vt:lpstr>
      <vt:lpstr>Exercise  1. Shared Memory vs. Message Passing</vt:lpstr>
      <vt:lpstr>Exercise  2 (Menti): Suppose two processes are exchange a small amount of data, which interprocess communication model will you choose? Why?</vt:lpstr>
      <vt:lpstr>Review: Which interprocess communication model is faster than its counterpart? Assumption: message-passing systems are implemented using system calls; shared-memory systems are implemented in the OS kernel.</vt:lpstr>
      <vt:lpstr>Review: Which interprocess communication model is easier to implement in a distributed system? </vt:lpstr>
      <vt:lpstr>Exercise  5 (Menti): Where should the shared memory region reside? </vt:lpstr>
      <vt:lpstr>A Problem: Can you propose a solution?  </vt:lpstr>
      <vt:lpstr>Sample Code</vt:lpstr>
      <vt:lpstr>PowerPoint Presentation</vt:lpstr>
      <vt:lpstr>PowerPoint Presentation</vt:lpstr>
      <vt:lpstr>PowerPoint Presentation</vt:lpstr>
      <vt:lpstr>PowerPoint Presentation</vt:lpstr>
      <vt:lpstr>PowerPoint Presentation</vt:lpstr>
      <vt:lpstr>PowerPoint Presentation</vt:lpstr>
      <vt:lpstr>A Case Study: The Producer-Consumer Problem</vt:lpstr>
      <vt:lpstr>An Example: the soda machine</vt:lpstr>
      <vt:lpstr>Bounded-Buffer – Shared-Memory Solution</vt:lpstr>
      <vt:lpstr>Exercise 6: Please complete the following code for the producer process.</vt:lpstr>
      <vt:lpstr>PowerPoint Presentation</vt:lpstr>
      <vt:lpstr>Exercise  8 (Menti): What issue hasn’t been addressed in the above producer-consumer solution?</vt:lpstr>
      <vt:lpstr>Summary: IPC Model - Shared Memory</vt:lpstr>
    </vt:vector>
  </TitlesOfParts>
  <Manager/>
  <Company>Auburn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Auburn University CSSE Graduate Student Orientation</dc:title>
  <dc:subject/>
  <dc:creator>Xiao Qin</dc:creator>
  <cp:keywords/>
  <dc:description>Department of Computer Science and Software Engineering</dc:description>
  <cp:lastModifiedBy>Xiao Qin</cp:lastModifiedBy>
  <cp:revision>306</cp:revision>
  <cp:lastPrinted>2010-08-20T15:06:51Z</cp:lastPrinted>
  <dcterms:created xsi:type="dcterms:W3CDTF">2010-08-19T20:24:24Z</dcterms:created>
  <dcterms:modified xsi:type="dcterms:W3CDTF">2021-01-15T14:56:52Z</dcterms:modified>
  <cp:category/>
</cp:coreProperties>
</file>