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12"/>
  </p:notesMasterIdLst>
  <p:handoutMasterIdLst>
    <p:handoutMasterId r:id="rId13"/>
  </p:handoutMasterIdLst>
  <p:sldIdLst>
    <p:sldId id="1865" r:id="rId5"/>
    <p:sldId id="1866" r:id="rId6"/>
    <p:sldId id="1878" r:id="rId7"/>
    <p:sldId id="1872" r:id="rId8"/>
    <p:sldId id="1877" r:id="rId9"/>
    <p:sldId id="1875" r:id="rId10"/>
    <p:sldId id="1876"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78"/>
            <p14:sldId id="1872"/>
            <p14:sldId id="1877"/>
            <p14:sldId id="1875"/>
            <p14:sldId id="1876"/>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6" d="100"/>
          <a:sy n="86" d="100"/>
        </p:scale>
        <p:origin x="562" y="67"/>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3/25/2023</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329361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44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9929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393910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3/25/2023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23.JPG"/></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getbootstrap.com/" TargetMode="External"/><Relationship Id="rId5" Type="http://schemas.openxmlformats.org/officeDocument/2006/relationships/hyperlink" Target="https://devdocs.io/javascript/" TargetMode="External"/><Relationship Id="rId4" Type="http://schemas.openxmlformats.org/officeDocument/2006/relationships/hyperlink" Target="https://www.gujarattourism.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3589777" y="1144817"/>
            <a:ext cx="7442791" cy="1325563"/>
          </a:xfrm>
        </p:spPr>
        <p:txBody>
          <a:bodyPr>
            <a:noAutofit/>
          </a:bodyPr>
          <a:lstStyle/>
          <a:p>
            <a:pPr algn="ctr"/>
            <a:r>
              <a:rPr lang="en-IN" sz="7200" dirty="0">
                <a:solidFill>
                  <a:schemeClr val="accent4"/>
                </a:solidFill>
                <a:effectLst/>
                <a:latin typeface="Times New Roman" panose="02020603050405020304" pitchFamily="18" charset="0"/>
                <a:ea typeface="Times New Roman" panose="02020603050405020304" pitchFamily="18" charset="0"/>
              </a:rPr>
              <a:t>Tourism Website </a:t>
            </a:r>
            <a:endParaRPr lang="en-US" sz="7200" dirty="0">
              <a:solidFill>
                <a:schemeClr val="accent4"/>
              </a:solidFill>
            </a:endParaRPr>
          </a:p>
        </p:txBody>
      </p:sp>
      <p:pic>
        <p:nvPicPr>
          <p:cNvPr id="2" name="Picture 1">
            <a:extLst>
              <a:ext uri="{FF2B5EF4-FFF2-40B4-BE49-F238E27FC236}">
                <a16:creationId xmlns:a16="http://schemas.microsoft.com/office/drawing/2014/main" id="{73B5328C-7D81-9321-137F-0891B7D55E94}"/>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60376" y="79899"/>
            <a:ext cx="3152518" cy="603849"/>
          </a:xfrm>
          <a:prstGeom prst="rect">
            <a:avLst/>
          </a:prstGeom>
        </p:spPr>
      </p:pic>
      <p:sp>
        <p:nvSpPr>
          <p:cNvPr id="3" name="Subtitle 2">
            <a:extLst>
              <a:ext uri="{FF2B5EF4-FFF2-40B4-BE49-F238E27FC236}">
                <a16:creationId xmlns:a16="http://schemas.microsoft.com/office/drawing/2014/main" id="{3DBA764F-164E-EAA2-D8C6-F0135416510F}"/>
              </a:ext>
            </a:extLst>
          </p:cNvPr>
          <p:cNvSpPr txBox="1">
            <a:spLocks/>
          </p:cNvSpPr>
          <p:nvPr/>
        </p:nvSpPr>
        <p:spPr>
          <a:xfrm>
            <a:off x="8589144" y="5713183"/>
            <a:ext cx="3385457" cy="838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tx1"/>
                </a:solidFill>
                <a:latin typeface="Times New Roman" pitchFamily="18" charset="0"/>
                <a:cs typeface="Times New Roman" pitchFamily="18" charset="0"/>
              </a:rPr>
              <a:t>Faculty Coordinator:</a:t>
            </a:r>
          </a:p>
          <a:p>
            <a:pPr algn="l"/>
            <a:r>
              <a:rPr lang="en-US" sz="1800" b="1" dirty="0">
                <a:solidFill>
                  <a:schemeClr val="tx1"/>
                </a:solidFill>
                <a:latin typeface="Times New Roman" pitchFamily="18" charset="0"/>
                <a:cs typeface="Times New Roman" pitchFamily="18" charset="0"/>
              </a:rPr>
              <a:t>Prof. </a:t>
            </a:r>
            <a:r>
              <a:rPr lang="en-US" sz="1800" b="1" dirty="0" err="1">
                <a:solidFill>
                  <a:schemeClr val="tx1"/>
                </a:solidFill>
                <a:latin typeface="Times New Roman" pitchFamily="18" charset="0"/>
                <a:cs typeface="Times New Roman" pitchFamily="18" charset="0"/>
              </a:rPr>
              <a:t>Rinkal</a:t>
            </a:r>
            <a:r>
              <a:rPr lang="en-US" sz="1800" b="1" dirty="0">
                <a:solidFill>
                  <a:schemeClr val="tx1"/>
                </a:solidFill>
                <a:latin typeface="Times New Roman" pitchFamily="18" charset="0"/>
                <a:cs typeface="Times New Roman" pitchFamily="18" charset="0"/>
              </a:rPr>
              <a:t> Jain</a:t>
            </a:r>
            <a:endParaRPr lang="en-IN" sz="1800" b="1" dirty="0">
              <a:solidFill>
                <a:schemeClr val="tx1"/>
              </a:solidFill>
              <a:latin typeface="Times New Roman" pitchFamily="18" charset="0"/>
              <a:cs typeface="Times New Roman" pitchFamily="18" charset="0"/>
            </a:endParaRPr>
          </a:p>
        </p:txBody>
      </p:sp>
      <p:sp>
        <p:nvSpPr>
          <p:cNvPr id="7" name="Subtitle 2">
            <a:extLst>
              <a:ext uri="{FF2B5EF4-FFF2-40B4-BE49-F238E27FC236}">
                <a16:creationId xmlns:a16="http://schemas.microsoft.com/office/drawing/2014/main" id="{A624B8B1-2A2A-9324-8A1A-A6EF7D5318EE}"/>
              </a:ext>
            </a:extLst>
          </p:cNvPr>
          <p:cNvSpPr txBox="1">
            <a:spLocks/>
          </p:cNvSpPr>
          <p:nvPr/>
        </p:nvSpPr>
        <p:spPr>
          <a:xfrm>
            <a:off x="4403271" y="5726902"/>
            <a:ext cx="3385457" cy="8382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latin typeface="Times New Roman" pitchFamily="18" charset="0"/>
                <a:cs typeface="Times New Roman" pitchFamily="18" charset="0"/>
              </a:rPr>
              <a:t>Head of Department:</a:t>
            </a:r>
          </a:p>
          <a:p>
            <a:pPr algn="l"/>
            <a:r>
              <a:rPr lang="en-US" sz="2000" b="1" dirty="0">
                <a:solidFill>
                  <a:schemeClr val="tx1"/>
                </a:solidFill>
                <a:latin typeface="Times New Roman" pitchFamily="18" charset="0"/>
                <a:cs typeface="Times New Roman" pitchFamily="18" charset="0"/>
              </a:rPr>
              <a:t>Prof. Ami Patel</a:t>
            </a:r>
          </a:p>
          <a:p>
            <a:pPr algn="l"/>
            <a:r>
              <a:rPr lang="en-US" sz="2000" b="1" dirty="0" err="1">
                <a:solidFill>
                  <a:schemeClr val="tx1"/>
                </a:solidFill>
                <a:latin typeface="Times New Roman" pitchFamily="18" charset="0"/>
                <a:cs typeface="Times New Roman" pitchFamily="18" charset="0"/>
              </a:rPr>
              <a:t>HoD</a:t>
            </a:r>
            <a:r>
              <a:rPr lang="en-US" sz="2000" b="1" dirty="0">
                <a:solidFill>
                  <a:schemeClr val="tx1"/>
                </a:solidFill>
                <a:latin typeface="Times New Roman" pitchFamily="18" charset="0"/>
                <a:cs typeface="Times New Roman" pitchFamily="18" charset="0"/>
              </a:rPr>
              <a:t>, SY CE/IT-II</a:t>
            </a:r>
            <a:endParaRPr lang="en-IN" sz="2000" b="1" dirty="0">
              <a:solidFill>
                <a:schemeClr val="tx1"/>
              </a:solidFill>
              <a:latin typeface="Times New Roman" pitchFamily="18" charset="0"/>
              <a:cs typeface="Times New Roman" pitchFamily="18" charset="0"/>
            </a:endParaRPr>
          </a:p>
        </p:txBody>
      </p:sp>
      <p:sp>
        <p:nvSpPr>
          <p:cNvPr id="8" name="Subtitle 2">
            <a:extLst>
              <a:ext uri="{FF2B5EF4-FFF2-40B4-BE49-F238E27FC236}">
                <a16:creationId xmlns:a16="http://schemas.microsoft.com/office/drawing/2014/main" id="{2E772B52-F0D3-FD50-00AA-6982890AB636}"/>
              </a:ext>
            </a:extLst>
          </p:cNvPr>
          <p:cNvSpPr txBox="1">
            <a:spLocks/>
          </p:cNvSpPr>
          <p:nvPr/>
        </p:nvSpPr>
        <p:spPr>
          <a:xfrm>
            <a:off x="7788728" y="3141480"/>
            <a:ext cx="3805509" cy="23537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1600" b="1" dirty="0">
                <a:latin typeface="Times New Roman" pitchFamily="18" charset="0"/>
                <a:cs typeface="Times New Roman" pitchFamily="18" charset="0"/>
              </a:rPr>
              <a:t>Prepared by ,</a:t>
            </a:r>
          </a:p>
          <a:p>
            <a:pPr fontAlgn="auto">
              <a:spcAft>
                <a:spcPts val="0"/>
              </a:spcAft>
            </a:pPr>
            <a:r>
              <a:rPr lang="en-US" sz="1600" b="1" dirty="0">
                <a:latin typeface="Times New Roman" pitchFamily="18" charset="0"/>
                <a:cs typeface="Times New Roman" pitchFamily="18" charset="0"/>
              </a:rPr>
              <a:t>Name: Akhani Yash </a:t>
            </a:r>
            <a:r>
              <a:rPr lang="en-IN" sz="1600" b="1" dirty="0">
                <a:latin typeface="Times New Roman" pitchFamily="18" charset="0"/>
                <a:cs typeface="Times New Roman" pitchFamily="18" charset="0"/>
              </a:rPr>
              <a:t>JitendraKumar </a:t>
            </a:r>
            <a:endParaRPr lang="en-US" sz="1600" b="1" dirty="0">
              <a:latin typeface="Times New Roman" pitchFamily="18" charset="0"/>
              <a:cs typeface="Times New Roman" pitchFamily="18" charset="0"/>
            </a:endParaRPr>
          </a:p>
          <a:p>
            <a:pPr fontAlgn="auto">
              <a:spcAft>
                <a:spcPts val="0"/>
              </a:spcAft>
            </a:pPr>
            <a:r>
              <a:rPr lang="en-US" sz="1600" b="1" dirty="0">
                <a:latin typeface="Times New Roman" pitchFamily="18" charset="0"/>
                <a:cs typeface="Times New Roman" pitchFamily="18" charset="0"/>
              </a:rPr>
              <a:t>Enrollment No: 22002170120002</a:t>
            </a:r>
          </a:p>
          <a:p>
            <a:pPr fontAlgn="auto">
              <a:spcAft>
                <a:spcPts val="0"/>
              </a:spcAft>
            </a:pPr>
            <a:r>
              <a:rPr lang="en-US" sz="1600" b="1" dirty="0">
                <a:latin typeface="Times New Roman" pitchFamily="18" charset="0"/>
                <a:cs typeface="Times New Roman" pitchFamily="18" charset="0"/>
              </a:rPr>
              <a:t>Sem: III             Branch: CE</a:t>
            </a:r>
          </a:p>
          <a:p>
            <a:pPr fontAlgn="auto">
              <a:spcAft>
                <a:spcPts val="0"/>
              </a:spcAft>
            </a:pPr>
            <a:r>
              <a:rPr lang="en-US" sz="1600" b="1" dirty="0">
                <a:latin typeface="Times New Roman" pitchFamily="18" charset="0"/>
                <a:cs typeface="Times New Roman" pitchFamily="18" charset="0"/>
              </a:rPr>
              <a:t>Batch: F2</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4752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828425" y="715962"/>
            <a:ext cx="6477000" cy="1189038"/>
          </a:xfrm>
        </p:spPr>
        <p:txBody>
          <a:bodyPr>
            <a:normAutofit/>
          </a:bodyPr>
          <a:lstStyle/>
          <a:p>
            <a:r>
              <a:rPr lang="en-IN" sz="4400" dirty="0">
                <a:latin typeface="Times New Roman" panose="02020603050405020304" pitchFamily="18" charset="0"/>
                <a:cs typeface="Times New Roman" panose="02020603050405020304" pitchFamily="18" charset="0"/>
              </a:rPr>
              <a:t>Abstract:-</a:t>
            </a:r>
            <a:endParaRPr lang="en-US" sz="44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828425" y="1620914"/>
            <a:ext cx="6801775" cy="4984071"/>
          </a:xfrm>
        </p:spPr>
        <p:txBody>
          <a:bodyPr vert="horz" lIns="91440" tIns="45720" rIns="91440" bIns="45720" rtlCol="0" anchor="t">
            <a:noAutofit/>
          </a:bodyPr>
          <a:lstStyle/>
          <a:p>
            <a:pPr marL="285750" indent="-285750">
              <a:buFont typeface="Wingdings" panose="05000000000000000000" pitchFamily="2" charset="2"/>
              <a:buChar char="v"/>
            </a:pPr>
            <a:r>
              <a:rPr lang="en-US" sz="2000" dirty="0">
                <a:solidFill>
                  <a:schemeClr val="accent6"/>
                </a:solidFill>
                <a:latin typeface="Times New Roman" panose="02020603050405020304" pitchFamily="18" charset="0"/>
                <a:cs typeface="Times New Roman" panose="02020603050405020304" pitchFamily="18" charset="0"/>
              </a:rPr>
              <a:t>Identify the main attractions and destinations in Gujarat that you want to feature on the website. This could include historical sites, cultural landmarks, natural wonders, and popular tourist spots.</a:t>
            </a:r>
          </a:p>
          <a:p>
            <a:pPr marL="285750" indent="-285750">
              <a:buFont typeface="Wingdings" panose="05000000000000000000" pitchFamily="2" charset="2"/>
              <a:buChar char="v"/>
            </a:pPr>
            <a:r>
              <a:rPr lang="en-US" sz="2000" dirty="0">
                <a:solidFill>
                  <a:schemeClr val="accent6"/>
                </a:solidFill>
                <a:latin typeface="Times New Roman" panose="02020603050405020304" pitchFamily="18" charset="0"/>
                <a:cs typeface="Times New Roman" panose="02020603050405020304" pitchFamily="18" charset="0"/>
              </a:rPr>
              <a:t>Choose a color scheme and design theme that reflects the cultural and natural beauty of Gujarat. You can use Bootstrap and CSS to create a visually appealing and responsive design that works well on all devices.</a:t>
            </a:r>
          </a:p>
          <a:p>
            <a:pPr marL="285750" indent="-285750">
              <a:buFont typeface="Wingdings" panose="05000000000000000000" pitchFamily="2" charset="2"/>
              <a:buChar char="v"/>
            </a:pPr>
            <a:r>
              <a:rPr lang="en-US" sz="2000" dirty="0">
                <a:solidFill>
                  <a:schemeClr val="accent6"/>
                </a:solidFill>
                <a:latin typeface="Times New Roman" panose="02020603050405020304" pitchFamily="18" charset="0"/>
                <a:cs typeface="Times New Roman" panose="02020603050405020304" pitchFamily="18" charset="0"/>
              </a:rPr>
              <a:t>Use HTML to create a navigation menu that makes it easy for users to find the information they need. Include links to different sections of the website, such as accommodation options, tourist activities etc.</a:t>
            </a:r>
          </a:p>
          <a:p>
            <a:pPr marL="285750" indent="-285750">
              <a:buFont typeface="Wingdings" panose="05000000000000000000" pitchFamily="2" charset="2"/>
              <a:buChar char="v"/>
            </a:pPr>
            <a:r>
              <a:rPr lang="en-US" sz="2000" dirty="0">
                <a:solidFill>
                  <a:schemeClr val="accent6"/>
                </a:solidFill>
                <a:latin typeface="Times New Roman" panose="02020603050405020304" pitchFamily="18" charset="0"/>
                <a:cs typeface="Times New Roman" panose="02020603050405020304" pitchFamily="18" charset="0"/>
              </a:rPr>
              <a:t>Use JS to add interactive features to the website, such as maps, photo galleries. This will help to engage users and encourage them to explore more of what Gujarat has to offer.</a:t>
            </a:r>
          </a:p>
        </p:txBody>
      </p:sp>
      <p:pic>
        <p:nvPicPr>
          <p:cNvPr id="3" name="Picture 2">
            <a:extLst>
              <a:ext uri="{FF2B5EF4-FFF2-40B4-BE49-F238E27FC236}">
                <a16:creationId xmlns:a16="http://schemas.microsoft.com/office/drawing/2014/main" id="{B98D67A1-6830-3EA1-30DE-93773DA58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13" y="113401"/>
            <a:ext cx="741512" cy="776377"/>
          </a:xfrm>
          <a:prstGeom prst="rect">
            <a:avLst/>
          </a:prstGeom>
        </p:spPr>
      </p:pic>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1DB4323-8CCF-F1FC-C614-E3B85BBEA430}"/>
              </a:ext>
            </a:extLst>
          </p:cNvPr>
          <p:cNvSpPr txBox="1">
            <a:spLocks/>
          </p:cNvSpPr>
          <p:nvPr/>
        </p:nvSpPr>
        <p:spPr>
          <a:xfrm>
            <a:off x="2117325" y="923278"/>
            <a:ext cx="8229600" cy="4794682"/>
          </a:xfrm>
          <a:prstGeom prst="rect">
            <a:avLst/>
          </a:prstGeom>
          <a:solidFill>
            <a:schemeClr val="accent1">
              <a:lumMod val="40000"/>
              <a:lumOff val="60000"/>
            </a:schemeClr>
          </a:solidFill>
          <a:ln>
            <a:solidFill>
              <a:srgbClr val="00B0F0"/>
            </a:solidFill>
          </a:ln>
          <a:effectLst/>
          <a:scene3d>
            <a:camera prst="orthographicFront">
              <a:rot lat="0" lon="0" rev="0"/>
            </a:camera>
            <a:lightRig rig="chilly" dir="t">
              <a:rot lat="0" lon="0" rev="18480000"/>
            </a:lightRig>
          </a:scene3d>
          <a:sp3d prstMaterial="clear">
            <a:bevelT h="63500"/>
          </a:sp3d>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fontAlgn="auto">
              <a:spcAft>
                <a:spcPts val="0"/>
              </a:spcAft>
              <a:buFont typeface="+mj-lt"/>
              <a:buAutoNum type="arabicPeriod"/>
            </a:pPr>
            <a:r>
              <a:rPr lang="en-US" sz="2000" dirty="0">
                <a:solidFill>
                  <a:schemeClr val="accent6"/>
                </a:solidFill>
                <a:latin typeface="Times New Roman" panose="02020603050405020304" pitchFamily="18" charset="0"/>
                <a:cs typeface="Times New Roman" pitchFamily="18" charset="0"/>
              </a:rPr>
              <a:t>HTML (</a:t>
            </a:r>
            <a:r>
              <a:rPr lang="en-IN" sz="2000" dirty="0">
                <a:latin typeface="Times New Roman" panose="02020603050405020304" pitchFamily="18" charset="0"/>
                <a:cs typeface="Times New Roman" panose="02020603050405020304" pitchFamily="18" charset="0"/>
              </a:rPr>
              <a:t>Hypertext Markup Language):- </a:t>
            </a:r>
            <a:r>
              <a:rPr lang="en-US" sz="2000" dirty="0">
                <a:latin typeface="Times New Roman" panose="02020603050405020304" pitchFamily="18" charset="0"/>
                <a:cs typeface="Times New Roman" panose="02020603050405020304" pitchFamily="18" charset="0"/>
              </a:rPr>
              <a:t>The HTML is the standard markup language for documents designed to be displayed in a web browser.</a:t>
            </a:r>
            <a:r>
              <a:rPr lang="en-US" sz="2000" dirty="0">
                <a:solidFill>
                  <a:schemeClr val="accent6"/>
                </a:solidFill>
                <a:latin typeface="Times New Roman" panose="02020603050405020304" pitchFamily="18" charset="0"/>
                <a:cs typeface="Times New Roman" pitchFamily="18" charset="0"/>
              </a:rPr>
              <a:t> </a:t>
            </a:r>
          </a:p>
          <a:p>
            <a:pPr marL="514350" indent="-514350" fontAlgn="auto">
              <a:spcAft>
                <a:spcPts val="0"/>
              </a:spcAft>
              <a:buFont typeface="+mj-lt"/>
              <a:buAutoNum type="arabicPeriod"/>
            </a:pPr>
            <a:r>
              <a:rPr lang="en-US" sz="2000" dirty="0">
                <a:solidFill>
                  <a:schemeClr val="accent6"/>
                </a:solidFill>
                <a:latin typeface="Times New Roman" panose="02020603050405020304" pitchFamily="18" charset="0"/>
                <a:cs typeface="Times New Roman" pitchFamily="18" charset="0"/>
              </a:rPr>
              <a:t>CSS (</a:t>
            </a:r>
            <a:r>
              <a:rPr lang="en-IN" sz="2000" dirty="0">
                <a:latin typeface="Times New Roman" panose="02020603050405020304" pitchFamily="18" charset="0"/>
                <a:cs typeface="Times New Roman" panose="02020603050405020304" pitchFamily="18" charset="0"/>
              </a:rPr>
              <a:t>Cascading Style Sheets):- </a:t>
            </a:r>
            <a:r>
              <a:rPr lang="en-US" sz="2000" dirty="0">
                <a:latin typeface="Times New Roman" panose="02020603050405020304" pitchFamily="18" charset="0"/>
                <a:cs typeface="Times New Roman" panose="02020603050405020304" pitchFamily="18" charset="0"/>
              </a:rPr>
              <a:t>Cascading Style Sheets is a style sheet language used for describing the presentation of a document written in a markup language such as HTML or XML. CSS is a cornerstone technology of the World Wide Web, alongside HTML and JavaScript.</a:t>
            </a:r>
          </a:p>
          <a:p>
            <a:pPr marL="514350" indent="-514350" fontAlgn="auto">
              <a:spcAft>
                <a:spcPts val="0"/>
              </a:spcAft>
              <a:buFont typeface="+mj-lt"/>
              <a:buAutoNum type="arabicPeriod"/>
            </a:pPr>
            <a:r>
              <a:rPr lang="en-IN" sz="2000" dirty="0">
                <a:solidFill>
                  <a:schemeClr val="accent6"/>
                </a:solidFill>
                <a:latin typeface="Times New Roman" panose="02020603050405020304" pitchFamily="18" charset="0"/>
                <a:cs typeface="Times New Roman" pitchFamily="18" charset="0"/>
              </a:rPr>
              <a:t>BOOTSTRAP:- </a:t>
            </a:r>
            <a:r>
              <a:rPr lang="en-US" sz="2000" dirty="0">
                <a:latin typeface="Times New Roman" panose="02020603050405020304" pitchFamily="18" charset="0"/>
                <a:cs typeface="Times New Roman" panose="02020603050405020304" pitchFamily="18" charset="0"/>
              </a:rPr>
              <a:t>Bootstrap is a free and open-source CSS framework directed at responsive, mobile-first front-end web development. It contains HTML, CSS and JavaScript-based design templates for typography, forms, buttons, navigation, and other interface components. </a:t>
            </a:r>
          </a:p>
          <a:p>
            <a:pPr marL="514350" indent="-514350" fontAlgn="auto">
              <a:spcAft>
                <a:spcPts val="0"/>
              </a:spcAft>
              <a:buFont typeface="+mj-lt"/>
              <a:buAutoNum type="arabicPeriod"/>
            </a:pPr>
            <a:r>
              <a:rPr lang="en-US" sz="2000" dirty="0">
                <a:solidFill>
                  <a:schemeClr val="accent6"/>
                </a:solidFill>
                <a:latin typeface="Times New Roman" panose="02020603050405020304" pitchFamily="18" charset="0"/>
                <a:cs typeface="Times New Roman" pitchFamily="18" charset="0"/>
              </a:rPr>
              <a:t>JS(</a:t>
            </a:r>
            <a:r>
              <a:rPr lang="en-IN" sz="2000" dirty="0">
                <a:latin typeface="Times New Roman" panose="02020603050405020304" pitchFamily="18" charset="0"/>
                <a:cs typeface="Times New Roman" panose="02020603050405020304" pitchFamily="18" charset="0"/>
              </a:rPr>
              <a:t>JavaScript):- </a:t>
            </a:r>
            <a:r>
              <a:rPr lang="en-US" sz="2000" dirty="0">
                <a:latin typeface="Times New Roman" panose="02020603050405020304" pitchFamily="18" charset="0"/>
                <a:cs typeface="Times New Roman" panose="02020603050405020304" pitchFamily="18" charset="0"/>
              </a:rPr>
              <a:t>JS, is a programming language that is one of the core technologies of the World Wide Web, alongside HTML and CSS.</a:t>
            </a:r>
            <a:r>
              <a:rPr lang="en-US" sz="1400" dirty="0"/>
              <a:t> </a:t>
            </a:r>
            <a:r>
              <a:rPr lang="en-US" sz="2000" dirty="0">
                <a:latin typeface="Times New Roman" panose="02020603050405020304" pitchFamily="18" charset="0"/>
                <a:cs typeface="Times New Roman" panose="02020603050405020304" pitchFamily="18" charset="0"/>
              </a:rPr>
              <a:t>As of 2022, 98% of websites use JavaScript on the client side for webpage behavior, often incorporating third-party libraries</a:t>
            </a:r>
            <a:r>
              <a:rPr lang="en-US" sz="1400" dirty="0"/>
              <a:t>.</a:t>
            </a:r>
            <a:endParaRPr lang="en-US" sz="2000" dirty="0">
              <a:solidFill>
                <a:schemeClr val="accent6"/>
              </a:solidFill>
              <a:latin typeface="Times New Roman" panose="02020603050405020304" pitchFamily="18" charset="0"/>
              <a:cs typeface="Times New Roman" pitchFamily="18" charset="0"/>
            </a:endParaRPr>
          </a:p>
        </p:txBody>
      </p:sp>
      <p:sp>
        <p:nvSpPr>
          <p:cNvPr id="9" name="Content Placeholder 2">
            <a:extLst>
              <a:ext uri="{FF2B5EF4-FFF2-40B4-BE49-F238E27FC236}">
                <a16:creationId xmlns:a16="http://schemas.microsoft.com/office/drawing/2014/main" id="{BD84A1C4-3045-FE8C-CC75-D8630A846D13}"/>
              </a:ext>
            </a:extLst>
          </p:cNvPr>
          <p:cNvSpPr txBox="1">
            <a:spLocks/>
          </p:cNvSpPr>
          <p:nvPr/>
        </p:nvSpPr>
        <p:spPr>
          <a:xfrm>
            <a:off x="2117324" y="197531"/>
            <a:ext cx="8229600" cy="619216"/>
          </a:xfrm>
          <a:prstGeom prst="rect">
            <a:avLst/>
          </a:prstGeom>
          <a:ln>
            <a:noFill/>
          </a:ln>
          <a:effectLst/>
          <a:scene3d>
            <a:camera prst="orthographicFront">
              <a:rot lat="0" lon="0" rev="0"/>
            </a:camera>
            <a:lightRig rig="chilly" dir="t">
              <a:rot lat="0" lon="0" rev="18480000"/>
            </a:lightRig>
          </a:scene3d>
          <a:sp3d prstMaterial="clear">
            <a:bevelT h="63500"/>
          </a:sp3d>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fontAlgn="auto">
              <a:spcAft>
                <a:spcPts val="0"/>
              </a:spcAft>
              <a:buFont typeface="Arial" panose="020B0604020202020204" pitchFamily="34" charset="0"/>
              <a:buNone/>
            </a:pPr>
            <a:r>
              <a:rPr lang="en-IN" sz="4400" dirty="0">
                <a:latin typeface="Times New Roman" pitchFamily="18" charset="0"/>
                <a:cs typeface="Times New Roman" pitchFamily="18" charset="0"/>
              </a:rPr>
              <a:t>Languages:</a:t>
            </a:r>
          </a:p>
        </p:txBody>
      </p:sp>
      <p:pic>
        <p:nvPicPr>
          <p:cNvPr id="2" name="Picture 1">
            <a:extLst>
              <a:ext uri="{FF2B5EF4-FFF2-40B4-BE49-F238E27FC236}">
                <a16:creationId xmlns:a16="http://schemas.microsoft.com/office/drawing/2014/main" id="{0BB81D47-C8DF-69E0-0AB3-7ACE257C2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13" y="113401"/>
            <a:ext cx="741512" cy="776377"/>
          </a:xfrm>
          <a:prstGeom prst="rect">
            <a:avLst/>
          </a:prstGeom>
        </p:spPr>
      </p:pic>
    </p:spTree>
    <p:extLst>
      <p:ext uri="{BB962C8B-B14F-4D97-AF65-F5344CB8AC3E}">
        <p14:creationId xmlns:p14="http://schemas.microsoft.com/office/powerpoint/2010/main" val="367455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081DA-4028-4204-A51C-7F62D45B6450}"/>
              </a:ext>
            </a:extLst>
          </p:cNvPr>
          <p:cNvSpPr>
            <a:spLocks noGrp="1"/>
          </p:cNvSpPr>
          <p:nvPr>
            <p:ph type="title"/>
          </p:nvPr>
        </p:nvSpPr>
        <p:spPr>
          <a:xfrm>
            <a:off x="896644" y="121442"/>
            <a:ext cx="5101701" cy="650915"/>
          </a:xfrm>
        </p:spPr>
        <p:txBody>
          <a:bodyPr/>
          <a:lstStyle/>
          <a:p>
            <a:r>
              <a:rPr lang="en-US" dirty="0"/>
              <a:t>Output</a:t>
            </a:r>
            <a:r>
              <a:rPr lang="en-IN" dirty="0"/>
              <a:t>:-</a:t>
            </a:r>
            <a:endParaRPr lang="en-US" dirty="0"/>
          </a:p>
        </p:txBody>
      </p:sp>
      <p:pic>
        <p:nvPicPr>
          <p:cNvPr id="10" name="Picture 9">
            <a:extLst>
              <a:ext uri="{FF2B5EF4-FFF2-40B4-BE49-F238E27FC236}">
                <a16:creationId xmlns:a16="http://schemas.microsoft.com/office/drawing/2014/main" id="{0A98E56B-F8EC-F7E7-5846-0EB6E0EEDF6E}"/>
              </a:ext>
            </a:extLst>
          </p:cNvPr>
          <p:cNvPicPr>
            <a:picLocks noChangeAspect="1"/>
          </p:cNvPicPr>
          <p:nvPr/>
        </p:nvPicPr>
        <p:blipFill rotWithShape="1">
          <a:blip r:embed="rId3"/>
          <a:srcRect l="-1619" r="1619"/>
          <a:stretch/>
        </p:blipFill>
        <p:spPr>
          <a:xfrm>
            <a:off x="514905" y="897819"/>
            <a:ext cx="11012749" cy="5014709"/>
          </a:xfrm>
          <a:prstGeom prst="rect">
            <a:avLst/>
          </a:prstGeom>
        </p:spPr>
      </p:pic>
      <p:pic>
        <p:nvPicPr>
          <p:cNvPr id="11" name="Picture 10">
            <a:extLst>
              <a:ext uri="{FF2B5EF4-FFF2-40B4-BE49-F238E27FC236}">
                <a16:creationId xmlns:a16="http://schemas.microsoft.com/office/drawing/2014/main" id="{8225F6EB-8646-0C63-5354-A624DD199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13" y="113401"/>
            <a:ext cx="741512" cy="776377"/>
          </a:xfrm>
          <a:prstGeom prst="rect">
            <a:avLst/>
          </a:prstGeom>
        </p:spPr>
      </p:pic>
    </p:spTree>
    <p:extLst>
      <p:ext uri="{BB962C8B-B14F-4D97-AF65-F5344CB8AC3E}">
        <p14:creationId xmlns:p14="http://schemas.microsoft.com/office/powerpoint/2010/main" val="66866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081DA-4028-4204-A51C-7F62D45B6450}"/>
              </a:ext>
            </a:extLst>
          </p:cNvPr>
          <p:cNvSpPr>
            <a:spLocks noGrp="1"/>
          </p:cNvSpPr>
          <p:nvPr>
            <p:ph type="title"/>
          </p:nvPr>
        </p:nvSpPr>
        <p:spPr>
          <a:xfrm>
            <a:off x="1003018" y="121442"/>
            <a:ext cx="4995327" cy="650915"/>
          </a:xfrm>
        </p:spPr>
        <p:txBody>
          <a:bodyPr/>
          <a:lstStyle/>
          <a:p>
            <a:r>
              <a:rPr lang="en-US" dirty="0"/>
              <a:t>Continue…</a:t>
            </a:r>
          </a:p>
        </p:txBody>
      </p:sp>
      <p:pic>
        <p:nvPicPr>
          <p:cNvPr id="4" name="Picture 3">
            <a:extLst>
              <a:ext uri="{FF2B5EF4-FFF2-40B4-BE49-F238E27FC236}">
                <a16:creationId xmlns:a16="http://schemas.microsoft.com/office/drawing/2014/main" id="{926DA772-0F8F-AA96-F6CF-BD2887DE0BD9}"/>
              </a:ext>
            </a:extLst>
          </p:cNvPr>
          <p:cNvPicPr>
            <a:picLocks noChangeAspect="1"/>
          </p:cNvPicPr>
          <p:nvPr/>
        </p:nvPicPr>
        <p:blipFill>
          <a:blip r:embed="rId3"/>
          <a:stretch>
            <a:fillRect/>
          </a:stretch>
        </p:blipFill>
        <p:spPr>
          <a:xfrm>
            <a:off x="168676" y="897819"/>
            <a:ext cx="5752730" cy="4979198"/>
          </a:xfrm>
          <a:prstGeom prst="rect">
            <a:avLst/>
          </a:prstGeom>
        </p:spPr>
      </p:pic>
      <p:pic>
        <p:nvPicPr>
          <p:cNvPr id="6" name="Picture 5">
            <a:extLst>
              <a:ext uri="{FF2B5EF4-FFF2-40B4-BE49-F238E27FC236}">
                <a16:creationId xmlns:a16="http://schemas.microsoft.com/office/drawing/2014/main" id="{36E01E40-52DF-35A2-1235-8EFFD559866A}"/>
              </a:ext>
            </a:extLst>
          </p:cNvPr>
          <p:cNvPicPr>
            <a:picLocks noChangeAspect="1"/>
          </p:cNvPicPr>
          <p:nvPr/>
        </p:nvPicPr>
        <p:blipFill>
          <a:blip r:embed="rId4"/>
          <a:stretch>
            <a:fillRect/>
          </a:stretch>
        </p:blipFill>
        <p:spPr>
          <a:xfrm>
            <a:off x="6096000" y="772355"/>
            <a:ext cx="6013142" cy="5104661"/>
          </a:xfrm>
          <a:prstGeom prst="rect">
            <a:avLst/>
          </a:prstGeom>
        </p:spPr>
      </p:pic>
      <p:pic>
        <p:nvPicPr>
          <p:cNvPr id="7" name="Picture 6">
            <a:extLst>
              <a:ext uri="{FF2B5EF4-FFF2-40B4-BE49-F238E27FC236}">
                <a16:creationId xmlns:a16="http://schemas.microsoft.com/office/drawing/2014/main" id="{CB47A938-8ADC-15D0-A221-F0898FDB25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13" y="113401"/>
            <a:ext cx="741512" cy="776377"/>
          </a:xfrm>
          <a:prstGeom prst="rect">
            <a:avLst/>
          </a:prstGeom>
        </p:spPr>
      </p:pic>
    </p:spTree>
    <p:extLst>
      <p:ext uri="{BB962C8B-B14F-4D97-AF65-F5344CB8AC3E}">
        <p14:creationId xmlns:p14="http://schemas.microsoft.com/office/powerpoint/2010/main" val="259610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1DB4323-8CCF-F1FC-C614-E3B85BBEA430}"/>
              </a:ext>
            </a:extLst>
          </p:cNvPr>
          <p:cNvSpPr txBox="1">
            <a:spLocks/>
          </p:cNvSpPr>
          <p:nvPr/>
        </p:nvSpPr>
        <p:spPr>
          <a:xfrm>
            <a:off x="2117325" y="1298360"/>
            <a:ext cx="8229600" cy="4419600"/>
          </a:xfrm>
          <a:prstGeom prst="rect">
            <a:avLst/>
          </a:prstGeom>
          <a:solidFill>
            <a:schemeClr val="accent1">
              <a:lumMod val="40000"/>
              <a:lumOff val="60000"/>
            </a:schemeClr>
          </a:solidFill>
          <a:ln>
            <a:solidFill>
              <a:srgbClr val="00B0F0"/>
            </a:solidFill>
          </a:ln>
          <a:effectLst/>
          <a:scene3d>
            <a:camera prst="orthographicFront">
              <a:rot lat="0" lon="0" rev="0"/>
            </a:camera>
            <a:lightRig rig="chilly" dir="t">
              <a:rot lat="0" lon="0" rev="18480000"/>
            </a:lightRig>
          </a:scene3d>
          <a:sp3d prstMaterial="clear">
            <a:bevelT h="63500"/>
          </a:sp3d>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chemeClr val="accent6"/>
                </a:solidFill>
                <a:latin typeface="Times New Roman" pitchFamily="18" charset="0"/>
                <a:cs typeface="Times New Roman" pitchFamily="18" charset="0"/>
              </a:rPr>
              <a:t>IDE: </a:t>
            </a:r>
          </a:p>
          <a:p>
            <a:pPr marL="0" indent="0" fontAlgn="auto">
              <a:spcAft>
                <a:spcPts val="0"/>
              </a:spcAft>
              <a:buNone/>
            </a:pPr>
            <a:r>
              <a:rPr lang="en-US" sz="2000" dirty="0">
                <a:solidFill>
                  <a:schemeClr val="accent6"/>
                </a:solidFill>
                <a:latin typeface="Times New Roman" pitchFamily="18" charset="0"/>
                <a:cs typeface="Times New Roman" pitchFamily="18" charset="0"/>
              </a:rPr>
              <a:t>	- VS Code</a:t>
            </a:r>
          </a:p>
          <a:p>
            <a:pPr marL="0" indent="0" fontAlgn="auto">
              <a:spcAft>
                <a:spcPts val="0"/>
              </a:spcAft>
              <a:buNone/>
            </a:pPr>
            <a:r>
              <a:rPr lang="en-US" sz="2000" dirty="0">
                <a:solidFill>
                  <a:schemeClr val="accent6"/>
                </a:solidFill>
                <a:latin typeface="Times New Roman" pitchFamily="18" charset="0"/>
                <a:cs typeface="Times New Roman" pitchFamily="18" charset="0"/>
              </a:rPr>
              <a:t>	</a:t>
            </a:r>
            <a:r>
              <a:rPr lang="en-US" sz="2000" dirty="0">
                <a:solidFill>
                  <a:schemeClr val="accent6"/>
                </a:solidFill>
                <a:latin typeface="Times New Roman" pitchFamily="18" charset="0"/>
                <a:cs typeface="Times New Roman" pitchFamily="18" charset="0"/>
                <a:hlinkClick r:id="rId3"/>
              </a:rPr>
              <a:t>https://code.visualstudio.com/</a:t>
            </a:r>
            <a:endParaRPr lang="en-US" sz="2000" dirty="0">
              <a:solidFill>
                <a:schemeClr val="accent6"/>
              </a:solidFill>
              <a:latin typeface="Times New Roman" pitchFamily="18" charset="0"/>
              <a:cs typeface="Times New Roman" pitchFamily="18" charset="0"/>
            </a:endParaRPr>
          </a:p>
          <a:p>
            <a:pPr fontAlgn="auto">
              <a:spcAft>
                <a:spcPts val="0"/>
              </a:spcAft>
            </a:pPr>
            <a:r>
              <a:rPr lang="en-US" sz="2000" dirty="0">
                <a:solidFill>
                  <a:schemeClr val="accent6"/>
                </a:solidFill>
                <a:latin typeface="Times New Roman" pitchFamily="18" charset="0"/>
                <a:cs typeface="Times New Roman" pitchFamily="18" charset="0"/>
              </a:rPr>
              <a:t>Web </a:t>
            </a:r>
            <a:r>
              <a:rPr lang="en-IN" sz="2000" dirty="0">
                <a:solidFill>
                  <a:schemeClr val="accent6"/>
                </a:solidFill>
                <a:latin typeface="Times New Roman" pitchFamily="18" charset="0"/>
                <a:cs typeface="Times New Roman" pitchFamily="18" charset="0"/>
              </a:rPr>
              <a:t>Browser:</a:t>
            </a:r>
          </a:p>
          <a:p>
            <a:pPr marL="0" indent="0" fontAlgn="auto">
              <a:spcAft>
                <a:spcPts val="0"/>
              </a:spcAft>
              <a:buNone/>
            </a:pPr>
            <a:r>
              <a:rPr lang="en-IN" sz="2000" dirty="0">
                <a:solidFill>
                  <a:schemeClr val="accent6"/>
                </a:solidFill>
                <a:latin typeface="Times New Roman" pitchFamily="18" charset="0"/>
                <a:cs typeface="Times New Roman" pitchFamily="18" charset="0"/>
              </a:rPr>
              <a:t>	- Firefox</a:t>
            </a:r>
          </a:p>
          <a:p>
            <a:pPr marL="0" indent="0" fontAlgn="auto">
              <a:spcAft>
                <a:spcPts val="0"/>
              </a:spcAft>
              <a:buNone/>
            </a:pPr>
            <a:r>
              <a:rPr lang="en-US" sz="2000" dirty="0">
                <a:solidFill>
                  <a:schemeClr val="accent6"/>
                </a:solidFill>
                <a:latin typeface="Times New Roman" pitchFamily="18" charset="0"/>
                <a:cs typeface="Times New Roman" pitchFamily="18" charset="0"/>
              </a:rPr>
              <a:t>	- </a:t>
            </a:r>
            <a:r>
              <a:rPr lang="en-IN" sz="2000" dirty="0">
                <a:solidFill>
                  <a:schemeClr val="accent6"/>
                </a:solidFill>
                <a:latin typeface="Times New Roman" pitchFamily="18" charset="0"/>
                <a:cs typeface="Times New Roman" pitchFamily="18" charset="0"/>
              </a:rPr>
              <a:t>Microsoft Edge </a:t>
            </a:r>
            <a:endParaRPr lang="en-US" sz="2000" dirty="0">
              <a:solidFill>
                <a:schemeClr val="accent6"/>
              </a:solidFill>
              <a:latin typeface="Times New Roman" pitchFamily="18" charset="0"/>
              <a:cs typeface="Times New Roman" pitchFamily="18" charset="0"/>
            </a:endParaRPr>
          </a:p>
          <a:p>
            <a:pPr fontAlgn="auto">
              <a:spcAft>
                <a:spcPts val="0"/>
              </a:spcAft>
            </a:pPr>
            <a:r>
              <a:rPr lang="en-US" sz="2000" dirty="0">
                <a:solidFill>
                  <a:schemeClr val="accent6"/>
                </a:solidFill>
                <a:latin typeface="Times New Roman" pitchFamily="18" charset="0"/>
                <a:cs typeface="Times New Roman" pitchFamily="18" charset="0"/>
              </a:rPr>
              <a:t>Websites:</a:t>
            </a:r>
          </a:p>
          <a:p>
            <a:pPr marL="400050" lvl="1" indent="0" fontAlgn="auto">
              <a:spcAft>
                <a:spcPts val="0"/>
              </a:spcAft>
              <a:buFont typeface="Arial" panose="020B0604020202020204" pitchFamily="34" charset="0"/>
              <a:buNone/>
            </a:pPr>
            <a:r>
              <a:rPr lang="en-US" sz="2000" dirty="0">
                <a:solidFill>
                  <a:schemeClr val="accent6"/>
                </a:solidFill>
                <a:latin typeface="Times New Roman" pitchFamily="18" charset="0"/>
                <a:cs typeface="Times New Roman" pitchFamily="18" charset="0"/>
                <a:hlinkClick r:id="rId4"/>
              </a:rPr>
              <a:t>https://www.gujarattourism.com/</a:t>
            </a:r>
            <a:endParaRPr lang="en-US" sz="2000" dirty="0">
              <a:solidFill>
                <a:schemeClr val="accent6"/>
              </a:solidFill>
              <a:latin typeface="Times New Roman" pitchFamily="18" charset="0"/>
              <a:cs typeface="Times New Roman" pitchFamily="18" charset="0"/>
            </a:endParaRPr>
          </a:p>
          <a:p>
            <a:pPr marL="400050" lvl="1" indent="0" fontAlgn="auto">
              <a:spcAft>
                <a:spcPts val="0"/>
              </a:spcAft>
              <a:buFont typeface="Arial" panose="020B0604020202020204" pitchFamily="34" charset="0"/>
              <a:buNone/>
            </a:pPr>
            <a:r>
              <a:rPr lang="en-US" sz="2000" dirty="0">
                <a:solidFill>
                  <a:schemeClr val="accent6"/>
                </a:solidFill>
                <a:latin typeface="Times New Roman" pitchFamily="18" charset="0"/>
                <a:cs typeface="Times New Roman" pitchFamily="18" charset="0"/>
                <a:hlinkClick r:id="rId5"/>
              </a:rPr>
              <a:t>https://devdocs.io/javascript/</a:t>
            </a:r>
            <a:endParaRPr lang="en-US" sz="2000" dirty="0">
              <a:solidFill>
                <a:schemeClr val="accent6"/>
              </a:solidFill>
              <a:latin typeface="Times New Roman" pitchFamily="18" charset="0"/>
              <a:cs typeface="Times New Roman" pitchFamily="18" charset="0"/>
            </a:endParaRPr>
          </a:p>
          <a:p>
            <a:pPr marL="400050" lvl="1" indent="0" fontAlgn="auto">
              <a:spcAft>
                <a:spcPts val="0"/>
              </a:spcAft>
              <a:buFont typeface="Arial" panose="020B0604020202020204" pitchFamily="34" charset="0"/>
              <a:buNone/>
            </a:pPr>
            <a:r>
              <a:rPr lang="en-US" sz="2000" dirty="0">
                <a:solidFill>
                  <a:schemeClr val="accent6"/>
                </a:solidFill>
                <a:latin typeface="Times New Roman" pitchFamily="18" charset="0"/>
                <a:cs typeface="Times New Roman" pitchFamily="18" charset="0"/>
                <a:hlinkClick r:id="rId6"/>
              </a:rPr>
              <a:t>https://getbootstrap.com/</a:t>
            </a:r>
            <a:endParaRPr lang="en-US" sz="2000" dirty="0">
              <a:solidFill>
                <a:schemeClr val="accent6"/>
              </a:solidFill>
              <a:latin typeface="Times New Roman" pitchFamily="18" charset="0"/>
              <a:cs typeface="Times New Roman" pitchFamily="18" charset="0"/>
            </a:endParaRPr>
          </a:p>
          <a:p>
            <a:pPr marL="400050" lvl="1" indent="0" fontAlgn="auto">
              <a:spcAft>
                <a:spcPts val="0"/>
              </a:spcAft>
              <a:buFont typeface="Arial" panose="020B0604020202020204" pitchFamily="34" charset="0"/>
              <a:buNone/>
            </a:pPr>
            <a:r>
              <a:rPr lang="en-US" sz="2000" dirty="0">
                <a:solidFill>
                  <a:schemeClr val="accent6"/>
                </a:solidFill>
                <a:latin typeface="Times New Roman" pitchFamily="18" charset="0"/>
                <a:cs typeface="Times New Roman" pitchFamily="18" charset="0"/>
              </a:rPr>
              <a:t>https://www.w3schools.com/htmL/html_css.asp/</a:t>
            </a:r>
            <a:endParaRPr lang="en-IN" sz="2000" dirty="0">
              <a:solidFill>
                <a:schemeClr val="accent6"/>
              </a:solidFill>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id="{BD84A1C4-3045-FE8C-CC75-D8630A846D13}"/>
              </a:ext>
            </a:extLst>
          </p:cNvPr>
          <p:cNvSpPr txBox="1">
            <a:spLocks/>
          </p:cNvSpPr>
          <p:nvPr/>
        </p:nvSpPr>
        <p:spPr>
          <a:xfrm>
            <a:off x="2117324" y="197530"/>
            <a:ext cx="8229600" cy="850035"/>
          </a:xfrm>
          <a:prstGeom prst="rect">
            <a:avLst/>
          </a:prstGeom>
          <a:ln>
            <a:noFill/>
          </a:ln>
          <a:effectLst/>
          <a:scene3d>
            <a:camera prst="orthographicFront">
              <a:rot lat="0" lon="0" rev="0"/>
            </a:camera>
            <a:lightRig rig="chilly" dir="t">
              <a:rot lat="0" lon="0" rev="18480000"/>
            </a:lightRig>
          </a:scene3d>
          <a:sp3d prstMaterial="clear">
            <a:bevelT h="63500"/>
          </a:sp3d>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fontAlgn="auto">
              <a:spcAft>
                <a:spcPts val="0"/>
              </a:spcAft>
              <a:buFont typeface="Arial" panose="020B0604020202020204" pitchFamily="34" charset="0"/>
              <a:buNone/>
            </a:pPr>
            <a:r>
              <a:rPr lang="en-IN" sz="4400" dirty="0">
                <a:latin typeface="Times New Roman" pitchFamily="18" charset="0"/>
                <a:cs typeface="Times New Roman" pitchFamily="18" charset="0"/>
              </a:rPr>
              <a:t>References:</a:t>
            </a:r>
          </a:p>
        </p:txBody>
      </p:sp>
      <p:pic>
        <p:nvPicPr>
          <p:cNvPr id="10" name="Picture 9">
            <a:extLst>
              <a:ext uri="{FF2B5EF4-FFF2-40B4-BE49-F238E27FC236}">
                <a16:creationId xmlns:a16="http://schemas.microsoft.com/office/drawing/2014/main" id="{78F9511E-BA74-FE69-3C21-5343C31FE9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13" y="113401"/>
            <a:ext cx="741512" cy="776377"/>
          </a:xfrm>
          <a:prstGeom prst="rect">
            <a:avLst/>
          </a:prstGeom>
        </p:spPr>
      </p:pic>
    </p:spTree>
    <p:extLst>
      <p:ext uri="{BB962C8B-B14F-4D97-AF65-F5344CB8AC3E}">
        <p14:creationId xmlns:p14="http://schemas.microsoft.com/office/powerpoint/2010/main" val="244378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4254B-4837-4E59-8D24-19908000C6C3}"/>
              </a:ext>
            </a:extLst>
          </p:cNvPr>
          <p:cNvSpPr>
            <a:spLocks noGrp="1"/>
          </p:cNvSpPr>
          <p:nvPr>
            <p:ph type="title"/>
          </p:nvPr>
        </p:nvSpPr>
        <p:spPr>
          <a:xfrm>
            <a:off x="4693696" y="2834481"/>
            <a:ext cx="6955735" cy="1189038"/>
          </a:xfrm>
        </p:spPr>
        <p:txBody>
          <a:bodyPr/>
          <a:lstStyle/>
          <a:p>
            <a:r>
              <a:rPr lang="en-US" dirty="0"/>
              <a:t>		Thank You…</a:t>
            </a:r>
          </a:p>
        </p:txBody>
      </p:sp>
      <p:pic>
        <p:nvPicPr>
          <p:cNvPr id="4" name="Picture 3">
            <a:extLst>
              <a:ext uri="{FF2B5EF4-FFF2-40B4-BE49-F238E27FC236}">
                <a16:creationId xmlns:a16="http://schemas.microsoft.com/office/drawing/2014/main" id="{A3D14734-3CFE-A90C-C617-062075DFB9F9}"/>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960376" y="79899"/>
            <a:ext cx="3152518" cy="603849"/>
          </a:xfrm>
          <a:prstGeom prst="rect">
            <a:avLst/>
          </a:prstGeom>
        </p:spPr>
      </p:pic>
    </p:spTree>
    <p:extLst>
      <p:ext uri="{BB962C8B-B14F-4D97-AF65-F5344CB8AC3E}">
        <p14:creationId xmlns:p14="http://schemas.microsoft.com/office/powerpoint/2010/main" val="132009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3.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187</TotalTime>
  <Words>439</Words>
  <Application>Microsoft Office PowerPoint</Application>
  <PresentationFormat>Widescreen</PresentationFormat>
  <Paragraphs>39</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Segoe UI</vt:lpstr>
      <vt:lpstr>Times New Roman</vt:lpstr>
      <vt:lpstr>Wingdings</vt:lpstr>
      <vt:lpstr>2_Office Theme</vt:lpstr>
      <vt:lpstr>Tourism Website </vt:lpstr>
      <vt:lpstr>Abstract:-</vt:lpstr>
      <vt:lpstr>PowerPoint Presentation</vt:lpstr>
      <vt:lpstr>Output:-</vt:lpstr>
      <vt:lpstr>Continue…</vt:lpstr>
      <vt:lpstr>PowerPoint Presentation</vt:lpstr>
      <vt:lpstr>  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Website </dc:title>
  <dc:subject/>
  <dc:creator>Yash Akhani</dc:creator>
  <cp:keywords/>
  <dc:description/>
  <cp:lastModifiedBy>Yash Akhani</cp:lastModifiedBy>
  <cp:revision>1</cp:revision>
  <dcterms:created xsi:type="dcterms:W3CDTF">2023-03-24T14:32:48Z</dcterms:created>
  <dcterms:modified xsi:type="dcterms:W3CDTF">2023-03-25T04:19:05Z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