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8" r:id="rId9"/>
    <p:sldId id="263" r:id="rId10"/>
    <p:sldId id="274" r:id="rId11"/>
    <p:sldId id="281" r:id="rId12"/>
    <p:sldId id="282" r:id="rId13"/>
    <p:sldId id="283" r:id="rId14"/>
    <p:sldId id="284" r:id="rId15"/>
    <p:sldId id="266" r:id="rId16"/>
    <p:sldId id="280" r:id="rId17"/>
    <p:sldId id="264" r:id="rId18"/>
    <p:sldId id="265" r:id="rId19"/>
    <p:sldId id="267" r:id="rId20"/>
    <p:sldId id="268" r:id="rId21"/>
    <p:sldId id="285" r:id="rId22"/>
    <p:sldId id="269" r:id="rId23"/>
    <p:sldId id="270" r:id="rId24"/>
    <p:sldId id="272" r:id="rId25"/>
    <p:sldId id="271" r:id="rId26"/>
    <p:sldId id="273" r:id="rId27"/>
    <p:sldId id="275" r:id="rId28"/>
    <p:sldId id="279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046E-77D4-4AE9-827E-459A76DA9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Million Song Data Set Predictive Analysis using 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A1388-97FD-4CAE-B14A-8F906555E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25179"/>
            <a:ext cx="642425" cy="435056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By:-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FA534-A604-498F-B874-5403FD3ECFC6}"/>
              </a:ext>
            </a:extLst>
          </p:cNvPr>
          <p:cNvSpPr/>
          <p:nvPr/>
        </p:nvSpPr>
        <p:spPr>
          <a:xfrm>
            <a:off x="6283373" y="4965894"/>
            <a:ext cx="1864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 Chaudhry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41D17-38A2-4057-862C-E79BC01BB257}"/>
              </a:ext>
            </a:extLst>
          </p:cNvPr>
          <p:cNvSpPr/>
          <p:nvPr/>
        </p:nvSpPr>
        <p:spPr>
          <a:xfrm>
            <a:off x="9496961" y="500809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Akul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Rastogi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BF5A3-E06E-4ADD-8C33-B2DAEE5A64DC}"/>
              </a:ext>
            </a:extLst>
          </p:cNvPr>
          <p:cNvSpPr/>
          <p:nvPr/>
        </p:nvSpPr>
        <p:spPr>
          <a:xfrm>
            <a:off x="6283373" y="535874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 - 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CE2D6-08C3-4741-B821-5D823C3D07DF}"/>
              </a:ext>
            </a:extLst>
          </p:cNvPr>
          <p:cNvSpPr/>
          <p:nvPr/>
        </p:nvSpPr>
        <p:spPr>
          <a:xfrm>
            <a:off x="9496961" y="5358746"/>
            <a:ext cx="102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 - 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5AAEB-587B-478B-86A1-EDDEF2359654}"/>
              </a:ext>
            </a:extLst>
          </p:cNvPr>
          <p:cNvSpPr/>
          <p:nvPr/>
        </p:nvSpPr>
        <p:spPr>
          <a:xfrm>
            <a:off x="6283373" y="572420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149105420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0D54A-1A09-4469-8500-59E55EE5AA51}"/>
              </a:ext>
            </a:extLst>
          </p:cNvPr>
          <p:cNvSpPr/>
          <p:nvPr/>
        </p:nvSpPr>
        <p:spPr>
          <a:xfrm>
            <a:off x="9496961" y="573871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149105416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383F-ADBB-42F0-8FE0-1F0EEA96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665" y="2552700"/>
            <a:ext cx="10018713" cy="1752599"/>
          </a:xfrm>
        </p:spPr>
        <p:txBody>
          <a:bodyPr>
            <a:noAutofit/>
          </a:bodyPr>
          <a:lstStyle/>
          <a:p>
            <a:r>
              <a:rPr lang="en-IN" sz="5600" dirty="0"/>
              <a:t>Sequence Of Steps To Solve The Problem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17220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65179-079B-4F5C-97CF-DF411A75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20" y="-5146"/>
            <a:ext cx="7611428" cy="686314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BC4693-6C7C-47AD-B341-C772C9AB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7888" y="2489982"/>
            <a:ext cx="1824112" cy="3291839"/>
          </a:xfrm>
        </p:spPr>
        <p:txBody>
          <a:bodyPr/>
          <a:lstStyle/>
          <a:p>
            <a:pPr algn="l"/>
            <a:r>
              <a:rPr lang="en-IN" b="1" dirty="0"/>
              <a:t>This Sequence Diagram depicts the working of Spark to process operations.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042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517F-09A8-429D-8DF5-C9AE5CC3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7729" y="1314157"/>
            <a:ext cx="2992069" cy="42296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figure depicts the creation and storage of RDDs from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2DB22-DA22-495C-98C2-1A8AB652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3" t="17625" r="24192" b="10750"/>
          <a:stretch/>
        </p:blipFill>
        <p:spPr>
          <a:xfrm>
            <a:off x="2096086" y="0"/>
            <a:ext cx="6628303" cy="63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0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4644-F397-4E72-8AF2-B5078AB48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283" y="5397302"/>
            <a:ext cx="7561216" cy="1454835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Figure Depicts action operation (collect).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Action operations cause Spark to perform the transformation operations that are required to compute the RDD returned by the 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8F896-DA47-49DB-A5CA-7451FC697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9" t="15539" r="20730" b="15539"/>
          <a:stretch/>
        </p:blipFill>
        <p:spPr>
          <a:xfrm>
            <a:off x="2700997" y="0"/>
            <a:ext cx="7343336" cy="52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7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73C0-E636-4F1B-9982-1B7ED76D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104" y="131298"/>
            <a:ext cx="4867422" cy="1097280"/>
          </a:xfrm>
        </p:spPr>
        <p:txBody>
          <a:bodyPr/>
          <a:lstStyle/>
          <a:p>
            <a:r>
              <a:rPr lang="en-IN" dirty="0"/>
              <a:t>Flowchart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F026-052B-4256-8910-E9F83098F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7" t="22961" r="20269" b="18344"/>
          <a:stretch/>
        </p:blipFill>
        <p:spPr>
          <a:xfrm>
            <a:off x="2595670" y="1336431"/>
            <a:ext cx="9596330" cy="51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3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E54E-08E5-40CB-A88F-B5DA4471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988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8000" dirty="0"/>
              <a:t>Results &amp; Inferences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1997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6F6A-7F0B-44E0-97A7-516C2A25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8262"/>
            <a:ext cx="10018713" cy="1752599"/>
          </a:xfrm>
        </p:spPr>
        <p:txBody>
          <a:bodyPr/>
          <a:lstStyle/>
          <a:p>
            <a:r>
              <a:rPr lang="en-IN" dirty="0"/>
              <a:t>Ideal Situation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39C1A-8325-4815-981D-F9A162778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9" t="15539" r="11153" b="7260"/>
          <a:stretch/>
        </p:blipFill>
        <p:spPr>
          <a:xfrm>
            <a:off x="1746569" y="1910861"/>
            <a:ext cx="6778453" cy="4040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76B7D9-BF69-4AFB-B254-1975FB18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145" y="1629507"/>
            <a:ext cx="3224017" cy="4574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 :-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scatter plot represents the ideal situation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the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 value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exactly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label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4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36B56-5D2F-430E-BBB8-782601615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037" t="19549" r="18001" b="7054"/>
          <a:stretch/>
        </p:blipFill>
        <p:spPr>
          <a:xfrm>
            <a:off x="1681868" y="0"/>
            <a:ext cx="7251117" cy="5253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8E37-5D2D-48C6-B380-73ACE2DB85CD}"/>
              </a:ext>
            </a:extLst>
          </p:cNvPr>
          <p:cNvSpPr txBox="1">
            <a:spLocks/>
          </p:cNvSpPr>
          <p:nvPr/>
        </p:nvSpPr>
        <p:spPr>
          <a:xfrm>
            <a:off x="2826826" y="5472332"/>
            <a:ext cx="9365174" cy="1485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 :-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scatter plot uses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Prediction Model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(Average Trained Year).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the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 in the scatter plots are color-coded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ranging from light yellow when they are true and predicted values are equal to bright red when they drastically differ.</a:t>
            </a:r>
          </a:p>
          <a:p>
            <a:pPr marL="0" indent="0">
              <a:buFont typeface="Arial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7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30E46F-B8CF-4092-97BA-7AD742F49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51" t="16848" r="18507" b="8405"/>
          <a:stretch/>
        </p:blipFill>
        <p:spPr>
          <a:xfrm>
            <a:off x="3334045" y="0"/>
            <a:ext cx="6260122" cy="47451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9B8E-0036-4373-A5F3-60689CF8137D}"/>
              </a:ext>
            </a:extLst>
          </p:cNvPr>
          <p:cNvSpPr txBox="1">
            <a:spLocks/>
          </p:cNvSpPr>
          <p:nvPr/>
        </p:nvSpPr>
        <p:spPr>
          <a:xfrm>
            <a:off x="2376660" y="5372367"/>
            <a:ext cx="9365174" cy="1485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 :-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scatter plot shows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raining Error </a:t>
            </a:r>
            <a:r>
              <a:rPr lang="en-US" b="1" dirty="0"/>
              <a:t>as a function of </a:t>
            </a:r>
            <a:r>
              <a:rPr lang="en-US" b="1" dirty="0">
                <a:solidFill>
                  <a:srgbClr val="FF0000"/>
                </a:solidFill>
              </a:rPr>
              <a:t>Iteration</a:t>
            </a:r>
            <a:r>
              <a:rPr lang="en-US" b="1" dirty="0"/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Errors reduce as the number of iterations are increased to calculate more appropriate or accurate weights for Gradient Descent algorithm. </a:t>
            </a:r>
          </a:p>
          <a:p>
            <a:pPr marL="0" indent="0">
              <a:buFont typeface="Arial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4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EA176D-FB9B-4013-A3CA-790F036ED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20" t="14147" r="25343" b="9306"/>
          <a:stretch/>
        </p:blipFill>
        <p:spPr>
          <a:xfrm>
            <a:off x="1744394" y="0"/>
            <a:ext cx="6105378" cy="61053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91CA-7D36-41FE-8DA7-ABB64F7B1A85}"/>
              </a:ext>
            </a:extLst>
          </p:cNvPr>
          <p:cNvSpPr txBox="1">
            <a:spLocks/>
          </p:cNvSpPr>
          <p:nvPr/>
        </p:nvSpPr>
        <p:spPr>
          <a:xfrm>
            <a:off x="8316183" y="365760"/>
            <a:ext cx="3875817" cy="684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 :-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tochastic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Gradient Descent without good regularization parameter decision doesn’t perform so well in comparison to Vanilla Gradient Descent 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Grid Search implementation on SGD we are significantly able to reduce the Root Mean Square Error.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color-coded scatter plot visualizing the predicted value from this model against true label.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3444-63D1-4F5F-B54C-C1016883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>
              <a:tabLst>
                <a:tab pos="8455025" algn="l"/>
              </a:tabLst>
            </a:pPr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25EB-D95F-483D-AD9A-9E2D9DC8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316458"/>
            <a:ext cx="10018713" cy="385454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What are today’s world hot requirements? What are people competing for? </a:t>
            </a:r>
          </a:p>
          <a:p>
            <a:pPr marL="0" indent="0">
              <a:buNone/>
            </a:pPr>
            <a:r>
              <a:rPr lang="en-IN" sz="2100" dirty="0"/>
              <a:t>	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-Data Science, Machine Learning,  Scripting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–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-“Are We Living in a Computer Simulation?”</a:t>
            </a:r>
          </a:p>
          <a:p>
            <a:pPr marL="457200" lvl="1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-Could WE Be The 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Then, That Are Actually Developing And Training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Other    Machines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 Do What We Do EVERYDAY And EVERY SECOND?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– </a:t>
            </a:r>
          </a:p>
          <a:p>
            <a:pPr marL="0" indent="0">
              <a:buNone/>
            </a:pPr>
            <a:r>
              <a:rPr lang="en-IN" sz="2100" dirty="0"/>
              <a:t>	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analysis is a method in which data is collected and organized so that one can 	 	 	derive </a:t>
            </a: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helpful information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it.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8720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F8C9B-2DD5-4AC6-86B3-47C1B4A96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8" t="17214" r="23269" b="8286"/>
          <a:stretch/>
        </p:blipFill>
        <p:spPr>
          <a:xfrm>
            <a:off x="2954216" y="0"/>
            <a:ext cx="6513341" cy="510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3797-9E61-4C81-978C-2CC62BE6F162}"/>
              </a:ext>
            </a:extLst>
          </p:cNvPr>
          <p:cNvSpPr txBox="1">
            <a:spLocks/>
          </p:cNvSpPr>
          <p:nvPr/>
        </p:nvSpPr>
        <p:spPr>
          <a:xfrm>
            <a:off x="2376660" y="5372367"/>
            <a:ext cx="9365174" cy="1485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 :-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plot represents a heat map where the brighter colors correspond to lower RMSE values for regularization parameter against No. of Iterations.</a:t>
            </a:r>
          </a:p>
        </p:txBody>
      </p:sp>
    </p:spTree>
    <p:extLst>
      <p:ext uri="{BB962C8B-B14F-4D97-AF65-F5344CB8AC3E}">
        <p14:creationId xmlns:p14="http://schemas.microsoft.com/office/powerpoint/2010/main" val="423944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41BE7-319C-4B3E-9824-68E79AB95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9" t="22961" r="61000" b="56516"/>
          <a:stretch/>
        </p:blipFill>
        <p:spPr>
          <a:xfrm>
            <a:off x="1885069" y="1026941"/>
            <a:ext cx="4490409" cy="2138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293ED-3ED7-467D-813D-EDC07F2AE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9" t="17625" r="60307" b="62057"/>
          <a:stretch/>
        </p:blipFill>
        <p:spPr>
          <a:xfrm>
            <a:off x="7226106" y="1026940"/>
            <a:ext cx="4708558" cy="2138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27901A-A0F7-4C44-A501-5C5DDDC72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09" t="35480" r="61115" b="43176"/>
          <a:stretch/>
        </p:blipFill>
        <p:spPr>
          <a:xfrm>
            <a:off x="1885069" y="3989221"/>
            <a:ext cx="4490409" cy="219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4E96D-4E3F-4C98-BD71-3ED6ADF826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08" t="53130" r="60423" b="25321"/>
          <a:stretch/>
        </p:blipFill>
        <p:spPr>
          <a:xfrm>
            <a:off x="7226106" y="3989221"/>
            <a:ext cx="4708557" cy="2257528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7E04B072-F91F-4BB9-8459-CBF9B26E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69" y="175844"/>
            <a:ext cx="4909626" cy="720969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Iterations = 700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6E5314C7-58C6-42F9-A9A4-80758AC7C9B2}"/>
              </a:ext>
            </a:extLst>
          </p:cNvPr>
          <p:cNvSpPr txBox="1">
            <a:spLocks/>
          </p:cNvSpPr>
          <p:nvPr/>
        </p:nvSpPr>
        <p:spPr>
          <a:xfrm>
            <a:off x="6510994" y="168808"/>
            <a:ext cx="5681005" cy="7209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*Note – Increase the number of Iterations for better weight calculations.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8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DE279-08DD-47D1-AFEF-ED4D5F45A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8" t="10032" r="11962" b="6851"/>
          <a:stretch/>
        </p:blipFill>
        <p:spPr>
          <a:xfrm>
            <a:off x="2926080" y="1"/>
            <a:ext cx="7076049" cy="52295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8B1146-297F-4552-AEAE-FB015190396A}"/>
              </a:ext>
            </a:extLst>
          </p:cNvPr>
          <p:cNvSpPr txBox="1">
            <a:spLocks/>
          </p:cNvSpPr>
          <p:nvPr/>
        </p:nvSpPr>
        <p:spPr>
          <a:xfrm>
            <a:off x="2376659" y="5372367"/>
            <a:ext cx="9815341" cy="1485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 :- </a:t>
            </a: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A simple histogram depicting Frequency of songs in an year.</a:t>
            </a:r>
          </a:p>
          <a:p>
            <a:r>
              <a:rPr lang="en-IN" sz="3100" dirty="0">
                <a:latin typeface="Calibri" panose="020F0502020204030204" pitchFamily="34" charset="0"/>
                <a:cs typeface="Calibri" panose="020F0502020204030204" pitchFamily="34" charset="0"/>
              </a:rPr>
              <a:t>Frequency starts taking off from 1970 and surging in 1980s</a:t>
            </a:r>
          </a:p>
          <a:p>
            <a:r>
              <a:rPr lang="en-IN" sz="3100" dirty="0">
                <a:latin typeface="Calibri" panose="020F0502020204030204" pitchFamily="34" charset="0"/>
                <a:cs typeface="Calibri" panose="020F0502020204030204" pitchFamily="34" charset="0"/>
              </a:rPr>
              <a:t>Compact Disk released in 1982 developed by Sony and Philips? Could this have a hand in music surge?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9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798BF4-13F5-4476-BEA5-EF47B936C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9" t="9981" r="17500" b="28194"/>
          <a:stretch/>
        </p:blipFill>
        <p:spPr>
          <a:xfrm>
            <a:off x="2644727" y="0"/>
            <a:ext cx="7160456" cy="4237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AFEB5E-F3A2-426A-9838-3259F842CEE4}"/>
              </a:ext>
            </a:extLst>
          </p:cNvPr>
          <p:cNvSpPr txBox="1">
            <a:spLocks/>
          </p:cNvSpPr>
          <p:nvPr/>
        </p:nvSpPr>
        <p:spPr>
          <a:xfrm>
            <a:off x="2376659" y="4879998"/>
            <a:ext cx="9815341" cy="209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 :- 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Number crunching statistics to know what we are dealing with. Some of them :-</a:t>
            </a:r>
          </a:p>
          <a:p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Size of Dataset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Standard Deviation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Quartile Knowledge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60B30-6676-4AF2-A0A0-7569E2BBD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1" t="17831" r="45884" b="5825"/>
          <a:stretch/>
        </p:blipFill>
        <p:spPr>
          <a:xfrm>
            <a:off x="2729132" y="1"/>
            <a:ext cx="3258110" cy="66962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78045D-2D6E-482B-9DF2-D899114D3E86}"/>
              </a:ext>
            </a:extLst>
          </p:cNvPr>
          <p:cNvSpPr txBox="1">
            <a:spLocks/>
          </p:cNvSpPr>
          <p:nvPr/>
        </p:nvSpPr>
        <p:spPr>
          <a:xfrm>
            <a:off x="6204760" y="1041010"/>
            <a:ext cx="5338520" cy="461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Observations -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observe that we get a negative skew, a left skewed graph from histogram.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Central mass of distribution lies between the mid 1990 to mid 2000s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Song proportion from 1922 to 1976 is barely 5% of sample data.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Peak count song year comes out to be 2007.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2007 was the release year of 1st Generation iPhone </a:t>
            </a:r>
          </a:p>
        </p:txBody>
      </p:sp>
    </p:spTree>
    <p:extLst>
      <p:ext uri="{BB962C8B-B14F-4D97-AF65-F5344CB8AC3E}">
        <p14:creationId xmlns:p14="http://schemas.microsoft.com/office/powerpoint/2010/main" val="1365031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8E3A8D-08AE-4395-BAD0-5572BC6D8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0" t="10442" r="29039" b="6645"/>
          <a:stretch/>
        </p:blipFill>
        <p:spPr>
          <a:xfrm>
            <a:off x="2363370" y="0"/>
            <a:ext cx="5416064" cy="64355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3F14F4-4C99-48C8-8A47-BB1D4C00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434" y="1086523"/>
            <a:ext cx="4227172" cy="42625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Highly correlated features:</a:t>
            </a:r>
          </a:p>
          <a:p>
            <a:r>
              <a:rPr lang="en-US" sz="2000" dirty="0"/>
              <a:t>Loudness vs. Familiarity (Louder the better?) </a:t>
            </a:r>
          </a:p>
          <a:p>
            <a:r>
              <a:rPr lang="en-US" sz="2000" dirty="0"/>
              <a:t>Hotness vs. Familiarity (More familiar more hot?) </a:t>
            </a:r>
          </a:p>
        </p:txBody>
      </p:sp>
    </p:spTree>
    <p:extLst>
      <p:ext uri="{BB962C8B-B14F-4D97-AF65-F5344CB8AC3E}">
        <p14:creationId xmlns:p14="http://schemas.microsoft.com/office/powerpoint/2010/main" val="174279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8A7E8D-716C-469B-A9AE-828B4EAA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9E999-A94F-499B-A75D-883BE5DEB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1973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Stochastic Gradient Descent with Grid Search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outperformed, in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the year of a music record,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all the other analysis algorithms tested so far by providing the least Root Mean Square Error.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learns about the evolution in trending music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ofcourse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used by music record companies to produce profitable music.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2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4159-CFF0-4BDE-AF38-FD92E112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Plan for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0474-8AB7-4CA7-8D5D-A06C95A3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55" y="2419059"/>
            <a:ext cx="9828969" cy="37531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following techniques can produce comparable or even better results: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 Way Interaction Model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Examine Variable combination which affects response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Gaussian Process Model Neural network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Avoiding local minima in neural networks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Nonlinear Conjugate Gradient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Very successful in regression - O(n)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L-BFGS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Uses Hessian approximation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Levenberg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-Marquardt Algorithm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Best optimization algorithm but O(n^3) </a:t>
            </a:r>
          </a:p>
        </p:txBody>
      </p:sp>
    </p:spTree>
    <p:extLst>
      <p:ext uri="{BB962C8B-B14F-4D97-AF65-F5344CB8AC3E}">
        <p14:creationId xmlns:p14="http://schemas.microsoft.com/office/powerpoint/2010/main" val="3122902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CBCD-5E31-4023-9C02-8B33B0A1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Analysis domain for MSD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76230-314F-4470-834E-53E97A552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704" y="2353993"/>
            <a:ext cx="10487296" cy="381820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Metadata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Artist recognition from the audio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Automatic music tagging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Recommendations and similarity findings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Cover song recognition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Mood prediction based on lyrics. </a:t>
            </a:r>
          </a:p>
        </p:txBody>
      </p:sp>
    </p:spTree>
    <p:extLst>
      <p:ext uri="{BB962C8B-B14F-4D97-AF65-F5344CB8AC3E}">
        <p14:creationId xmlns:p14="http://schemas.microsoft.com/office/powerpoint/2010/main" val="47798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5181-40AE-4988-9D0F-B13A95E5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A857-7385-4D6E-AC13-FA8AF8BE3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934" y="1308297"/>
            <a:ext cx="10335065" cy="50643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Million Song Dataset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official website by Thierry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Bertin-Mahieux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available at: https://labrosa.ee.columbia.edu/millionsong/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Thierry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Bertin-Mahieux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Daniel P.W. Ellis, Brian Whitman, Paul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Lamere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THE MILLION SONG 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12th International Society for Music Information Retrieval Conference (ISMIR 2011)  http://ismir2011.ismir.net/papers/OS6-1.pdf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Wikipedia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https://en.wikipedia.org/wiki/Gradient_descent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Sebastian Ruder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http://ruder.io/optimizing-gradient-descent/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Hackerearth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http://blog.hackerearth.com/gradient-descent-algorithm-linear-regression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Stackoverflow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https://stackoverflow.com/questions/33621399/understanding-gradient-of-gradient-descentalgorithm-in-numpy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[7]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Analytics Vidhya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https://www.analyticsvidhya.com/blog/2017/03/introduction-to-gradient-descent-algorithmalong-its-variants/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[8]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LearnR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https://github.com/rstudio/learnr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[9]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Anthony 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Jospeh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Spark Tutorial Berkeley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https://www.edx.org/course/big-data-analysis-apache-spark-ucberkeleyx-cs110x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[10]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Evanz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Machine Learning tutorial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https://github.com/EvanZ/myvagrant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[11]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Ujjwalkarn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Machine Learning &amp; R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Tutoial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https://github.com/ujjwalkarn/DataScienceR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[12]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Pyplot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Tutorial https://matplotlib.org/users/pyplot_tutorial.html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[13]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Matt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Nedrich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https://github.com/mattnedrich/GradientDescentExample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[14]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Spark Documentation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https://spark.apache.org/docs/1.1.1/api/java/org/apache/spark/mllib/regression/LinearRegressionWithSGD.html </a:t>
            </a:r>
          </a:p>
        </p:txBody>
      </p:sp>
    </p:spTree>
    <p:extLst>
      <p:ext uri="{BB962C8B-B14F-4D97-AF65-F5344CB8AC3E}">
        <p14:creationId xmlns:p14="http://schemas.microsoft.com/office/powerpoint/2010/main" val="335443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927D-F585-45E3-B699-9FFAA108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Million Song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53BF-19F8-495E-A8A8-458B0590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75801"/>
            <a:ext cx="10018713" cy="405735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Million song dataset is a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freely-available collection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audio features and metadata for a million contemporary popular music tracks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Attractive features of the Million Song Database include the range of existing resources to which it is linked, and the fact that it is the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largest current research dataset in the ﬁeld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Million Song Dataset is actually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becoming the natural choice for researchers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wanting to try out ideas and algorithms on a data that is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standardized, easily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obtained from UCI Machine Learning Repository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relevant to both academia and industry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2584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0A1F-97C6-415B-9352-919FC48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649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  <a:cs typeface="Calibri" panose="020F0502020204030204" pitchFamily="34" charset="0"/>
              </a:rPr>
              <a:t>Thank you!</a:t>
            </a:r>
            <a:endParaRPr lang="en-US" sz="9600" dirty="0">
              <a:solidFill>
                <a:schemeClr val="accent1">
                  <a:lumMod val="60000"/>
                  <a:lumOff val="40000"/>
                </a:schemeClr>
              </a:solidFill>
              <a:latin typeface="Bernard MT Condensed" panose="020508060609050204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6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E6E7-F6BA-4952-A3BA-88E6CB97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Notable Features/Attributes of MSD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8CC6-A1F8-4B89-B245-D12AA4CD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oudness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Hotness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Length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amiliarity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6575E7-EFA1-4169-88CF-13AB79F931C5}"/>
              </a:ext>
            </a:extLst>
          </p:cNvPr>
          <p:cNvSpPr txBox="1">
            <a:spLocks/>
          </p:cNvSpPr>
          <p:nvPr/>
        </p:nvSpPr>
        <p:spPr>
          <a:xfrm>
            <a:off x="2906355" y="5791200"/>
            <a:ext cx="8596668" cy="541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Features Count  :  90</a:t>
            </a:r>
          </a:p>
        </p:txBody>
      </p:sp>
    </p:spTree>
    <p:extLst>
      <p:ext uri="{BB962C8B-B14F-4D97-AF65-F5344CB8AC3E}">
        <p14:creationId xmlns:p14="http://schemas.microsoft.com/office/powerpoint/2010/main" val="145073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04A5-4E4E-4C53-A222-066C4751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Problem Statement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2E7E-6ACB-404E-A26B-41D70A9E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664" y="3099581"/>
            <a:ext cx="10018713" cy="10328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Predict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release year of a song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by developing and training regression models using features/attributes of the songs.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A0D7-9D24-4748-9CB2-2CCF60A4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Evolution After Literature Review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680-26B0-4062-BE71-EFB48577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creation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large dataset.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Analyzing the constituents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MSD dataset.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recent trend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/liking towards music by people.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correlations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among the constituent for accurate predictability.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Developing a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algorithm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scales to commercial size. </a:t>
            </a:r>
          </a:p>
        </p:txBody>
      </p:sp>
    </p:spTree>
    <p:extLst>
      <p:ext uri="{BB962C8B-B14F-4D97-AF65-F5344CB8AC3E}">
        <p14:creationId xmlns:p14="http://schemas.microsoft.com/office/powerpoint/2010/main" val="179943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3734-8D58-48B0-9712-4BBB352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Design Methodology, Algorithm and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E0EF-1C87-4FE6-B658-37FD4B35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 2.7 with Spark,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Pyplot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APIs, produced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Notebook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Baseline – Average Label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Linear Regression Model via Gradient Descent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Linear Regression Model via Stochastic Gradient Descent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Grid Search to find better regularization parameters </a:t>
            </a:r>
          </a:p>
        </p:txBody>
      </p:sp>
    </p:spTree>
    <p:extLst>
      <p:ext uri="{BB962C8B-B14F-4D97-AF65-F5344CB8AC3E}">
        <p14:creationId xmlns:p14="http://schemas.microsoft.com/office/powerpoint/2010/main" val="16286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FE39-8073-4EF3-9747-90BFF6F6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IN" dirty="0"/>
              <a:t>Why these specific Technologies?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6EA6-2262-4704-9E30-B45F1D4A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585770" cy="4733777"/>
          </a:xfrm>
        </p:spPr>
        <p:txBody>
          <a:bodyPr>
            <a:normAutofit fontScale="92500" lnSpcReduction="20000"/>
          </a:bodyPr>
          <a:lstStyle/>
          <a:p>
            <a:r>
              <a:rPr lang="en-IN" u="sng" dirty="0">
                <a:latin typeface="Calibri" panose="020F0502020204030204" pitchFamily="34" charset="0"/>
                <a:cs typeface="Calibri" panose="020F0502020204030204" pitchFamily="34" charset="0"/>
              </a:rPr>
              <a:t>Spark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instead of network and disk I/O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makes it relatively 	faster  than 	Hadoop.</a:t>
            </a:r>
          </a:p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Hottest IT company requirement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scripting languages.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It is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purpose language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means it can be used to build just 	about 	anything</a:t>
            </a:r>
          </a:p>
          <a:p>
            <a:r>
              <a:rPr lang="en-IN" u="sng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N" u="sng" dirty="0">
                <a:latin typeface="Calibri" panose="020F0502020204030204" pitchFamily="34" charset="0"/>
                <a:cs typeface="Calibri" panose="020F0502020204030204" pitchFamily="34" charset="0"/>
              </a:rPr>
              <a:t> &amp;</a:t>
            </a:r>
            <a:r>
              <a:rPr lang="en-IN" u="sng" dirty="0" err="1">
                <a:latin typeface="Calibri" panose="020F0502020204030204" pitchFamily="34" charset="0"/>
                <a:cs typeface="Calibri" panose="020F0502020204030204" pitchFamily="34" charset="0"/>
              </a:rPr>
              <a:t>Pyplot</a:t>
            </a:r>
            <a:r>
              <a:rPr lang="en-IN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fundamental package for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computing with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buNone/>
            </a:pP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Pylpot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 functions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akes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 work like MATLAB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/>
              <a:t>a multi-paradigm numerical 	computing environment</a:t>
            </a:r>
            <a:r>
              <a:rPr lang="en-US" dirty="0"/>
              <a:t>)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1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9B30-2A52-4C05-AC9B-3343E71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645A-32D0-4406-9BDA-ABDF3950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117" y="2025747"/>
            <a:ext cx="5338520" cy="4614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Yash Chaudhry  -</a:t>
            </a:r>
          </a:p>
          <a:p>
            <a:r>
              <a:rPr lang="en-US" sz="2000" dirty="0" err="1"/>
              <a:t>Internshala</a:t>
            </a:r>
            <a:r>
              <a:rPr lang="en-US" sz="2000" dirty="0"/>
              <a:t> Data Analytics Course </a:t>
            </a:r>
          </a:p>
          <a:p>
            <a:r>
              <a:rPr lang="en-US" sz="2000" dirty="0"/>
              <a:t>Statistical Analysis in Data Analysis </a:t>
            </a:r>
          </a:p>
          <a:p>
            <a:r>
              <a:rPr lang="en-US" sz="2000" dirty="0" err="1"/>
              <a:t>Pyplot</a:t>
            </a:r>
            <a:r>
              <a:rPr lang="en-US" sz="2000" dirty="0"/>
              <a:t> Visualizations </a:t>
            </a:r>
          </a:p>
          <a:p>
            <a:r>
              <a:rPr lang="en-US" sz="2000" dirty="0"/>
              <a:t>Training, validation &amp; test data set definition </a:t>
            </a:r>
          </a:p>
          <a:p>
            <a:r>
              <a:rPr lang="en-US" sz="2000" dirty="0"/>
              <a:t>Stochastic Gradient Descent Implementation </a:t>
            </a:r>
          </a:p>
          <a:p>
            <a:r>
              <a:rPr lang="en-US" sz="2000" dirty="0"/>
              <a:t>Grid Search Implementation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519BBE-210E-425F-9281-E52509CF6726}"/>
              </a:ext>
            </a:extLst>
          </p:cNvPr>
          <p:cNvSpPr txBox="1">
            <a:spLocks/>
          </p:cNvSpPr>
          <p:nvPr/>
        </p:nvSpPr>
        <p:spPr>
          <a:xfrm>
            <a:off x="2026086" y="2025748"/>
            <a:ext cx="5338520" cy="461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Akul</a:t>
            </a:r>
            <a:r>
              <a:rPr lang="en-US" dirty="0"/>
              <a:t> Rastogi  -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 Tutorials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Trend Deduction in Data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Raw data parsing and integrity check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Unit testing modules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Baseline Model Implementation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Gradient Descent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81006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1138</TotalTime>
  <Words>1222</Words>
  <Application>Microsoft Office PowerPoint</Application>
  <PresentationFormat>Widescreen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Bernard MT Condensed</vt:lpstr>
      <vt:lpstr>Calibri</vt:lpstr>
      <vt:lpstr>Corbel</vt:lpstr>
      <vt:lpstr>Wingdings 3</vt:lpstr>
      <vt:lpstr>Parallax</vt:lpstr>
      <vt:lpstr>Million Song Data Set Predictive Analysis using  Regression Techniques</vt:lpstr>
      <vt:lpstr>Introduction</vt:lpstr>
      <vt:lpstr>Million Song Data Set</vt:lpstr>
      <vt:lpstr>Notable Features/Attributes of MSD </vt:lpstr>
      <vt:lpstr>Problem Statement</vt:lpstr>
      <vt:lpstr>Objective Evolution After Literature Review :-</vt:lpstr>
      <vt:lpstr> Design Methodology, Algorithm and Techniques </vt:lpstr>
      <vt:lpstr>Why these specific Technologies?</vt:lpstr>
      <vt:lpstr>Individual Contribution</vt:lpstr>
      <vt:lpstr>Sequence Of Steps To Solve The Problem</vt:lpstr>
      <vt:lpstr>PowerPoint Presentation</vt:lpstr>
      <vt:lpstr>PowerPoint Presentation</vt:lpstr>
      <vt:lpstr>PowerPoint Presentation</vt:lpstr>
      <vt:lpstr>Flowchart</vt:lpstr>
      <vt:lpstr>Results &amp; Inferences</vt:lpstr>
      <vt:lpstr>Ideal Situation</vt:lpstr>
      <vt:lpstr>PowerPoint Presentation</vt:lpstr>
      <vt:lpstr>PowerPoint Presentation</vt:lpstr>
      <vt:lpstr>PowerPoint Presentation</vt:lpstr>
      <vt:lpstr>PowerPoint Presentation</vt:lpstr>
      <vt:lpstr>Iterations = 700</vt:lpstr>
      <vt:lpstr>PowerPoint Presentation</vt:lpstr>
      <vt:lpstr>PowerPoint Presentation</vt:lpstr>
      <vt:lpstr>PowerPoint Presentation</vt:lpstr>
      <vt:lpstr>PowerPoint Presentation</vt:lpstr>
      <vt:lpstr>Conclusion</vt:lpstr>
      <vt:lpstr>Proposed Work Plan for future </vt:lpstr>
      <vt:lpstr>Other Analysis domain for MSD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Million Song Data Set Predictive Analysis using  Regression Techniques</dc:title>
  <dc:creator>Yash Chaudhry</dc:creator>
  <cp:lastModifiedBy>Yash Chaudhry</cp:lastModifiedBy>
  <cp:revision>40</cp:revision>
  <dcterms:created xsi:type="dcterms:W3CDTF">2017-11-15T03:37:07Z</dcterms:created>
  <dcterms:modified xsi:type="dcterms:W3CDTF">2017-11-29T07:19:14Z</dcterms:modified>
</cp:coreProperties>
</file>