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61" r:id="rId5"/>
    <p:sldId id="258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SWANTH\Downloads\Cloud%20for%20Data%20Science\Assignments\Assignment3\project%20time%20comparis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comparison for Access SQL and Spark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AccessSQL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Sheet1!$B$1:$E$1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2.65</c:v>
                </c:pt>
                <c:pt idx="1">
                  <c:v>39.53</c:v>
                </c:pt>
                <c:pt idx="2">
                  <c:v>92.57</c:v>
                </c:pt>
                <c:pt idx="3">
                  <c:v>110.23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B8-48B8-BB14-49147AECB80F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pyspark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Sheet1!$B$1:$E$1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2.77</c:v>
                </c:pt>
                <c:pt idx="1">
                  <c:v>3.27</c:v>
                </c:pt>
                <c:pt idx="2">
                  <c:v>16.32</c:v>
                </c:pt>
                <c:pt idx="3">
                  <c:v>17.52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B8-48B8-BB14-49147AECB8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925328"/>
        <c:axId val="298931560"/>
      </c:lineChart>
      <c:catAx>
        <c:axId val="298925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</a:t>
                </a:r>
                <a:r>
                  <a:rPr lang="en-US" baseline="0"/>
                  <a:t> of data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931560"/>
        <c:crosses val="autoZero"/>
        <c:auto val="1"/>
        <c:lblAlgn val="ctr"/>
        <c:lblOffset val="100"/>
        <c:noMultiLvlLbl val="0"/>
      </c:catAx>
      <c:valAx>
        <c:axId val="298931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taken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925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E4D44-6C3F-4867-85F1-E58EF8C3E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0C310-46DC-4858-9B6B-3E39DE4D3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2CE24-0006-4EFC-A3DC-A045D621C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E9D6-441D-4475-8D1F-81689EA47601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C73EE-620E-4ADA-BB2E-30AF60133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989F3-3702-4E31-B545-A3592637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5CDD-DB84-4EAF-88BD-6AB168721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9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D852-1C72-4A08-95E0-949BFAB5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9E2AB-7D86-4616-8F30-5E67E09FB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2B2E-6FBC-41E4-AAD9-63B5040D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E9D6-441D-4475-8D1F-81689EA47601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7C965-3276-4F3E-BCD1-67266FC2F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96593-F0BE-4231-8276-38EEF42C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5CDD-DB84-4EAF-88BD-6AB168721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8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7DDC2-79E4-48D7-A474-43805996BD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B89C8-A8F1-4316-AE9A-06702CD0E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28234-87AB-46BA-AA66-9D606A43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E9D6-441D-4475-8D1F-81689EA47601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BA4B1-DE4C-47D8-A35F-9A8CAF94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DD699-387F-42F8-8246-9CF8667B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5CDD-DB84-4EAF-88BD-6AB168721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5349-81F0-4196-AC2B-86A08F5B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4DB3C-5C6C-4ABD-AF4A-201064FED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9A3F5-A6A7-473C-B0F3-CA1A8F26D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E9D6-441D-4475-8D1F-81689EA47601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EF2A6-CC34-4023-A24C-BFE693C0F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06526-023F-4D82-9A1A-4339BE4C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5CDD-DB84-4EAF-88BD-6AB168721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3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785E6-9ABA-4B57-8AA4-6449AD623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4658E-0838-43D6-AB63-BA63B65D7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4EF6D-CE92-4BE3-AB39-ED1F6A640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E9D6-441D-4475-8D1F-81689EA47601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7A785-F363-4490-AB72-00AEB1C0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A346F-151E-4E51-BCC0-C1F297DA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5CDD-DB84-4EAF-88BD-6AB168721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2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AC6E1-C70B-4185-AEF0-3B999187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15FE0-04C6-421F-B52C-A1D10E38D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BF7F8-3160-4637-8020-7A3163AC7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3D1C9-04B6-494B-9335-5C7F33CE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E9D6-441D-4475-8D1F-81689EA47601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47B8D-9913-4576-95C3-983464D7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2F5FD-03F2-4907-8783-57EB68D2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5CDD-DB84-4EAF-88BD-6AB168721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7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7853-58BF-4DF4-9A70-4F03131F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C6849-5695-415E-8F10-B9DC2DF18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33D27-104D-4C2B-9F57-A7B61F44E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40FCB-0156-4009-98C0-84A151402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BE8201-2CD3-4882-860B-681592EE5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87F6C0-C6C1-410C-96A3-44B86A57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E9D6-441D-4475-8D1F-81689EA47601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029CA-DBAC-4528-B008-D31706CEF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6D9679-A05C-4DA8-BDF3-A753D02F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5CDD-DB84-4EAF-88BD-6AB168721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2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4C0A-234C-4C41-A085-76D17D54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D160C-0B8F-4B15-8996-3D210CFF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E9D6-441D-4475-8D1F-81689EA47601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9C440-F4A4-4A51-A771-4846BBC7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B4C5C-FCC9-4FDA-ADA7-E58C2E8B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5CDD-DB84-4EAF-88BD-6AB168721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E0A770-B6C8-45D9-B59B-2046CFB43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E9D6-441D-4475-8D1F-81689EA47601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947E4B-2494-465B-98CD-3224E7AD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FE702-525B-41DF-AE48-B83CDACB8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5CDD-DB84-4EAF-88BD-6AB168721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2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29EAD-93BE-4968-8783-CB25C3C30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4E562-6B9D-4A46-9BA1-C263BF3B4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CBC8A-2221-4519-A8DD-1A4B8D124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4A9D2-C615-4F97-95B5-290417B0C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E9D6-441D-4475-8D1F-81689EA47601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7CE32-DDF2-4E10-A321-4AD9CC91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B8F7B-55A9-4417-B87D-62DCD02C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5CDD-DB84-4EAF-88BD-6AB168721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2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9709-F7B1-4528-A58A-B2FE7381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F71EC2-EDEF-42B7-8F96-F4C1DB69B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22C7A-F906-46D6-991A-712044C60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D4758-A464-4AD0-8B38-380ABD05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E9D6-441D-4475-8D1F-81689EA47601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F7DBA-DB87-40D0-94B4-0CBB3BDB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B0992-BEA5-4085-B8BE-4A133317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5CDD-DB84-4EAF-88BD-6AB168721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1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8928D-192D-4FE3-BE2C-3040EB89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167C-FFC4-48D6-A92F-C2A9008A3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FFDD0-66FC-4FBF-9336-A60A0F328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CE9D6-441D-4475-8D1F-81689EA47601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72A6A-D610-4867-B4D9-CAE79EF4C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86FEB-7275-4AB4-BB8A-08DB60A58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A5CDD-DB84-4EAF-88BD-6AB168721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1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s.iupui.edu/~mkottala/H1B%20analysi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94FCD-3DE8-43FA-ABC9-0F1088FBC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</a:t>
            </a:r>
            <a:r>
              <a:rPr lang="en-US"/>
              <a:t>An Explorative </a:t>
            </a:r>
            <a:r>
              <a:rPr lang="en-US" dirty="0"/>
              <a:t>A</a:t>
            </a:r>
            <a:r>
              <a:rPr lang="en-US"/>
              <a:t>nalysis </a:t>
            </a:r>
            <a:r>
              <a:rPr lang="en-US" dirty="0"/>
              <a:t>of </a:t>
            </a:r>
            <a:r>
              <a:rPr lang="en-US"/>
              <a:t>H1B Petitions </a:t>
            </a:r>
            <a:r>
              <a:rPr lang="en-US" dirty="0"/>
              <a:t>data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CEA25-C1FD-49F2-9A30-5F0D31F382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 Mani </a:t>
            </a:r>
            <a:r>
              <a:rPr lang="en-US" sz="2000" dirty="0" err="1"/>
              <a:t>Manjusha</a:t>
            </a:r>
            <a:r>
              <a:rPr lang="en-US" sz="2000" dirty="0"/>
              <a:t> </a:t>
            </a:r>
            <a:r>
              <a:rPr lang="en-US" sz="2000" dirty="0" err="1"/>
              <a:t>Kottala</a:t>
            </a:r>
            <a:r>
              <a:rPr lang="en-US" sz="2000" dirty="0"/>
              <a:t> </a:t>
            </a:r>
          </a:p>
          <a:p>
            <a:r>
              <a:rPr lang="en-US" sz="2000" dirty="0"/>
              <a:t>Yashwanth Reddy </a:t>
            </a:r>
            <a:r>
              <a:rPr lang="en-US" sz="2000" dirty="0" err="1"/>
              <a:t>Kuruganti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158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108AE-703E-446C-9239-24836A98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FCB91-81DF-4D43-BF37-465DE6EF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at least one or a combination of cloud concepts effectively to deal with good amount of data and extract useful insights.</a:t>
            </a:r>
          </a:p>
          <a:p>
            <a:r>
              <a:rPr lang="en-US" dirty="0"/>
              <a:t>To give an overview on statistics related to H1B petitions and other related queries like wages, status, top and least sponsors etc.,</a:t>
            </a:r>
          </a:p>
          <a:p>
            <a:r>
              <a:rPr lang="en-US" dirty="0"/>
              <a:t>Why H1B petitions data?</a:t>
            </a:r>
          </a:p>
          <a:p>
            <a:pPr lvl="1"/>
            <a:r>
              <a:rPr lang="en-US" dirty="0"/>
              <a:t>Due to past presidential elections in the US and current situation</a:t>
            </a:r>
          </a:p>
          <a:p>
            <a:pPr lvl="1"/>
            <a:r>
              <a:rPr lang="en-US" dirty="0"/>
              <a:t>As many of us are international students, analyzing this would guide us to apply for a right job</a:t>
            </a:r>
          </a:p>
        </p:txBody>
      </p:sp>
    </p:spTree>
    <p:extLst>
      <p:ext uri="{BB962C8B-B14F-4D97-AF65-F5344CB8AC3E}">
        <p14:creationId xmlns:p14="http://schemas.microsoft.com/office/powerpoint/2010/main" val="3564148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59C1-3268-4061-89B5-2CCF04AD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540A7-ACCA-428C-B602-86EC99597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sz="2400" dirty="0"/>
              <a:t>Size of the dataset (csv format) is around 600MB and consists of 31 lakh records for the years 2011-2016. H - 1B petitions dataset is freely available at kaggle.com, the important columns in this Dataset are: </a:t>
            </a:r>
          </a:p>
          <a:p>
            <a:pPr lvl="1"/>
            <a:r>
              <a:rPr lang="en-US" sz="2200" dirty="0"/>
              <a:t>Case Status(after LCA processing) – Certified, Certified-Withdrawn, Denied, Withdrawn</a:t>
            </a:r>
          </a:p>
          <a:p>
            <a:pPr lvl="1"/>
            <a:r>
              <a:rPr lang="en-US" sz="2200" dirty="0"/>
              <a:t>Employer Name </a:t>
            </a:r>
          </a:p>
          <a:p>
            <a:pPr lvl="1"/>
            <a:r>
              <a:rPr lang="en-US" sz="2200" dirty="0" err="1"/>
              <a:t>Soc</a:t>
            </a:r>
            <a:r>
              <a:rPr lang="en-US" sz="2200" dirty="0"/>
              <a:t> Name (The name associated with the job) </a:t>
            </a:r>
          </a:p>
          <a:p>
            <a:pPr lvl="1"/>
            <a:r>
              <a:rPr lang="en-US" sz="2200" dirty="0"/>
              <a:t>Job Title </a:t>
            </a:r>
          </a:p>
          <a:p>
            <a:pPr lvl="1"/>
            <a:r>
              <a:rPr lang="en-US" sz="2200" dirty="0"/>
              <a:t>Full Time Position (Y/N)</a:t>
            </a:r>
          </a:p>
          <a:p>
            <a:pPr lvl="1"/>
            <a:r>
              <a:rPr lang="en-US" sz="2200" dirty="0"/>
              <a:t>Prevailing Wage </a:t>
            </a:r>
          </a:p>
          <a:p>
            <a:pPr lvl="1"/>
            <a:r>
              <a:rPr lang="en-US" sz="2200" dirty="0"/>
              <a:t>Year </a:t>
            </a:r>
          </a:p>
          <a:p>
            <a:pPr lvl="1"/>
            <a:r>
              <a:rPr lang="en-US" sz="2200" dirty="0"/>
              <a:t>Worksite </a:t>
            </a:r>
          </a:p>
          <a:p>
            <a:pPr lvl="1"/>
            <a:r>
              <a:rPr lang="en-US" sz="2200" dirty="0" err="1"/>
              <a:t>lon</a:t>
            </a:r>
            <a:endParaRPr lang="en-US" sz="2200" dirty="0"/>
          </a:p>
          <a:p>
            <a:pPr lvl="1"/>
            <a:r>
              <a:rPr lang="en-US" sz="2200" dirty="0" err="1"/>
              <a:t>lat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0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32272-4756-4799-AE08-5106FAC5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9C74D-D827-419A-920F-08F1C9347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  <a:p>
            <a:pPr lvl="1"/>
            <a:r>
              <a:rPr lang="en-US" dirty="0"/>
              <a:t>Extracting the columns of interest</a:t>
            </a:r>
          </a:p>
          <a:p>
            <a:pPr lvl="1"/>
            <a:r>
              <a:rPr lang="en-US" dirty="0"/>
              <a:t>Removed few null/ invalid records without loss of facts</a:t>
            </a:r>
          </a:p>
          <a:p>
            <a:r>
              <a:rPr lang="en-US" dirty="0"/>
              <a:t>Analysis: Querying</a:t>
            </a:r>
          </a:p>
          <a:p>
            <a:pPr lvl="1"/>
            <a:r>
              <a:rPr lang="en-US" dirty="0" err="1"/>
              <a:t>PySpark</a:t>
            </a:r>
            <a:r>
              <a:rPr lang="en-US" dirty="0"/>
              <a:t> with SQL</a:t>
            </a:r>
          </a:p>
          <a:p>
            <a:r>
              <a:rPr lang="en-US" dirty="0"/>
              <a:t>Comparison with non-cloud tech: </a:t>
            </a:r>
            <a:r>
              <a:rPr lang="en-US" dirty="0" err="1"/>
              <a:t>AccessSQL</a:t>
            </a:r>
            <a:endParaRPr lang="en-US" dirty="0"/>
          </a:p>
          <a:p>
            <a:r>
              <a:rPr lang="en-US" dirty="0"/>
              <a:t>Visualizations</a:t>
            </a:r>
          </a:p>
          <a:p>
            <a:pPr lvl="1"/>
            <a:r>
              <a:rPr lang="en-US" dirty="0"/>
              <a:t>Tableau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9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2BEC-F986-4AC6-B1D2-5F2651F3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227A7-F56D-416A-B713-272A34E1E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Certified petitions per year/ Range of petitions over years</a:t>
            </a:r>
          </a:p>
          <a:p>
            <a:r>
              <a:rPr lang="en-US" dirty="0"/>
              <a:t>Average salary to get a petition certified</a:t>
            </a:r>
          </a:p>
          <a:p>
            <a:r>
              <a:rPr lang="en-US" dirty="0"/>
              <a:t>Top employers sponsoring for petitions</a:t>
            </a:r>
          </a:p>
          <a:p>
            <a:r>
              <a:rPr lang="en-US" dirty="0"/>
              <a:t>Which state has highest salary/average salary</a:t>
            </a:r>
          </a:p>
          <a:p>
            <a:r>
              <a:rPr lang="en-US" dirty="0"/>
              <a:t>Which state has highest no of jobs</a:t>
            </a:r>
          </a:p>
          <a:p>
            <a:r>
              <a:rPr lang="en-US" dirty="0"/>
              <a:t>Top companies based on proportion of success to total petitions</a:t>
            </a:r>
          </a:p>
          <a:p>
            <a:r>
              <a:rPr lang="en-US" dirty="0"/>
              <a:t>Minimum salary to be eligible for certified petition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28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F0AFA-D29F-4A81-92BD-7D7C3AC14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DEMO</a:t>
            </a:r>
          </a:p>
          <a:p>
            <a:pPr marL="0" indent="0" algn="ctr">
              <a:buNone/>
            </a:pPr>
            <a:r>
              <a:rPr lang="en-US" sz="2000" dirty="0">
                <a:hlinkClick r:id="rId2"/>
              </a:rPr>
              <a:t>https://cs.iupui.edu/~mkottala/H1B%20analysis.html</a:t>
            </a: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897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F053-3E93-421B-8B34-70DA109AC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2"/>
            <a:ext cx="10515600" cy="1325563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E3F53-0AEC-4CB5-BC65-186F140F4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4" y="1825625"/>
            <a:ext cx="4197626" cy="209701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Q1: count total no of records</a:t>
            </a:r>
          </a:p>
          <a:p>
            <a:r>
              <a:rPr lang="en-US" sz="2000" dirty="0"/>
              <a:t>Q2: </a:t>
            </a:r>
            <a:r>
              <a:rPr lang="en-US" sz="2000" dirty="0" err="1"/>
              <a:t>Avg</a:t>
            </a:r>
            <a:r>
              <a:rPr lang="en-US" sz="2000" dirty="0"/>
              <a:t> salary for all years per employer</a:t>
            </a:r>
          </a:p>
          <a:p>
            <a:r>
              <a:rPr lang="en-US" sz="2000" dirty="0"/>
              <a:t>Q3: Top employers per specific job roles</a:t>
            </a:r>
          </a:p>
          <a:p>
            <a:r>
              <a:rPr lang="en-US" sz="2000" dirty="0"/>
              <a:t>Q4: Case status wise analysis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FE9BACB-B2CA-4FF8-972E-F8B8F9A3A5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5364601"/>
              </p:ext>
            </p:extLst>
          </p:nvPr>
        </p:nvGraphicFramePr>
        <p:xfrm>
          <a:off x="1097653" y="2005013"/>
          <a:ext cx="5305425" cy="4171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7774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1D28-DA9E-4C3E-870C-DE42E5B5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6A5D9-24D8-4ED4-B59C-C4F0BD338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Tried to build a predictor model for H1B prediction</a:t>
            </a:r>
          </a:p>
          <a:p>
            <a:r>
              <a:rPr lang="en-US" sz="2500" dirty="0"/>
              <a:t>For previous years, H1B visas are offered to citizens from India, China, Canada…….</a:t>
            </a:r>
          </a:p>
          <a:p>
            <a:r>
              <a:rPr lang="en-US" sz="2500" dirty="0"/>
              <a:t>Few job roles like Building Maintenance Repairer($10504), Library Assistant etc., got a petition certified</a:t>
            </a:r>
          </a:p>
        </p:txBody>
      </p:sp>
    </p:spTree>
    <p:extLst>
      <p:ext uri="{BB962C8B-B14F-4D97-AF65-F5344CB8AC3E}">
        <p14:creationId xmlns:p14="http://schemas.microsoft.com/office/powerpoint/2010/main" val="467560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2590</TotalTime>
  <Words>373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 An Explorative Analysis of H1B Petitions data </vt:lpstr>
      <vt:lpstr>Problem Description</vt:lpstr>
      <vt:lpstr>Dataset Description</vt:lpstr>
      <vt:lpstr>Approach</vt:lpstr>
      <vt:lpstr>Analysis</vt:lpstr>
      <vt:lpstr>PowerPoint Presentation</vt:lpstr>
      <vt:lpstr>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explorative analysis of H1B petitions data</dc:title>
  <dc:creator>Yashwanth Reddy</dc:creator>
  <cp:lastModifiedBy>Yashwanth Reddy</cp:lastModifiedBy>
  <cp:revision>51</cp:revision>
  <dcterms:created xsi:type="dcterms:W3CDTF">2017-12-07T00:33:39Z</dcterms:created>
  <dcterms:modified xsi:type="dcterms:W3CDTF">2017-12-14T18:23:45Z</dcterms:modified>
</cp:coreProperties>
</file>