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3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A8E5-BC3D-4168-AD48-7125BB4C3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E1D47-4DCE-4ABF-ADBD-B9A2E1951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84A07-10FB-4A73-838A-EFC1C249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D9D6-A26D-430B-85EA-8FD95E965CC6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58B07-508E-482A-8190-91E7A1FC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F1031-7C3D-4552-9F46-6AB4F2CF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AC59-6837-4F57-BE96-2A0435EFD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72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BA55-52E3-4215-9E62-0B14BA372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7320-A2AC-4C8E-91E3-D247476D7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8157A-F4C2-47B8-A52F-C5ED9A04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D9D6-A26D-430B-85EA-8FD95E965CC6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93270-E6AC-44C1-8F88-6C43208D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6BFCA-4CD7-45FA-8301-C4312296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AC59-6837-4F57-BE96-2A0435EFD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5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27887-5CF4-4895-A4C1-A88FCD268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11F13-3D08-47C6-BBCD-02F601AC0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D63A2-4D33-443B-92F2-817E37BC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D9D6-A26D-430B-85EA-8FD95E965CC6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DCB44-B7A5-4F0E-B117-AB31BF1F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AFD84-4CD1-4A29-A7A1-B4AE71F0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AC59-6837-4F57-BE96-2A0435EFD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62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AD23-C95C-4AE8-94D5-F0AD0CAA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176D9-F89C-4481-A187-92DC0E3D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B3215-2915-4CC8-B7DD-D6977120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D9D6-A26D-430B-85EA-8FD95E965CC6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7F6B4-C66E-4C75-8899-DB1F81C9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FE55D-F0F5-4BF3-A459-3EC4CFA5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AC59-6837-4F57-BE96-2A0435EFD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8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7AC7-3294-4987-939A-13A5642E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81BF-0FEB-42FC-B40E-7C11C14C5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41B6-9A8F-40E1-BAC1-5C68F3A0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D9D6-A26D-430B-85EA-8FD95E965CC6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D7AF1-AA24-440C-B0FC-8028C17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8A70A-CEF2-4196-A2BD-733C6B32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AC59-6837-4F57-BE96-2A0435EFD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8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5435-ADF8-474B-8F79-780004B3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F0218-7E8B-486A-B71B-0A161B4A1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2BA8A-08A1-4B44-99E0-F842F4A3E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47DB6-6BD2-414B-AAF8-72B5E7B0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D9D6-A26D-430B-85EA-8FD95E965CC6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5417C-CFC7-4526-8C22-C57F5F88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E1FE6-EAEB-447A-9338-7333BD53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AC59-6837-4F57-BE96-2A0435EFD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72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AD4E-51FA-495E-9500-700A991F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AE820-09CF-4D69-B52A-6A3EAAB72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300E9-332A-41D4-A2AD-20C8254CF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52FB4-2BB4-490D-AE4C-98D8D381C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937CE-C2AC-4F33-8A48-FEDBE6D3A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69C8C-511D-4147-BD23-3AC5B7C6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D9D6-A26D-430B-85EA-8FD95E965CC6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D9E2A-895C-444C-ACAD-A4179065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46F3C-4CDE-4C03-9966-3776DDB6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AC59-6837-4F57-BE96-2A0435EFD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37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5301-A9CF-4907-9498-C5223178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091E1-36F5-4D4D-B6D8-5729A1BA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D9D6-A26D-430B-85EA-8FD95E965CC6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216F0-E694-454A-8744-5BE3A227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64C6C-DAB3-4315-9B5E-EFE263CC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AC59-6837-4F57-BE96-2A0435EFD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58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D1416-B755-4257-84DA-34DAC50A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D9D6-A26D-430B-85EA-8FD95E965CC6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86D973-3B93-4A23-B8B0-FD2647B0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10406-42AE-4042-A02D-040D8B36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AC59-6837-4F57-BE96-2A0435EFD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28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C94F-E753-4265-BA7F-E13610F7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CFB0-94A0-4E26-803D-AB523AB5C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356CE-B180-4BCE-AD37-138093B2D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2725D-D8C7-4771-90D1-810C9A67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D9D6-A26D-430B-85EA-8FD95E965CC6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02236-4B85-41ED-8BA6-705DC81F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E53E1-9665-4220-9E22-08D48A70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AC59-6837-4F57-BE96-2A0435EFD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10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F965-4312-4528-B37D-E254078C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D16AD-7066-48B8-9E96-51ED5916F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A6B91-1CF6-4A68-9241-F7681AC4B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017CF-C6BE-4D98-8832-06A04EB4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D9D6-A26D-430B-85EA-8FD95E965CC6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99C8C-49AA-47CB-BE14-7010315C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63BFF-1C80-4FED-BE4E-51CB5CC8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AC59-6837-4F57-BE96-2A0435EFD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38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F6DDE-CC75-413A-BF2D-82FDA4C5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7637D-1237-4C8E-B7CF-7A74A3942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4126D-FB78-4D44-A6AF-A0155DBCF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DD9D6-A26D-430B-85EA-8FD95E965CC6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8195F-50DB-4D3F-ACA9-C6624C739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C3781-AEE6-4E08-93C1-549683288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4AC59-6837-4F57-BE96-2A0435EFD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97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ast.ai/callbacks.one_cycle.html" TargetMode="External"/><Relationship Id="rId2" Type="http://schemas.openxmlformats.org/officeDocument/2006/relationships/hyperlink" Target="https://arxiv.org/abs/1708.0712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826">
              <a:srgbClr val="AEC0DE"/>
            </a:gs>
            <a:gs pos="0">
              <a:schemeClr val="bg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60DCB0-7116-4661-BC36-53C23F81E45B}"/>
              </a:ext>
            </a:extLst>
          </p:cNvPr>
          <p:cNvSpPr txBox="1"/>
          <p:nvPr/>
        </p:nvSpPr>
        <p:spPr>
          <a:xfrm>
            <a:off x="1719262" y="1304925"/>
            <a:ext cx="87534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Smarter and Intelligent Ways to Train Deep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7788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826">
              <a:srgbClr val="AEC0DE"/>
            </a:gs>
            <a:gs pos="0">
              <a:schemeClr val="bg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15749-E423-4936-9E43-559D86805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Need to experimentally find the best learning rate values and schedule for the global learning rates.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Adaptive Learning rates like AdaGrad , RMSProp , AdaDelta are not computationally simple.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Difficulty in minimizing the loss arises from saddle points 	rather than poor local minima as saddle points have small 	gradients that slow the learning process.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9F9BD-7010-47DA-9FE8-A78814C9F830}"/>
              </a:ext>
            </a:extLst>
          </p:cNvPr>
          <p:cNvSpPr txBox="1"/>
          <p:nvPr/>
        </p:nvSpPr>
        <p:spPr>
          <a:xfrm>
            <a:off x="4704080" y="311705"/>
            <a:ext cx="460248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Problem at Hand</a:t>
            </a:r>
          </a:p>
        </p:txBody>
      </p:sp>
    </p:spTree>
    <p:extLst>
      <p:ext uri="{BB962C8B-B14F-4D97-AF65-F5344CB8AC3E}">
        <p14:creationId xmlns:p14="http://schemas.microsoft.com/office/powerpoint/2010/main" val="403392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826">
              <a:srgbClr val="AEC0DE"/>
            </a:gs>
            <a:gs pos="0">
              <a:schemeClr val="bg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15749-E423-4936-9E43-559D86805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" y="816390"/>
            <a:ext cx="11948160" cy="6112729"/>
          </a:xfrm>
        </p:spPr>
        <p:txBody>
          <a:bodyPr>
            <a:normAutofit fontScale="25000" lnSpcReduction="20000"/>
          </a:bodyPr>
          <a:lstStyle/>
          <a:p>
            <a:pPr marL="457200" lvl="1" indent="0">
              <a:lnSpc>
                <a:spcPct val="170000"/>
              </a:lnSpc>
              <a:buNone/>
            </a:pPr>
            <a:r>
              <a:rPr lang="en-IN" sz="76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Introduction</a:t>
            </a:r>
          </a:p>
          <a:p>
            <a:pPr lvl="0" algn="just">
              <a:lnSpc>
                <a:spcPct val="170000"/>
              </a:lnSpc>
            </a:pPr>
            <a:r>
              <a:rPr lang="en-IN" sz="8000" dirty="0">
                <a:latin typeface="Bahnschrift" panose="020B0502040204020203" pitchFamily="34" charset="0"/>
              </a:rPr>
              <a:t>They are fundamentally different from adaptive learning rate  and they can combine with adaptive learning rate</a:t>
            </a:r>
          </a:p>
          <a:p>
            <a:pPr lvl="0" algn="just">
              <a:lnSpc>
                <a:spcPct val="170000"/>
              </a:lnSpc>
            </a:pPr>
            <a:r>
              <a:rPr lang="en-IN" sz="8000" dirty="0">
                <a:latin typeface="Bahnschrift" panose="020B0502040204020203" pitchFamily="34" charset="0"/>
              </a:rPr>
              <a:t>CLR is similar to SGDR methods</a:t>
            </a:r>
          </a:p>
          <a:p>
            <a:pPr lvl="0" algn="just">
              <a:lnSpc>
                <a:spcPct val="170000"/>
              </a:lnSpc>
            </a:pPr>
            <a:r>
              <a:rPr lang="en-IN" sz="8000" dirty="0">
                <a:latin typeface="Bahnschrift" panose="020B0502040204020203" pitchFamily="34" charset="0"/>
              </a:rPr>
              <a:t>Framework to vary learning rate during training and hence helps in letting the global learning rate vary cyclically within a band of values instead of setting it to a fixed value.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8000" dirty="0">
                <a:latin typeface="Bahnschrift" panose="020B0502040204020203" pitchFamily="34" charset="0"/>
              </a:rPr>
              <a:t>      </a:t>
            </a:r>
            <a:r>
              <a:rPr lang="en-IN" sz="8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Advantage</a:t>
            </a:r>
          </a:p>
          <a:p>
            <a:pPr lvl="0" algn="just">
              <a:lnSpc>
                <a:spcPct val="170000"/>
              </a:lnSpc>
            </a:pPr>
            <a:r>
              <a:rPr lang="en-IN" sz="8000" dirty="0">
                <a:latin typeface="Bahnschrift" panose="020B0502040204020203" pitchFamily="34" charset="0"/>
              </a:rPr>
              <a:t>No need to tune the learning rate.</a:t>
            </a:r>
          </a:p>
          <a:p>
            <a:pPr lvl="0" algn="just">
              <a:lnSpc>
                <a:spcPct val="170000"/>
              </a:lnSpc>
            </a:pPr>
            <a:r>
              <a:rPr lang="en-IN" sz="8000" dirty="0">
                <a:latin typeface="Bahnschrift" panose="020B0502040204020203" pitchFamily="34" charset="0"/>
              </a:rPr>
              <a:t>Obtain near optimal Accuracy for any task</a:t>
            </a:r>
          </a:p>
          <a:p>
            <a:pPr lvl="0" algn="just">
              <a:lnSpc>
                <a:spcPct val="170000"/>
              </a:lnSpc>
            </a:pPr>
            <a:r>
              <a:rPr lang="en-IN" sz="8000" dirty="0">
                <a:latin typeface="Bahnschrift" panose="020B0502040204020203" pitchFamily="34" charset="0"/>
              </a:rPr>
              <a:t>Implementing cyclical learning rate make sure rapid traversal of saddle points plateaus due to increasing learning rates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9F9BD-7010-47DA-9FE8-A78814C9F830}"/>
              </a:ext>
            </a:extLst>
          </p:cNvPr>
          <p:cNvSpPr txBox="1"/>
          <p:nvPr/>
        </p:nvSpPr>
        <p:spPr>
          <a:xfrm>
            <a:off x="3799840" y="311705"/>
            <a:ext cx="550672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Cyclical Learning Rate</a:t>
            </a:r>
          </a:p>
        </p:txBody>
      </p:sp>
    </p:spTree>
    <p:extLst>
      <p:ext uri="{BB962C8B-B14F-4D97-AF65-F5344CB8AC3E}">
        <p14:creationId xmlns:p14="http://schemas.microsoft.com/office/powerpoint/2010/main" val="318837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826">
              <a:srgbClr val="AEC0DE"/>
            </a:gs>
            <a:gs pos="0">
              <a:schemeClr val="bg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15749-E423-4936-9E43-559D86805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" y="1107440"/>
            <a:ext cx="11948160" cy="582167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sz="3200" b="1" u="sng" dirty="0">
                <a:solidFill>
                  <a:schemeClr val="accent1">
                    <a:lumMod val="50000"/>
                  </a:schemeClr>
                </a:solidFill>
              </a:rPr>
              <a:t>Hyperparameters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Bahnschrift" panose="020B0502040204020203" pitchFamily="34" charset="0"/>
              </a:rPr>
              <a:t>Minimum learning rate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Bahnschrift" panose="020B0502040204020203" pitchFamily="34" charset="0"/>
              </a:rPr>
              <a:t>Maximum learning rate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Bahnschrift" panose="020B0502040204020203" pitchFamily="34" charset="0"/>
              </a:rPr>
              <a:t>Step Size – 2 to 10 times the number of iterations in an epoch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>
                <a:latin typeface="Bahnschrift" panose="020B0502040204020203" pitchFamily="34" charset="0"/>
              </a:rPr>
              <a:t>Number of iterations until learning rate reaches the maximum learning rate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Bahnschrift" panose="020B0502040204020203" pitchFamily="34" charset="0"/>
              </a:rPr>
              <a:t>Cycle Length – 2 times the Step Size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>
                <a:latin typeface="Bahnschrift" panose="020B0502040204020203" pitchFamily="34" charset="0"/>
              </a:rPr>
              <a:t>Number of iterations until learning rate returns to the initial value(minimum learning rate)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9F9BD-7010-47DA-9FE8-A78814C9F830}"/>
              </a:ext>
            </a:extLst>
          </p:cNvPr>
          <p:cNvSpPr txBox="1"/>
          <p:nvPr/>
        </p:nvSpPr>
        <p:spPr>
          <a:xfrm>
            <a:off x="3799840" y="311705"/>
            <a:ext cx="550672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Cyclical Learning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961F4-AFA1-4AF3-9357-EBF4FC59B9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28025" y="1188720"/>
            <a:ext cx="346075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8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826">
              <a:srgbClr val="AEC0DE"/>
            </a:gs>
            <a:gs pos="0">
              <a:schemeClr val="bg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15749-E423-4936-9E43-559D86805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1181392"/>
            <a:ext cx="11948160" cy="5457533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9F9BD-7010-47DA-9FE8-A78814C9F830}"/>
              </a:ext>
            </a:extLst>
          </p:cNvPr>
          <p:cNvSpPr txBox="1"/>
          <p:nvPr/>
        </p:nvSpPr>
        <p:spPr>
          <a:xfrm>
            <a:off x="3799840" y="311705"/>
            <a:ext cx="550672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1 Cycle Policy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BA951D-6077-428A-91B7-ABAA7D28AB44}"/>
              </a:ext>
            </a:extLst>
          </p:cNvPr>
          <p:cNvSpPr txBox="1"/>
          <p:nvPr/>
        </p:nvSpPr>
        <p:spPr>
          <a:xfrm>
            <a:off x="121920" y="1243499"/>
            <a:ext cx="11948160" cy="5557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Bahnschrift" panose="020B0502040204020203" pitchFamily="34" charset="0"/>
              </a:rPr>
              <a:t>We progressively increase our learning rate from lr_max/div_factor to lr_max and at the same time we progressively decrease our momentum from mom_max to mom_min.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2. We do the exact opposite: we progressively decrease our learning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    rate from lr_max to lr_max/div_factor and at the same time we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    progressively increase our momentum from mom_min to 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    mom_max.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3. We further decrease our learning rate from lr_max/div_factor to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    lr_max/(div_factor x 100) and we keep momentum steady at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    mom_max.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16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826">
              <a:srgbClr val="AEC0DE"/>
            </a:gs>
            <a:gs pos="0">
              <a:schemeClr val="bg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one cycle policy">
            <a:extLst>
              <a:ext uri="{FF2B5EF4-FFF2-40B4-BE49-F238E27FC236}">
                <a16:creationId xmlns:a16="http://schemas.microsoft.com/office/drawing/2014/main" id="{BEEA589A-6528-4D40-AD6C-28FA7CCC0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200150"/>
            <a:ext cx="9763125" cy="523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C6810D-9F09-48A4-97EF-4E1B3C5F02E7}"/>
              </a:ext>
            </a:extLst>
          </p:cNvPr>
          <p:cNvSpPr txBox="1"/>
          <p:nvPr/>
        </p:nvSpPr>
        <p:spPr>
          <a:xfrm>
            <a:off x="4095750" y="352425"/>
            <a:ext cx="325441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1 Cycle Policy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19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826">
              <a:srgbClr val="AEC0DE"/>
            </a:gs>
            <a:gs pos="0">
              <a:schemeClr val="bg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15749-E423-4936-9E43-559D86805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" y="1107440"/>
            <a:ext cx="11948160" cy="582167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9F9BD-7010-47DA-9FE8-A78814C9F830}"/>
              </a:ext>
            </a:extLst>
          </p:cNvPr>
          <p:cNvSpPr txBox="1"/>
          <p:nvPr/>
        </p:nvSpPr>
        <p:spPr>
          <a:xfrm>
            <a:off x="2956560" y="311705"/>
            <a:ext cx="635000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Learning Rate Range Test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5284B4-8F97-4191-9689-53F7EB0F98BF}"/>
              </a:ext>
            </a:extLst>
          </p:cNvPr>
          <p:cNvSpPr txBox="1"/>
          <p:nvPr/>
        </p:nvSpPr>
        <p:spPr>
          <a:xfrm>
            <a:off x="416560" y="1107440"/>
            <a:ext cx="11084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Used to determine if super-convergence is possible for an architecture.</a:t>
            </a:r>
          </a:p>
          <a:p>
            <a:pPr marL="457200" indent="-457200">
              <a:buAutoNum type="arabicPeriod"/>
            </a:pPr>
            <a:endParaRPr lang="en-US" sz="2400" dirty="0">
              <a:latin typeface="Bahnschrift" panose="020B0502040204020203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Bahnschrift" panose="020B0502040204020203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Bahnschrift" panose="020B0502040204020203" pitchFamily="34" charset="0"/>
            </a:endParaRPr>
          </a:p>
          <a:p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850C3-C63F-4612-8F7F-208EEC909B25}"/>
              </a:ext>
            </a:extLst>
          </p:cNvPr>
          <p:cNvSpPr txBox="1"/>
          <p:nvPr/>
        </p:nvSpPr>
        <p:spPr>
          <a:xfrm>
            <a:off x="416559" y="1932166"/>
            <a:ext cx="746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Bahnschrift" panose="020B0502040204020203" pitchFamily="34" charset="0"/>
              </a:rPr>
              <a:t>How we do it ..</a:t>
            </a:r>
          </a:p>
          <a:p>
            <a:endParaRPr lang="en-I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Bahnschrift" panose="020B0502040204020203" pitchFamily="34" charset="0"/>
              </a:rPr>
              <a:t>Choose a minimum and maximum learning rate (lr)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Bahnschrift" panose="020B0502040204020203" pitchFamily="34" charset="0"/>
              </a:rPr>
              <a:t>Set step size = max_iterations (total epochs)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ahnschrift" panose="020B0502040204020203" pitchFamily="34" charset="0"/>
              </a:rPr>
              <a:t>Plot accuracy vs learning rate(lr finder plot) and choose min lr when accuracy starts to increase and max lr when accuracy starts to decrease</a:t>
            </a:r>
            <a:endParaRPr lang="en-IN" sz="2400" dirty="0">
              <a:latin typeface="Bahnschrift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E9BED8-D989-44FF-BEBB-AEC49BA33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015" y="2270273"/>
            <a:ext cx="44672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9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826">
              <a:srgbClr val="AEC0DE"/>
            </a:gs>
            <a:gs pos="0">
              <a:schemeClr val="bg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15749-E423-4936-9E43-559D86805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" y="1767840"/>
            <a:ext cx="11948160" cy="516127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IN" sz="3600" dirty="0"/>
              <a:t>Triangular Window(linear)</a:t>
            </a:r>
          </a:p>
          <a:p>
            <a:pPr lvl="1">
              <a:lnSpc>
                <a:spcPct val="150000"/>
              </a:lnSpc>
            </a:pPr>
            <a:r>
              <a:rPr lang="en-IN" sz="3600" dirty="0"/>
              <a:t>Welch Window(Parabolic)</a:t>
            </a:r>
          </a:p>
          <a:p>
            <a:pPr lvl="1">
              <a:lnSpc>
                <a:spcPct val="150000"/>
              </a:lnSpc>
            </a:pPr>
            <a:r>
              <a:rPr lang="en-IN" sz="3600" dirty="0"/>
              <a:t>Hann Window(Sinusoidal)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9F9BD-7010-47DA-9FE8-A78814C9F830}"/>
              </a:ext>
            </a:extLst>
          </p:cNvPr>
          <p:cNvSpPr txBox="1"/>
          <p:nvPr/>
        </p:nvSpPr>
        <p:spPr>
          <a:xfrm>
            <a:off x="335280" y="311705"/>
            <a:ext cx="11612880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Different Functional Form for varying Learning Rates</a:t>
            </a:r>
          </a:p>
        </p:txBody>
      </p:sp>
    </p:spTree>
    <p:extLst>
      <p:ext uri="{BB962C8B-B14F-4D97-AF65-F5344CB8AC3E}">
        <p14:creationId xmlns:p14="http://schemas.microsoft.com/office/powerpoint/2010/main" val="118586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826">
              <a:srgbClr val="AEC0DE"/>
            </a:gs>
            <a:gs pos="0">
              <a:schemeClr val="bg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15749-E423-4936-9E43-559D86805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" y="1107440"/>
            <a:ext cx="11948160" cy="5821679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US" b="1" dirty="0"/>
              <a:t>Super-Convergence: Very Fast Training of Neural Networks Using Large Learning Rates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https://arxiv.org/abs/1708.07120</a:t>
            </a:r>
            <a:endParaRPr lang="en-IN" dirty="0"/>
          </a:p>
          <a:p>
            <a:r>
              <a:rPr lang="en-IN" dirty="0"/>
              <a:t> </a:t>
            </a:r>
            <a:r>
              <a:rPr lang="en-IN" b="1" dirty="0"/>
              <a:t>One cycle policy</a:t>
            </a:r>
          </a:p>
          <a:p>
            <a:pPr marL="0" indent="0">
              <a:buNone/>
            </a:pPr>
            <a:r>
              <a:rPr lang="en-IN" dirty="0">
                <a:hlinkClick r:id="rId3"/>
              </a:rPr>
              <a:t>https://docs.fast.ai/callbacks.one_cycle.html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9F9BD-7010-47DA-9FE8-A78814C9F830}"/>
              </a:ext>
            </a:extLst>
          </p:cNvPr>
          <p:cNvSpPr txBox="1"/>
          <p:nvPr/>
        </p:nvSpPr>
        <p:spPr>
          <a:xfrm>
            <a:off x="3799840" y="311705"/>
            <a:ext cx="550672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0639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464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utkarsh vardhan</dc:creator>
  <cp:lastModifiedBy>utkarsh vardhan</cp:lastModifiedBy>
  <cp:revision>12</cp:revision>
  <dcterms:created xsi:type="dcterms:W3CDTF">2019-10-11T04:17:04Z</dcterms:created>
  <dcterms:modified xsi:type="dcterms:W3CDTF">2019-10-11T18:37:44Z</dcterms:modified>
</cp:coreProperties>
</file>