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72" r:id="rId3"/>
    <p:sldId id="258" r:id="rId4"/>
    <p:sldId id="259" r:id="rId5"/>
    <p:sldId id="260" r:id="rId6"/>
    <p:sldId id="257" r:id="rId7"/>
    <p:sldId id="267" r:id="rId8"/>
    <p:sldId id="265" r:id="rId9"/>
    <p:sldId id="268" r:id="rId10"/>
    <p:sldId id="269" r:id="rId11"/>
    <p:sldId id="270" r:id="rId12"/>
    <p:sldId id="273" r:id="rId13"/>
    <p:sldId id="266"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BB1DA1-18EF-732B-15E1-F2419C46B150}" v="441" dt="2023-01-04T13:01:19.935"/>
    <p1510:client id="{72798C88-F5A6-F5FA-2AC9-E3B5A53A69EA}" v="4" dt="2023-01-04T00:05:25.933"/>
    <p1510:client id="{AB5A9DD6-C643-3FB4-FDFB-82118823177F}" v="254" dt="2023-01-03T23:58:19.635"/>
    <p1510:client id="{B733E3BE-8C43-4E81-8B5C-F7EB0668C9D5}" v="338" dt="2023-01-03T14:59:51.586"/>
    <p1510:client id="{B784E7B1-8B42-D1CB-A13B-D8BAF909F195}" v="28" dt="2023-05-13T09:46:27.1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90F75D-D36B-4F33-B868-431421BBFDF6}"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ED521D9B-8A9D-4406-9480-9240A6143885}">
      <dgm:prSet/>
      <dgm:spPr/>
      <dgm:t>
        <a:bodyPr/>
        <a:lstStyle/>
        <a:p>
          <a:r>
            <a:rPr lang="en-US" b="0" i="0" dirty="0"/>
            <a:t>Previous work on routing and game theory.</a:t>
          </a:r>
          <a:endParaRPr lang="en-US" dirty="0"/>
        </a:p>
      </dgm:t>
    </dgm:pt>
    <dgm:pt modelId="{455797E9-01CD-4ED3-9AF2-5C4254E6D94A}" type="parTrans" cxnId="{2ABE23F9-CF0B-4B6E-9589-E2204B3FCA9C}">
      <dgm:prSet/>
      <dgm:spPr/>
      <dgm:t>
        <a:bodyPr/>
        <a:lstStyle/>
        <a:p>
          <a:endParaRPr lang="en-US"/>
        </a:p>
      </dgm:t>
    </dgm:pt>
    <dgm:pt modelId="{9189D083-DEA1-434D-8142-3EE1272D73C8}" type="sibTrans" cxnId="{2ABE23F9-CF0B-4B6E-9589-E2204B3FCA9C}">
      <dgm:prSet/>
      <dgm:spPr/>
      <dgm:t>
        <a:bodyPr/>
        <a:lstStyle/>
        <a:p>
          <a:endParaRPr lang="en-US"/>
        </a:p>
      </dgm:t>
    </dgm:pt>
    <dgm:pt modelId="{F393BF75-9F87-4671-8733-5D49680CA079}">
      <dgm:prSet/>
      <dgm:spPr/>
      <dgm:t>
        <a:bodyPr/>
        <a:lstStyle/>
        <a:p>
          <a:r>
            <a:rPr lang="en-US" b="0" i="0" dirty="0"/>
            <a:t>Relevant concepts and techniques from game theory that can be applied to routing.</a:t>
          </a:r>
          <a:endParaRPr lang="en-US" dirty="0"/>
        </a:p>
      </dgm:t>
    </dgm:pt>
    <dgm:pt modelId="{638F20D1-0B90-4934-B6D0-4D65A18005DC}" type="parTrans" cxnId="{3981249A-6AFD-4902-AA8A-DACF96EA35D1}">
      <dgm:prSet/>
      <dgm:spPr/>
      <dgm:t>
        <a:bodyPr/>
        <a:lstStyle/>
        <a:p>
          <a:endParaRPr lang="en-US"/>
        </a:p>
      </dgm:t>
    </dgm:pt>
    <dgm:pt modelId="{445A078C-A2FE-44B6-A3DF-7B13660E6308}" type="sibTrans" cxnId="{3981249A-6AFD-4902-AA8A-DACF96EA35D1}">
      <dgm:prSet/>
      <dgm:spPr/>
      <dgm:t>
        <a:bodyPr/>
        <a:lstStyle/>
        <a:p>
          <a:endParaRPr lang="en-US"/>
        </a:p>
      </dgm:t>
    </dgm:pt>
    <dgm:pt modelId="{1F7A63FA-1762-483C-8741-56C26BD0A31E}">
      <dgm:prSet/>
      <dgm:spPr/>
      <dgm:t>
        <a:bodyPr/>
        <a:lstStyle/>
        <a:p>
          <a:pPr rtl="0"/>
          <a:r>
            <a:rPr lang="en-US" b="0" i="0" dirty="0"/>
            <a:t>Limitations and gaps in the existing literature</a:t>
          </a:r>
          <a:r>
            <a:rPr lang="en-US" dirty="0">
              <a:latin typeface="Neue Haas Grotesk Text Pro"/>
            </a:rPr>
            <a:t> review.</a:t>
          </a:r>
          <a:endParaRPr lang="en-US" dirty="0"/>
        </a:p>
      </dgm:t>
    </dgm:pt>
    <dgm:pt modelId="{CEA09C6C-83D5-4884-8422-2C98C6E467B4}" type="parTrans" cxnId="{44ECAEDC-E4E2-4282-AD11-6DD2E092074F}">
      <dgm:prSet/>
      <dgm:spPr/>
      <dgm:t>
        <a:bodyPr/>
        <a:lstStyle/>
        <a:p>
          <a:endParaRPr lang="en-US"/>
        </a:p>
      </dgm:t>
    </dgm:pt>
    <dgm:pt modelId="{E727A4B1-A303-4EE9-B548-B71395F4BDF4}" type="sibTrans" cxnId="{44ECAEDC-E4E2-4282-AD11-6DD2E092074F}">
      <dgm:prSet/>
      <dgm:spPr/>
      <dgm:t>
        <a:bodyPr/>
        <a:lstStyle/>
        <a:p>
          <a:endParaRPr lang="en-US"/>
        </a:p>
      </dgm:t>
    </dgm:pt>
    <dgm:pt modelId="{49EF93AE-B792-472F-865D-2E209B24074A}" type="pres">
      <dgm:prSet presAssocID="{6F90F75D-D36B-4F33-B868-431421BBFDF6}" presName="diagram" presStyleCnt="0">
        <dgm:presLayoutVars>
          <dgm:dir/>
          <dgm:resizeHandles val="exact"/>
        </dgm:presLayoutVars>
      </dgm:prSet>
      <dgm:spPr/>
    </dgm:pt>
    <dgm:pt modelId="{2879E032-90F2-465C-ABAB-313B91CADFA8}" type="pres">
      <dgm:prSet presAssocID="{ED521D9B-8A9D-4406-9480-9240A6143885}" presName="node" presStyleLbl="node1" presStyleIdx="0" presStyleCnt="3">
        <dgm:presLayoutVars>
          <dgm:bulletEnabled val="1"/>
        </dgm:presLayoutVars>
      </dgm:prSet>
      <dgm:spPr/>
    </dgm:pt>
    <dgm:pt modelId="{55E05C1D-46EB-414C-B9E9-FFDEADF01D56}" type="pres">
      <dgm:prSet presAssocID="{9189D083-DEA1-434D-8142-3EE1272D73C8}" presName="sibTrans" presStyleLbl="sibTrans2D1" presStyleIdx="0" presStyleCnt="2"/>
      <dgm:spPr/>
    </dgm:pt>
    <dgm:pt modelId="{5092CC42-C141-4C51-8A31-80637F2F197F}" type="pres">
      <dgm:prSet presAssocID="{9189D083-DEA1-434D-8142-3EE1272D73C8}" presName="connectorText" presStyleLbl="sibTrans2D1" presStyleIdx="0" presStyleCnt="2"/>
      <dgm:spPr/>
    </dgm:pt>
    <dgm:pt modelId="{6C284476-EEC0-410E-9C7C-3EBE122A750E}" type="pres">
      <dgm:prSet presAssocID="{F393BF75-9F87-4671-8733-5D49680CA079}" presName="node" presStyleLbl="node1" presStyleIdx="1" presStyleCnt="3">
        <dgm:presLayoutVars>
          <dgm:bulletEnabled val="1"/>
        </dgm:presLayoutVars>
      </dgm:prSet>
      <dgm:spPr/>
    </dgm:pt>
    <dgm:pt modelId="{3848D909-D348-4B48-8D05-986EFB2D1C16}" type="pres">
      <dgm:prSet presAssocID="{445A078C-A2FE-44B6-A3DF-7B13660E6308}" presName="sibTrans" presStyleLbl="sibTrans2D1" presStyleIdx="1" presStyleCnt="2"/>
      <dgm:spPr/>
    </dgm:pt>
    <dgm:pt modelId="{18FAC8DB-DDBF-4A7E-BB11-D24E39E47BE2}" type="pres">
      <dgm:prSet presAssocID="{445A078C-A2FE-44B6-A3DF-7B13660E6308}" presName="connectorText" presStyleLbl="sibTrans2D1" presStyleIdx="1" presStyleCnt="2"/>
      <dgm:spPr/>
    </dgm:pt>
    <dgm:pt modelId="{15B388C8-DFDF-4AD8-988A-42D63EC32D54}" type="pres">
      <dgm:prSet presAssocID="{1F7A63FA-1762-483C-8741-56C26BD0A31E}" presName="node" presStyleLbl="node1" presStyleIdx="2" presStyleCnt="3">
        <dgm:presLayoutVars>
          <dgm:bulletEnabled val="1"/>
        </dgm:presLayoutVars>
      </dgm:prSet>
      <dgm:spPr/>
    </dgm:pt>
  </dgm:ptLst>
  <dgm:cxnLst>
    <dgm:cxn modelId="{6D9E9917-E64C-463C-B843-FA693EE4392E}" type="presOf" srcId="{9189D083-DEA1-434D-8142-3EE1272D73C8}" destId="{55E05C1D-46EB-414C-B9E9-FFDEADF01D56}" srcOrd="0" destOrd="0" presId="urn:microsoft.com/office/officeart/2005/8/layout/process5"/>
    <dgm:cxn modelId="{97EAD424-5DCC-4974-9698-6F92692348AB}" type="presOf" srcId="{1F7A63FA-1762-483C-8741-56C26BD0A31E}" destId="{15B388C8-DFDF-4AD8-988A-42D63EC32D54}" srcOrd="0" destOrd="0" presId="urn:microsoft.com/office/officeart/2005/8/layout/process5"/>
    <dgm:cxn modelId="{04C1BF36-49A5-497D-A972-287D3DC3EE2F}" type="presOf" srcId="{9189D083-DEA1-434D-8142-3EE1272D73C8}" destId="{5092CC42-C141-4C51-8A31-80637F2F197F}" srcOrd="1" destOrd="0" presId="urn:microsoft.com/office/officeart/2005/8/layout/process5"/>
    <dgm:cxn modelId="{EF263F4E-AC41-4DF5-8910-03E8E398D4D1}" type="presOf" srcId="{F393BF75-9F87-4671-8733-5D49680CA079}" destId="{6C284476-EEC0-410E-9C7C-3EBE122A750E}" srcOrd="0" destOrd="0" presId="urn:microsoft.com/office/officeart/2005/8/layout/process5"/>
    <dgm:cxn modelId="{B1D97386-3139-4CB6-9446-A4E308A84BB3}" type="presOf" srcId="{445A078C-A2FE-44B6-A3DF-7B13660E6308}" destId="{18FAC8DB-DDBF-4A7E-BB11-D24E39E47BE2}" srcOrd="1" destOrd="0" presId="urn:microsoft.com/office/officeart/2005/8/layout/process5"/>
    <dgm:cxn modelId="{3981249A-6AFD-4902-AA8A-DACF96EA35D1}" srcId="{6F90F75D-D36B-4F33-B868-431421BBFDF6}" destId="{F393BF75-9F87-4671-8733-5D49680CA079}" srcOrd="1" destOrd="0" parTransId="{638F20D1-0B90-4934-B6D0-4D65A18005DC}" sibTransId="{445A078C-A2FE-44B6-A3DF-7B13660E6308}"/>
    <dgm:cxn modelId="{D38690D8-5A4D-47E9-9714-D49D9080DAD6}" type="presOf" srcId="{ED521D9B-8A9D-4406-9480-9240A6143885}" destId="{2879E032-90F2-465C-ABAB-313B91CADFA8}" srcOrd="0" destOrd="0" presId="urn:microsoft.com/office/officeart/2005/8/layout/process5"/>
    <dgm:cxn modelId="{44ECAEDC-E4E2-4282-AD11-6DD2E092074F}" srcId="{6F90F75D-D36B-4F33-B868-431421BBFDF6}" destId="{1F7A63FA-1762-483C-8741-56C26BD0A31E}" srcOrd="2" destOrd="0" parTransId="{CEA09C6C-83D5-4884-8422-2C98C6E467B4}" sibTransId="{E727A4B1-A303-4EE9-B548-B71395F4BDF4}"/>
    <dgm:cxn modelId="{74BEA5EF-E161-492C-BA5B-551047F965F0}" type="presOf" srcId="{445A078C-A2FE-44B6-A3DF-7B13660E6308}" destId="{3848D909-D348-4B48-8D05-986EFB2D1C16}" srcOrd="0" destOrd="0" presId="urn:microsoft.com/office/officeart/2005/8/layout/process5"/>
    <dgm:cxn modelId="{2ABE23F9-CF0B-4B6E-9589-E2204B3FCA9C}" srcId="{6F90F75D-D36B-4F33-B868-431421BBFDF6}" destId="{ED521D9B-8A9D-4406-9480-9240A6143885}" srcOrd="0" destOrd="0" parTransId="{455797E9-01CD-4ED3-9AF2-5C4254E6D94A}" sibTransId="{9189D083-DEA1-434D-8142-3EE1272D73C8}"/>
    <dgm:cxn modelId="{766198FA-3141-4A92-89B7-66A3634B49A2}" type="presOf" srcId="{6F90F75D-D36B-4F33-B868-431421BBFDF6}" destId="{49EF93AE-B792-472F-865D-2E209B24074A}" srcOrd="0" destOrd="0" presId="urn:microsoft.com/office/officeart/2005/8/layout/process5"/>
    <dgm:cxn modelId="{35BA4399-1053-4B05-BC76-E2F9379DBF82}" type="presParOf" srcId="{49EF93AE-B792-472F-865D-2E209B24074A}" destId="{2879E032-90F2-465C-ABAB-313B91CADFA8}" srcOrd="0" destOrd="0" presId="urn:microsoft.com/office/officeart/2005/8/layout/process5"/>
    <dgm:cxn modelId="{0B545A8C-56A4-4C85-B421-2C6E288952C2}" type="presParOf" srcId="{49EF93AE-B792-472F-865D-2E209B24074A}" destId="{55E05C1D-46EB-414C-B9E9-FFDEADF01D56}" srcOrd="1" destOrd="0" presId="urn:microsoft.com/office/officeart/2005/8/layout/process5"/>
    <dgm:cxn modelId="{D0408A14-B9DF-48CD-ADDF-A5401B97B67E}" type="presParOf" srcId="{55E05C1D-46EB-414C-B9E9-FFDEADF01D56}" destId="{5092CC42-C141-4C51-8A31-80637F2F197F}" srcOrd="0" destOrd="0" presId="urn:microsoft.com/office/officeart/2005/8/layout/process5"/>
    <dgm:cxn modelId="{9A7081AE-1C0E-41CC-998F-11BA3EF02E9C}" type="presParOf" srcId="{49EF93AE-B792-472F-865D-2E209B24074A}" destId="{6C284476-EEC0-410E-9C7C-3EBE122A750E}" srcOrd="2" destOrd="0" presId="urn:microsoft.com/office/officeart/2005/8/layout/process5"/>
    <dgm:cxn modelId="{35AD8D37-99D7-4D70-AEC2-28965FEEBDC9}" type="presParOf" srcId="{49EF93AE-B792-472F-865D-2E209B24074A}" destId="{3848D909-D348-4B48-8D05-986EFB2D1C16}" srcOrd="3" destOrd="0" presId="urn:microsoft.com/office/officeart/2005/8/layout/process5"/>
    <dgm:cxn modelId="{57F07543-8922-4CE4-A6FB-76BD708E9C44}" type="presParOf" srcId="{3848D909-D348-4B48-8D05-986EFB2D1C16}" destId="{18FAC8DB-DDBF-4A7E-BB11-D24E39E47BE2}" srcOrd="0" destOrd="0" presId="urn:microsoft.com/office/officeart/2005/8/layout/process5"/>
    <dgm:cxn modelId="{927E091F-95DD-4230-A5FE-CF8443410800}" type="presParOf" srcId="{49EF93AE-B792-472F-865D-2E209B24074A}" destId="{15B388C8-DFDF-4AD8-988A-42D63EC32D54}" srcOrd="4"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69F25C-9045-430B-B1E0-CDF93D0E9E37}"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EA73BC9C-A646-4369-A19E-DDF049AAD21A}">
      <dgm:prSet phldr="0"/>
      <dgm:spPr/>
      <dgm:t>
        <a:bodyPr/>
        <a:lstStyle/>
        <a:p>
          <a:pPr rtl="0"/>
          <a:r>
            <a:rPr lang="en-US" dirty="0">
              <a:latin typeface="Neue Haas Grotesk Text Pro"/>
            </a:rPr>
            <a:t> </a:t>
          </a:r>
          <a:r>
            <a:rPr lang="en-US" dirty="0"/>
            <a:t>The purpose of the paper is to explore the use of game theory to improve the </a:t>
          </a:r>
          <a:r>
            <a:rPr lang="en-US" dirty="0">
              <a:latin typeface="Neue Haas Grotesk Text Pro"/>
            </a:rPr>
            <a:t>efficiency</a:t>
          </a:r>
          <a:r>
            <a:rPr lang="en-US" dirty="0"/>
            <a:t> of routing systems.</a:t>
          </a:r>
        </a:p>
      </dgm:t>
    </dgm:pt>
    <dgm:pt modelId="{82768E68-D691-4971-81FE-A8C48007F19E}" type="parTrans" cxnId="{BB8BD294-5285-4490-975D-C4D58F016235}">
      <dgm:prSet/>
      <dgm:spPr/>
      <dgm:t>
        <a:bodyPr/>
        <a:lstStyle/>
        <a:p>
          <a:endParaRPr lang="en-US"/>
        </a:p>
      </dgm:t>
    </dgm:pt>
    <dgm:pt modelId="{1A3A99FB-903B-4AFA-8114-9B08CC083567}" type="sibTrans" cxnId="{BB8BD294-5285-4490-975D-C4D58F016235}">
      <dgm:prSet/>
      <dgm:spPr/>
      <dgm:t>
        <a:bodyPr/>
        <a:lstStyle/>
        <a:p>
          <a:endParaRPr lang="en-US"/>
        </a:p>
      </dgm:t>
    </dgm:pt>
    <dgm:pt modelId="{3AEBB5D2-1352-4C66-A76A-9F12B193CE96}">
      <dgm:prSet phldr="0"/>
      <dgm:spPr/>
      <dgm:t>
        <a:bodyPr/>
        <a:lstStyle/>
        <a:p>
          <a:pPr rtl="0"/>
          <a:r>
            <a:rPr lang="en-US" dirty="0">
              <a:latin typeface="Neue Haas Grotesk Text Pro"/>
            </a:rPr>
            <a:t> </a:t>
          </a:r>
          <a:r>
            <a:rPr lang="en-US" dirty="0"/>
            <a:t>The current state of routing algorithms is analyzed, including potential vulnerabilities such as compromised nodes.</a:t>
          </a:r>
        </a:p>
      </dgm:t>
    </dgm:pt>
    <dgm:pt modelId="{8456972F-EF65-44DF-B813-4FE678E0AC15}" type="parTrans" cxnId="{80B04706-3230-480C-A6A2-F388325FAD4B}">
      <dgm:prSet/>
      <dgm:spPr/>
      <dgm:t>
        <a:bodyPr/>
        <a:lstStyle/>
        <a:p>
          <a:endParaRPr lang="en-US"/>
        </a:p>
      </dgm:t>
    </dgm:pt>
    <dgm:pt modelId="{99DC0347-DEC0-4A28-9CC1-193851B5F8DB}" type="sibTrans" cxnId="{80B04706-3230-480C-A6A2-F388325FAD4B}">
      <dgm:prSet/>
      <dgm:spPr/>
      <dgm:t>
        <a:bodyPr/>
        <a:lstStyle/>
        <a:p>
          <a:endParaRPr lang="en-US"/>
        </a:p>
      </dgm:t>
    </dgm:pt>
    <dgm:pt modelId="{4E051862-6211-4832-9BAD-207D5013172A}">
      <dgm:prSet phldr="0"/>
      <dgm:spPr/>
      <dgm:t>
        <a:bodyPr/>
        <a:lstStyle/>
        <a:p>
          <a:pPr rtl="0"/>
          <a:r>
            <a:rPr lang="en-US" dirty="0">
              <a:latin typeface="Neue Haas Grotesk Text Pro"/>
            </a:rPr>
            <a:t> </a:t>
          </a:r>
          <a:r>
            <a:rPr lang="en-US" dirty="0"/>
            <a:t>A new approach using game theory is proposed to find the shortest and most secure path for data transmission, involving </a:t>
          </a:r>
          <a:r>
            <a:rPr lang="en-US" dirty="0">
              <a:latin typeface="Neue Haas Grotesk Text Pro"/>
            </a:rPr>
            <a:t>the </a:t>
          </a:r>
          <a:r>
            <a:rPr lang="en-US" dirty="0"/>
            <a:t>representation of each system as a vertex.</a:t>
          </a:r>
        </a:p>
      </dgm:t>
    </dgm:pt>
    <dgm:pt modelId="{535772B9-5D80-4CB4-BF34-80D58EE2417D}" type="parTrans" cxnId="{24CE40DF-BA28-4452-9A34-E3009D96CE8E}">
      <dgm:prSet/>
      <dgm:spPr/>
    </dgm:pt>
    <dgm:pt modelId="{6DF377F1-A2FF-4348-B4C0-5D721EF88E0C}" type="sibTrans" cxnId="{24CE40DF-BA28-4452-9A34-E3009D96CE8E}">
      <dgm:prSet/>
      <dgm:spPr/>
      <dgm:t>
        <a:bodyPr/>
        <a:lstStyle/>
        <a:p>
          <a:endParaRPr lang="en-US"/>
        </a:p>
      </dgm:t>
    </dgm:pt>
    <dgm:pt modelId="{995D91B4-B644-434D-97F9-CDAEF32E9120}" type="pres">
      <dgm:prSet presAssocID="{0E69F25C-9045-430B-B1E0-CDF93D0E9E37}" presName="outerComposite" presStyleCnt="0">
        <dgm:presLayoutVars>
          <dgm:chMax val="5"/>
          <dgm:dir/>
          <dgm:resizeHandles val="exact"/>
        </dgm:presLayoutVars>
      </dgm:prSet>
      <dgm:spPr/>
    </dgm:pt>
    <dgm:pt modelId="{F36CF2F9-9997-42B9-8766-2A5615DD8386}" type="pres">
      <dgm:prSet presAssocID="{0E69F25C-9045-430B-B1E0-CDF93D0E9E37}" presName="dummyMaxCanvas" presStyleCnt="0">
        <dgm:presLayoutVars/>
      </dgm:prSet>
      <dgm:spPr/>
    </dgm:pt>
    <dgm:pt modelId="{A5CF28A7-B6F9-447F-98D9-B07D96234BF2}" type="pres">
      <dgm:prSet presAssocID="{0E69F25C-9045-430B-B1E0-CDF93D0E9E37}" presName="ThreeNodes_1" presStyleLbl="node1" presStyleIdx="0" presStyleCnt="3">
        <dgm:presLayoutVars>
          <dgm:bulletEnabled val="1"/>
        </dgm:presLayoutVars>
      </dgm:prSet>
      <dgm:spPr/>
    </dgm:pt>
    <dgm:pt modelId="{F9891A07-224C-4A73-9578-C4EBE7C27854}" type="pres">
      <dgm:prSet presAssocID="{0E69F25C-9045-430B-B1E0-CDF93D0E9E37}" presName="ThreeNodes_2" presStyleLbl="node1" presStyleIdx="1" presStyleCnt="3">
        <dgm:presLayoutVars>
          <dgm:bulletEnabled val="1"/>
        </dgm:presLayoutVars>
      </dgm:prSet>
      <dgm:spPr/>
    </dgm:pt>
    <dgm:pt modelId="{B8D14625-3028-403B-9BE4-02C7E8FFA4B4}" type="pres">
      <dgm:prSet presAssocID="{0E69F25C-9045-430B-B1E0-CDF93D0E9E37}" presName="ThreeNodes_3" presStyleLbl="node1" presStyleIdx="2" presStyleCnt="3">
        <dgm:presLayoutVars>
          <dgm:bulletEnabled val="1"/>
        </dgm:presLayoutVars>
      </dgm:prSet>
      <dgm:spPr/>
    </dgm:pt>
    <dgm:pt modelId="{FDA8CB38-BA6B-40F0-8A09-4787F65C0493}" type="pres">
      <dgm:prSet presAssocID="{0E69F25C-9045-430B-B1E0-CDF93D0E9E37}" presName="ThreeConn_1-2" presStyleLbl="fgAccFollowNode1" presStyleIdx="0" presStyleCnt="2">
        <dgm:presLayoutVars>
          <dgm:bulletEnabled val="1"/>
        </dgm:presLayoutVars>
      </dgm:prSet>
      <dgm:spPr/>
    </dgm:pt>
    <dgm:pt modelId="{E3B4A1D7-4E68-44AF-8A87-D04045EB595C}" type="pres">
      <dgm:prSet presAssocID="{0E69F25C-9045-430B-B1E0-CDF93D0E9E37}" presName="ThreeConn_2-3" presStyleLbl="fgAccFollowNode1" presStyleIdx="1" presStyleCnt="2">
        <dgm:presLayoutVars>
          <dgm:bulletEnabled val="1"/>
        </dgm:presLayoutVars>
      </dgm:prSet>
      <dgm:spPr/>
    </dgm:pt>
    <dgm:pt modelId="{6069CE38-BD31-4A22-8395-AA7C7B8C6EEF}" type="pres">
      <dgm:prSet presAssocID="{0E69F25C-9045-430B-B1E0-CDF93D0E9E37}" presName="ThreeNodes_1_text" presStyleLbl="node1" presStyleIdx="2" presStyleCnt="3">
        <dgm:presLayoutVars>
          <dgm:bulletEnabled val="1"/>
        </dgm:presLayoutVars>
      </dgm:prSet>
      <dgm:spPr/>
    </dgm:pt>
    <dgm:pt modelId="{D126FAE8-8F2A-41C6-A5FF-FC2A9DCCE0A6}" type="pres">
      <dgm:prSet presAssocID="{0E69F25C-9045-430B-B1E0-CDF93D0E9E37}" presName="ThreeNodes_2_text" presStyleLbl="node1" presStyleIdx="2" presStyleCnt="3">
        <dgm:presLayoutVars>
          <dgm:bulletEnabled val="1"/>
        </dgm:presLayoutVars>
      </dgm:prSet>
      <dgm:spPr/>
    </dgm:pt>
    <dgm:pt modelId="{0E0C2379-3374-4A40-9567-BE499C617B63}" type="pres">
      <dgm:prSet presAssocID="{0E69F25C-9045-430B-B1E0-CDF93D0E9E37}" presName="ThreeNodes_3_text" presStyleLbl="node1" presStyleIdx="2" presStyleCnt="3">
        <dgm:presLayoutVars>
          <dgm:bulletEnabled val="1"/>
        </dgm:presLayoutVars>
      </dgm:prSet>
      <dgm:spPr/>
    </dgm:pt>
  </dgm:ptLst>
  <dgm:cxnLst>
    <dgm:cxn modelId="{80B04706-3230-480C-A6A2-F388325FAD4B}" srcId="{0E69F25C-9045-430B-B1E0-CDF93D0E9E37}" destId="{3AEBB5D2-1352-4C66-A76A-9F12B193CE96}" srcOrd="1" destOrd="0" parTransId="{8456972F-EF65-44DF-B813-4FE678E0AC15}" sibTransId="{99DC0347-DEC0-4A28-9CC1-193851B5F8DB}"/>
    <dgm:cxn modelId="{47389617-D6B9-46B8-A0A3-BBE4A6A76D9B}" type="presOf" srcId="{3AEBB5D2-1352-4C66-A76A-9F12B193CE96}" destId="{F9891A07-224C-4A73-9578-C4EBE7C27854}" srcOrd="0" destOrd="0" presId="urn:microsoft.com/office/officeart/2005/8/layout/vProcess5"/>
    <dgm:cxn modelId="{84A3C524-2FC4-4920-A166-5294E5B0C7F9}" type="presOf" srcId="{3AEBB5D2-1352-4C66-A76A-9F12B193CE96}" destId="{D126FAE8-8F2A-41C6-A5FF-FC2A9DCCE0A6}" srcOrd="1" destOrd="0" presId="urn:microsoft.com/office/officeart/2005/8/layout/vProcess5"/>
    <dgm:cxn modelId="{99B62942-0512-4050-8D83-ADCF2B25DD64}" type="presOf" srcId="{EA73BC9C-A646-4369-A19E-DDF049AAD21A}" destId="{A5CF28A7-B6F9-447F-98D9-B07D96234BF2}" srcOrd="0" destOrd="0" presId="urn:microsoft.com/office/officeart/2005/8/layout/vProcess5"/>
    <dgm:cxn modelId="{359FD366-0ACF-48EB-B540-96F14DB8C0BA}" type="presOf" srcId="{0E69F25C-9045-430B-B1E0-CDF93D0E9E37}" destId="{995D91B4-B644-434D-97F9-CDAEF32E9120}" srcOrd="0" destOrd="0" presId="urn:microsoft.com/office/officeart/2005/8/layout/vProcess5"/>
    <dgm:cxn modelId="{CF177E8E-C627-4454-AC35-C144AAE37721}" type="presOf" srcId="{99DC0347-DEC0-4A28-9CC1-193851B5F8DB}" destId="{E3B4A1D7-4E68-44AF-8A87-D04045EB595C}" srcOrd="0" destOrd="0" presId="urn:microsoft.com/office/officeart/2005/8/layout/vProcess5"/>
    <dgm:cxn modelId="{BB8BD294-5285-4490-975D-C4D58F016235}" srcId="{0E69F25C-9045-430B-B1E0-CDF93D0E9E37}" destId="{EA73BC9C-A646-4369-A19E-DDF049AAD21A}" srcOrd="0" destOrd="0" parTransId="{82768E68-D691-4971-81FE-A8C48007F19E}" sibTransId="{1A3A99FB-903B-4AFA-8114-9B08CC083567}"/>
    <dgm:cxn modelId="{C6681595-7F52-46D3-A122-254B4FB276BE}" type="presOf" srcId="{EA73BC9C-A646-4369-A19E-DDF049AAD21A}" destId="{6069CE38-BD31-4A22-8395-AA7C7B8C6EEF}" srcOrd="1" destOrd="0" presId="urn:microsoft.com/office/officeart/2005/8/layout/vProcess5"/>
    <dgm:cxn modelId="{83D3C49D-3602-4FEE-8E9A-5A2790F04D15}" type="presOf" srcId="{4E051862-6211-4832-9BAD-207D5013172A}" destId="{B8D14625-3028-403B-9BE4-02C7E8FFA4B4}" srcOrd="0" destOrd="0" presId="urn:microsoft.com/office/officeart/2005/8/layout/vProcess5"/>
    <dgm:cxn modelId="{9EC1F5AD-D239-4E24-BF89-D556E16542EF}" type="presOf" srcId="{1A3A99FB-903B-4AFA-8114-9B08CC083567}" destId="{FDA8CB38-BA6B-40F0-8A09-4787F65C0493}" srcOrd="0" destOrd="0" presId="urn:microsoft.com/office/officeart/2005/8/layout/vProcess5"/>
    <dgm:cxn modelId="{190A97DC-0D8A-4C5D-80FE-BED585FD74C0}" type="presOf" srcId="{4E051862-6211-4832-9BAD-207D5013172A}" destId="{0E0C2379-3374-4A40-9567-BE499C617B63}" srcOrd="1" destOrd="0" presId="urn:microsoft.com/office/officeart/2005/8/layout/vProcess5"/>
    <dgm:cxn modelId="{24CE40DF-BA28-4452-9A34-E3009D96CE8E}" srcId="{0E69F25C-9045-430B-B1E0-CDF93D0E9E37}" destId="{4E051862-6211-4832-9BAD-207D5013172A}" srcOrd="2" destOrd="0" parTransId="{535772B9-5D80-4CB4-BF34-80D58EE2417D}" sibTransId="{6DF377F1-A2FF-4348-B4C0-5D721EF88E0C}"/>
    <dgm:cxn modelId="{1D853B1C-5876-453B-89D0-1A4B3B59B358}" type="presParOf" srcId="{995D91B4-B644-434D-97F9-CDAEF32E9120}" destId="{F36CF2F9-9997-42B9-8766-2A5615DD8386}" srcOrd="0" destOrd="0" presId="urn:microsoft.com/office/officeart/2005/8/layout/vProcess5"/>
    <dgm:cxn modelId="{6E7D72BF-D36F-442C-98C3-D3D1703C5BF5}" type="presParOf" srcId="{995D91B4-B644-434D-97F9-CDAEF32E9120}" destId="{A5CF28A7-B6F9-447F-98D9-B07D96234BF2}" srcOrd="1" destOrd="0" presId="urn:microsoft.com/office/officeart/2005/8/layout/vProcess5"/>
    <dgm:cxn modelId="{EE0D90A7-F55A-4C77-AF88-66FF7AA659F4}" type="presParOf" srcId="{995D91B4-B644-434D-97F9-CDAEF32E9120}" destId="{F9891A07-224C-4A73-9578-C4EBE7C27854}" srcOrd="2" destOrd="0" presId="urn:microsoft.com/office/officeart/2005/8/layout/vProcess5"/>
    <dgm:cxn modelId="{0DE93331-D2DD-4E8C-96E1-179C21F4F43F}" type="presParOf" srcId="{995D91B4-B644-434D-97F9-CDAEF32E9120}" destId="{B8D14625-3028-403B-9BE4-02C7E8FFA4B4}" srcOrd="3" destOrd="0" presId="urn:microsoft.com/office/officeart/2005/8/layout/vProcess5"/>
    <dgm:cxn modelId="{69825C68-8E37-47E3-B9A3-F1225B32823B}" type="presParOf" srcId="{995D91B4-B644-434D-97F9-CDAEF32E9120}" destId="{FDA8CB38-BA6B-40F0-8A09-4787F65C0493}" srcOrd="4" destOrd="0" presId="urn:microsoft.com/office/officeart/2005/8/layout/vProcess5"/>
    <dgm:cxn modelId="{D93A6846-70CF-4BC7-B605-E061C0600DE4}" type="presParOf" srcId="{995D91B4-B644-434D-97F9-CDAEF32E9120}" destId="{E3B4A1D7-4E68-44AF-8A87-D04045EB595C}" srcOrd="5" destOrd="0" presId="urn:microsoft.com/office/officeart/2005/8/layout/vProcess5"/>
    <dgm:cxn modelId="{5C2ABF3C-97EC-434F-9C22-8167BF821D98}" type="presParOf" srcId="{995D91B4-B644-434D-97F9-CDAEF32E9120}" destId="{6069CE38-BD31-4A22-8395-AA7C7B8C6EEF}" srcOrd="6" destOrd="0" presId="urn:microsoft.com/office/officeart/2005/8/layout/vProcess5"/>
    <dgm:cxn modelId="{E47DA60C-8BD1-42AB-ADEE-55F9AA3A264D}" type="presParOf" srcId="{995D91B4-B644-434D-97F9-CDAEF32E9120}" destId="{D126FAE8-8F2A-41C6-A5FF-FC2A9DCCE0A6}" srcOrd="7" destOrd="0" presId="urn:microsoft.com/office/officeart/2005/8/layout/vProcess5"/>
    <dgm:cxn modelId="{A6801EC5-D8A2-4492-8C8A-6016A19FC2D9}" type="presParOf" srcId="{995D91B4-B644-434D-97F9-CDAEF32E9120}" destId="{0E0C2379-3374-4A40-9567-BE499C617B63}"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69F25C-9045-430B-B1E0-CDF93D0E9E37}"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EA73BC9C-A646-4369-A19E-DDF049AAD21A}">
      <dgm:prSet phldr="0"/>
      <dgm:spPr/>
      <dgm:t>
        <a:bodyPr/>
        <a:lstStyle/>
        <a:p>
          <a:pPr rtl="0"/>
          <a:r>
            <a:rPr lang="en-US" dirty="0">
              <a:latin typeface="Neue Haas Grotesk Text Pro"/>
            </a:rPr>
            <a:t> </a:t>
          </a:r>
          <a:r>
            <a:rPr lang="en-US" dirty="0"/>
            <a:t>The impact of compromised nodes on the network is considered and how game theory can be used to find alternative routes is demonstrated.</a:t>
          </a:r>
        </a:p>
      </dgm:t>
    </dgm:pt>
    <dgm:pt modelId="{82768E68-D691-4971-81FE-A8C48007F19E}" type="parTrans" cxnId="{BB8BD294-5285-4490-975D-C4D58F016235}">
      <dgm:prSet/>
      <dgm:spPr/>
      <dgm:t>
        <a:bodyPr/>
        <a:lstStyle/>
        <a:p>
          <a:endParaRPr lang="en-US"/>
        </a:p>
      </dgm:t>
    </dgm:pt>
    <dgm:pt modelId="{1A3A99FB-903B-4AFA-8114-9B08CC083567}" type="sibTrans" cxnId="{BB8BD294-5285-4490-975D-C4D58F016235}">
      <dgm:prSet/>
      <dgm:spPr/>
      <dgm:t>
        <a:bodyPr/>
        <a:lstStyle/>
        <a:p>
          <a:endParaRPr lang="en-US"/>
        </a:p>
      </dgm:t>
    </dgm:pt>
    <dgm:pt modelId="{4E051862-6211-4832-9BAD-207D5013172A}">
      <dgm:prSet phldr="0"/>
      <dgm:spPr/>
      <dgm:t>
        <a:bodyPr/>
        <a:lstStyle/>
        <a:p>
          <a:pPr rtl="0"/>
          <a:r>
            <a:rPr lang="en-US" dirty="0">
              <a:latin typeface="Neue Haas Grotesk Text Pro"/>
            </a:rPr>
            <a:t> </a:t>
          </a:r>
          <a:r>
            <a:rPr lang="en-US" dirty="0"/>
            <a:t>The aim of the study is to demonstrate the potential benefits of using game theory in routing systems and provide a basis for further research.</a:t>
          </a:r>
        </a:p>
      </dgm:t>
    </dgm:pt>
    <dgm:pt modelId="{535772B9-5D80-4CB4-BF34-80D58EE2417D}" type="parTrans" cxnId="{24CE40DF-BA28-4452-9A34-E3009D96CE8E}">
      <dgm:prSet/>
      <dgm:spPr/>
    </dgm:pt>
    <dgm:pt modelId="{6DF377F1-A2FF-4348-B4C0-5D721EF88E0C}" type="sibTrans" cxnId="{24CE40DF-BA28-4452-9A34-E3009D96CE8E}">
      <dgm:prSet/>
      <dgm:spPr/>
      <dgm:t>
        <a:bodyPr/>
        <a:lstStyle/>
        <a:p>
          <a:endParaRPr lang="en-US"/>
        </a:p>
      </dgm:t>
    </dgm:pt>
    <dgm:pt modelId="{22F17D92-18B2-4F7E-8B88-C621C3946558}">
      <dgm:prSet phldr="0"/>
      <dgm:spPr/>
      <dgm:t>
        <a:bodyPr/>
        <a:lstStyle/>
        <a:p>
          <a:pPr rtl="0"/>
          <a:r>
            <a:rPr lang="en-US" dirty="0">
              <a:latin typeface="Neue Haas Grotesk Text Pro"/>
            </a:rPr>
            <a:t> </a:t>
          </a:r>
          <a:r>
            <a:rPr lang="en-US" dirty="0"/>
            <a:t>A simulation in Java is implemented to evaluate the proposed approach, using a graph representation of the network and determining the optimal path and Nash equilibrium.</a:t>
          </a:r>
          <a:endParaRPr lang="en-US" dirty="0">
            <a:latin typeface="Neue Haas Grotesk Text Pro"/>
          </a:endParaRPr>
        </a:p>
      </dgm:t>
    </dgm:pt>
    <dgm:pt modelId="{6CAD25A6-0DF3-4EC1-9B25-DA8FE26A392A}" type="parTrans" cxnId="{32E6FF8E-C594-4905-9980-926BEE4C96C3}">
      <dgm:prSet/>
      <dgm:spPr/>
    </dgm:pt>
    <dgm:pt modelId="{C7AAC227-3AAA-4FDE-8B02-1BC4EB4F58B5}" type="sibTrans" cxnId="{32E6FF8E-C594-4905-9980-926BEE4C96C3}">
      <dgm:prSet/>
      <dgm:spPr/>
      <dgm:t>
        <a:bodyPr/>
        <a:lstStyle/>
        <a:p>
          <a:endParaRPr lang="en-US"/>
        </a:p>
      </dgm:t>
    </dgm:pt>
    <dgm:pt modelId="{995D91B4-B644-434D-97F9-CDAEF32E9120}" type="pres">
      <dgm:prSet presAssocID="{0E69F25C-9045-430B-B1E0-CDF93D0E9E37}" presName="outerComposite" presStyleCnt="0">
        <dgm:presLayoutVars>
          <dgm:chMax val="5"/>
          <dgm:dir/>
          <dgm:resizeHandles val="exact"/>
        </dgm:presLayoutVars>
      </dgm:prSet>
      <dgm:spPr/>
    </dgm:pt>
    <dgm:pt modelId="{F36CF2F9-9997-42B9-8766-2A5615DD8386}" type="pres">
      <dgm:prSet presAssocID="{0E69F25C-9045-430B-B1E0-CDF93D0E9E37}" presName="dummyMaxCanvas" presStyleCnt="0">
        <dgm:presLayoutVars/>
      </dgm:prSet>
      <dgm:spPr/>
    </dgm:pt>
    <dgm:pt modelId="{F53F2B8E-9041-484E-BD11-E13A004AAFE2}" type="pres">
      <dgm:prSet presAssocID="{0E69F25C-9045-430B-B1E0-CDF93D0E9E37}" presName="ThreeNodes_1" presStyleLbl="node1" presStyleIdx="0" presStyleCnt="3">
        <dgm:presLayoutVars>
          <dgm:bulletEnabled val="1"/>
        </dgm:presLayoutVars>
      </dgm:prSet>
      <dgm:spPr/>
    </dgm:pt>
    <dgm:pt modelId="{B8AE3796-D1E1-407E-BE76-8FAD3C2155D3}" type="pres">
      <dgm:prSet presAssocID="{0E69F25C-9045-430B-B1E0-CDF93D0E9E37}" presName="ThreeNodes_2" presStyleLbl="node1" presStyleIdx="1" presStyleCnt="3">
        <dgm:presLayoutVars>
          <dgm:bulletEnabled val="1"/>
        </dgm:presLayoutVars>
      </dgm:prSet>
      <dgm:spPr/>
    </dgm:pt>
    <dgm:pt modelId="{984BBFB0-AA5B-4D88-B4BE-9ADF9E174A45}" type="pres">
      <dgm:prSet presAssocID="{0E69F25C-9045-430B-B1E0-CDF93D0E9E37}" presName="ThreeNodes_3" presStyleLbl="node1" presStyleIdx="2" presStyleCnt="3">
        <dgm:presLayoutVars>
          <dgm:bulletEnabled val="1"/>
        </dgm:presLayoutVars>
      </dgm:prSet>
      <dgm:spPr/>
    </dgm:pt>
    <dgm:pt modelId="{F39E243A-19AF-4BFD-9A14-CF1D92E87BCD}" type="pres">
      <dgm:prSet presAssocID="{0E69F25C-9045-430B-B1E0-CDF93D0E9E37}" presName="ThreeConn_1-2" presStyleLbl="fgAccFollowNode1" presStyleIdx="0" presStyleCnt="2">
        <dgm:presLayoutVars>
          <dgm:bulletEnabled val="1"/>
        </dgm:presLayoutVars>
      </dgm:prSet>
      <dgm:spPr/>
    </dgm:pt>
    <dgm:pt modelId="{B865BB0F-C317-42AB-B631-929E283FA23F}" type="pres">
      <dgm:prSet presAssocID="{0E69F25C-9045-430B-B1E0-CDF93D0E9E37}" presName="ThreeConn_2-3" presStyleLbl="fgAccFollowNode1" presStyleIdx="1" presStyleCnt="2">
        <dgm:presLayoutVars>
          <dgm:bulletEnabled val="1"/>
        </dgm:presLayoutVars>
      </dgm:prSet>
      <dgm:spPr/>
    </dgm:pt>
    <dgm:pt modelId="{020729FA-48BD-4AF3-B454-4CB241E548B6}" type="pres">
      <dgm:prSet presAssocID="{0E69F25C-9045-430B-B1E0-CDF93D0E9E37}" presName="ThreeNodes_1_text" presStyleLbl="node1" presStyleIdx="2" presStyleCnt="3">
        <dgm:presLayoutVars>
          <dgm:bulletEnabled val="1"/>
        </dgm:presLayoutVars>
      </dgm:prSet>
      <dgm:spPr/>
    </dgm:pt>
    <dgm:pt modelId="{B63D5F24-AE80-4BD9-8D3A-0214767717C1}" type="pres">
      <dgm:prSet presAssocID="{0E69F25C-9045-430B-B1E0-CDF93D0E9E37}" presName="ThreeNodes_2_text" presStyleLbl="node1" presStyleIdx="2" presStyleCnt="3">
        <dgm:presLayoutVars>
          <dgm:bulletEnabled val="1"/>
        </dgm:presLayoutVars>
      </dgm:prSet>
      <dgm:spPr/>
    </dgm:pt>
    <dgm:pt modelId="{C887FB5E-9BB2-4DB0-8308-7F366C703892}" type="pres">
      <dgm:prSet presAssocID="{0E69F25C-9045-430B-B1E0-CDF93D0E9E37}" presName="ThreeNodes_3_text" presStyleLbl="node1" presStyleIdx="2" presStyleCnt="3">
        <dgm:presLayoutVars>
          <dgm:bulletEnabled val="1"/>
        </dgm:presLayoutVars>
      </dgm:prSet>
      <dgm:spPr/>
    </dgm:pt>
  </dgm:ptLst>
  <dgm:cxnLst>
    <dgm:cxn modelId="{359FD366-0ACF-48EB-B540-96F14DB8C0BA}" type="presOf" srcId="{0E69F25C-9045-430B-B1E0-CDF93D0E9E37}" destId="{995D91B4-B644-434D-97F9-CDAEF32E9120}" srcOrd="0" destOrd="0" presId="urn:microsoft.com/office/officeart/2005/8/layout/vProcess5"/>
    <dgm:cxn modelId="{21ED5383-4476-4E21-B929-3D6ABE1755B5}" type="presOf" srcId="{22F17D92-18B2-4F7E-8B88-C621C3946558}" destId="{B8AE3796-D1E1-407E-BE76-8FAD3C2155D3}" srcOrd="0" destOrd="0" presId="urn:microsoft.com/office/officeart/2005/8/layout/vProcess5"/>
    <dgm:cxn modelId="{32E6FF8E-C594-4905-9980-926BEE4C96C3}" srcId="{0E69F25C-9045-430B-B1E0-CDF93D0E9E37}" destId="{22F17D92-18B2-4F7E-8B88-C621C3946558}" srcOrd="1" destOrd="0" parTransId="{6CAD25A6-0DF3-4EC1-9B25-DA8FE26A392A}" sibTransId="{C7AAC227-3AAA-4FDE-8B02-1BC4EB4F58B5}"/>
    <dgm:cxn modelId="{3702C791-496B-46B7-A387-45EA236C0DFC}" type="presOf" srcId="{EA73BC9C-A646-4369-A19E-DDF049AAD21A}" destId="{020729FA-48BD-4AF3-B454-4CB241E548B6}" srcOrd="1" destOrd="0" presId="urn:microsoft.com/office/officeart/2005/8/layout/vProcess5"/>
    <dgm:cxn modelId="{BB8BD294-5285-4490-975D-C4D58F016235}" srcId="{0E69F25C-9045-430B-B1E0-CDF93D0E9E37}" destId="{EA73BC9C-A646-4369-A19E-DDF049AAD21A}" srcOrd="0" destOrd="0" parTransId="{82768E68-D691-4971-81FE-A8C48007F19E}" sibTransId="{1A3A99FB-903B-4AFA-8114-9B08CC083567}"/>
    <dgm:cxn modelId="{0463C195-12D0-4D7F-8913-69CA35FFB055}" type="presOf" srcId="{EA73BC9C-A646-4369-A19E-DDF049AAD21A}" destId="{F53F2B8E-9041-484E-BD11-E13A004AAFE2}" srcOrd="0" destOrd="0" presId="urn:microsoft.com/office/officeart/2005/8/layout/vProcess5"/>
    <dgm:cxn modelId="{7AF92BA2-5DF7-48DE-8F07-535D63642F17}" type="presOf" srcId="{4E051862-6211-4832-9BAD-207D5013172A}" destId="{C887FB5E-9BB2-4DB0-8308-7F366C703892}" srcOrd="1" destOrd="0" presId="urn:microsoft.com/office/officeart/2005/8/layout/vProcess5"/>
    <dgm:cxn modelId="{45ABAEB6-8102-4553-905B-B5B9CFB2A6FD}" type="presOf" srcId="{22F17D92-18B2-4F7E-8B88-C621C3946558}" destId="{B63D5F24-AE80-4BD9-8D3A-0214767717C1}" srcOrd="1" destOrd="0" presId="urn:microsoft.com/office/officeart/2005/8/layout/vProcess5"/>
    <dgm:cxn modelId="{50CD66C4-8FB0-43D2-B206-52241B000BA0}" type="presOf" srcId="{4E051862-6211-4832-9BAD-207D5013172A}" destId="{984BBFB0-AA5B-4D88-B4BE-9ADF9E174A45}" srcOrd="0" destOrd="0" presId="urn:microsoft.com/office/officeart/2005/8/layout/vProcess5"/>
    <dgm:cxn modelId="{24CE40DF-BA28-4452-9A34-E3009D96CE8E}" srcId="{0E69F25C-9045-430B-B1E0-CDF93D0E9E37}" destId="{4E051862-6211-4832-9BAD-207D5013172A}" srcOrd="2" destOrd="0" parTransId="{535772B9-5D80-4CB4-BF34-80D58EE2417D}" sibTransId="{6DF377F1-A2FF-4348-B4C0-5D721EF88E0C}"/>
    <dgm:cxn modelId="{08F978E0-2A30-4CA2-8C68-C1C2CC258971}" type="presOf" srcId="{C7AAC227-3AAA-4FDE-8B02-1BC4EB4F58B5}" destId="{B865BB0F-C317-42AB-B631-929E283FA23F}" srcOrd="0" destOrd="0" presId="urn:microsoft.com/office/officeart/2005/8/layout/vProcess5"/>
    <dgm:cxn modelId="{1D2991F3-4885-43E9-81D5-6D124E2EFFD2}" type="presOf" srcId="{1A3A99FB-903B-4AFA-8114-9B08CC083567}" destId="{F39E243A-19AF-4BFD-9A14-CF1D92E87BCD}" srcOrd="0" destOrd="0" presId="urn:microsoft.com/office/officeart/2005/8/layout/vProcess5"/>
    <dgm:cxn modelId="{18213645-6475-4C1D-861C-63E1553C61DB}" type="presParOf" srcId="{995D91B4-B644-434D-97F9-CDAEF32E9120}" destId="{F36CF2F9-9997-42B9-8766-2A5615DD8386}" srcOrd="0" destOrd="0" presId="urn:microsoft.com/office/officeart/2005/8/layout/vProcess5"/>
    <dgm:cxn modelId="{33A9282E-3190-421D-83AC-DD4F4DC35292}" type="presParOf" srcId="{995D91B4-B644-434D-97F9-CDAEF32E9120}" destId="{F53F2B8E-9041-484E-BD11-E13A004AAFE2}" srcOrd="1" destOrd="0" presId="urn:microsoft.com/office/officeart/2005/8/layout/vProcess5"/>
    <dgm:cxn modelId="{9FBCF49D-ED87-4112-A090-9AF67626F449}" type="presParOf" srcId="{995D91B4-B644-434D-97F9-CDAEF32E9120}" destId="{B8AE3796-D1E1-407E-BE76-8FAD3C2155D3}" srcOrd="2" destOrd="0" presId="urn:microsoft.com/office/officeart/2005/8/layout/vProcess5"/>
    <dgm:cxn modelId="{80F22559-E13F-4D17-B7F5-7FA42A6E49DA}" type="presParOf" srcId="{995D91B4-B644-434D-97F9-CDAEF32E9120}" destId="{984BBFB0-AA5B-4D88-B4BE-9ADF9E174A45}" srcOrd="3" destOrd="0" presId="urn:microsoft.com/office/officeart/2005/8/layout/vProcess5"/>
    <dgm:cxn modelId="{2DE94557-E455-4E68-8130-F88B18545DE8}" type="presParOf" srcId="{995D91B4-B644-434D-97F9-CDAEF32E9120}" destId="{F39E243A-19AF-4BFD-9A14-CF1D92E87BCD}" srcOrd="4" destOrd="0" presId="urn:microsoft.com/office/officeart/2005/8/layout/vProcess5"/>
    <dgm:cxn modelId="{6C8B1E45-491A-4BC3-BECF-02E7B9B2B010}" type="presParOf" srcId="{995D91B4-B644-434D-97F9-CDAEF32E9120}" destId="{B865BB0F-C317-42AB-B631-929E283FA23F}" srcOrd="5" destOrd="0" presId="urn:microsoft.com/office/officeart/2005/8/layout/vProcess5"/>
    <dgm:cxn modelId="{29A0E3AD-9433-42C3-BF7A-2B56BF10E127}" type="presParOf" srcId="{995D91B4-B644-434D-97F9-CDAEF32E9120}" destId="{020729FA-48BD-4AF3-B454-4CB241E548B6}" srcOrd="6" destOrd="0" presId="urn:microsoft.com/office/officeart/2005/8/layout/vProcess5"/>
    <dgm:cxn modelId="{661A7880-9C03-4C9F-8E63-F1032A1317A6}" type="presParOf" srcId="{995D91B4-B644-434D-97F9-CDAEF32E9120}" destId="{B63D5F24-AE80-4BD9-8D3A-0214767717C1}" srcOrd="7" destOrd="0" presId="urn:microsoft.com/office/officeart/2005/8/layout/vProcess5"/>
    <dgm:cxn modelId="{6CC88C9E-DB96-4FA2-AE1C-2DCA2EF3BFEC}" type="presParOf" srcId="{995D91B4-B644-434D-97F9-CDAEF32E9120}" destId="{C887FB5E-9BB2-4DB0-8308-7F366C703892}"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4BC69F-44BC-4666-B833-1949E046C60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553D41B-DD94-4F87-B7EC-3ADCC3EC476F}">
      <dgm:prSet/>
      <dgm:spPr/>
      <dgm:t>
        <a:bodyPr/>
        <a:lstStyle/>
        <a:p>
          <a:pPr>
            <a:lnSpc>
              <a:spcPct val="100000"/>
            </a:lnSpc>
          </a:pPr>
          <a:r>
            <a:rPr lang="en-US"/>
            <a:t>The main method creates a HashMap and a TreeSet to store the Nash equilibrium and distances, respectively.</a:t>
          </a:r>
        </a:p>
      </dgm:t>
    </dgm:pt>
    <dgm:pt modelId="{5D62A931-26D9-45E8-A7AC-2128F157E1F8}" type="parTrans" cxnId="{854EA8AB-8FF3-4094-9350-27C1AF882CA1}">
      <dgm:prSet/>
      <dgm:spPr/>
      <dgm:t>
        <a:bodyPr/>
        <a:lstStyle/>
        <a:p>
          <a:endParaRPr lang="en-US"/>
        </a:p>
      </dgm:t>
    </dgm:pt>
    <dgm:pt modelId="{0381E5C8-A5D9-49D2-8125-0CF839BBFF64}" type="sibTrans" cxnId="{854EA8AB-8FF3-4094-9350-27C1AF882CA1}">
      <dgm:prSet/>
      <dgm:spPr/>
      <dgm:t>
        <a:bodyPr/>
        <a:lstStyle/>
        <a:p>
          <a:endParaRPr lang="en-US"/>
        </a:p>
      </dgm:t>
    </dgm:pt>
    <dgm:pt modelId="{75888EAB-3E92-4130-9100-1DD5C42C4EBE}">
      <dgm:prSet/>
      <dgm:spPr/>
      <dgm:t>
        <a:bodyPr/>
        <a:lstStyle/>
        <a:p>
          <a:pPr>
            <a:lnSpc>
              <a:spcPct val="100000"/>
            </a:lnSpc>
          </a:pPr>
          <a:r>
            <a:rPr lang="en-US"/>
            <a:t>The main method allows the user to input a compromised node in the graph, and uses this information to find the shortest path between each node and a destination node.</a:t>
          </a:r>
        </a:p>
      </dgm:t>
    </dgm:pt>
    <dgm:pt modelId="{1F1230F2-BBBD-4762-A2D4-176DDE8FE7F7}" type="parTrans" cxnId="{3DEA615C-87E0-4CC1-8BB6-E143474E4573}">
      <dgm:prSet/>
      <dgm:spPr/>
      <dgm:t>
        <a:bodyPr/>
        <a:lstStyle/>
        <a:p>
          <a:endParaRPr lang="en-US"/>
        </a:p>
      </dgm:t>
    </dgm:pt>
    <dgm:pt modelId="{ABC9A0CD-373F-4430-9AB2-1B0F9C9232D0}" type="sibTrans" cxnId="{3DEA615C-87E0-4CC1-8BB6-E143474E4573}">
      <dgm:prSet/>
      <dgm:spPr/>
      <dgm:t>
        <a:bodyPr/>
        <a:lstStyle/>
        <a:p>
          <a:endParaRPr lang="en-US"/>
        </a:p>
      </dgm:t>
    </dgm:pt>
    <dgm:pt modelId="{80F0DD8A-1356-47C2-944A-BC3FE46AF92E}">
      <dgm:prSet/>
      <dgm:spPr/>
      <dgm:t>
        <a:bodyPr/>
        <a:lstStyle/>
        <a:p>
          <a:pPr>
            <a:lnSpc>
              <a:spcPct val="100000"/>
            </a:lnSpc>
          </a:pPr>
          <a:r>
            <a:rPr lang="en-US"/>
            <a:t>The main method calculates the Nash equilibrium of the shortest paths found by comparing the paths and eliminating duplicates.</a:t>
          </a:r>
        </a:p>
      </dgm:t>
    </dgm:pt>
    <dgm:pt modelId="{3D78D404-BD03-4945-9AF4-83AFA70767B2}" type="parTrans" cxnId="{5A527823-3742-4008-BA9C-8F23B0C6C764}">
      <dgm:prSet/>
      <dgm:spPr/>
      <dgm:t>
        <a:bodyPr/>
        <a:lstStyle/>
        <a:p>
          <a:endParaRPr lang="en-US"/>
        </a:p>
      </dgm:t>
    </dgm:pt>
    <dgm:pt modelId="{B041BD06-A3E8-481F-A5BA-C910F7B9DE30}" type="sibTrans" cxnId="{5A527823-3742-4008-BA9C-8F23B0C6C764}">
      <dgm:prSet/>
      <dgm:spPr/>
      <dgm:t>
        <a:bodyPr/>
        <a:lstStyle/>
        <a:p>
          <a:endParaRPr lang="en-US"/>
        </a:p>
      </dgm:t>
    </dgm:pt>
    <dgm:pt modelId="{9FCDC597-FECE-4FC7-90B6-1F116F13B0FF}" type="pres">
      <dgm:prSet presAssocID="{8F4BC69F-44BC-4666-B833-1949E046C602}" presName="root" presStyleCnt="0">
        <dgm:presLayoutVars>
          <dgm:dir/>
          <dgm:resizeHandles val="exact"/>
        </dgm:presLayoutVars>
      </dgm:prSet>
      <dgm:spPr/>
    </dgm:pt>
    <dgm:pt modelId="{C23F0589-2C14-4B9E-AB72-B022210A8510}" type="pres">
      <dgm:prSet presAssocID="{0553D41B-DD94-4F87-B7EC-3ADCC3EC476F}" presName="compNode" presStyleCnt="0"/>
      <dgm:spPr/>
    </dgm:pt>
    <dgm:pt modelId="{724970CC-B891-4CF0-89A5-F06228832F4E}" type="pres">
      <dgm:prSet presAssocID="{0553D41B-DD94-4F87-B7EC-3ADCC3EC476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 Bulb and Gear"/>
        </a:ext>
      </dgm:extLst>
    </dgm:pt>
    <dgm:pt modelId="{A4DEB1F6-992F-42E1-95E6-8B0CBE58326C}" type="pres">
      <dgm:prSet presAssocID="{0553D41B-DD94-4F87-B7EC-3ADCC3EC476F}" presName="spaceRect" presStyleCnt="0"/>
      <dgm:spPr/>
    </dgm:pt>
    <dgm:pt modelId="{50D9AC3B-BF27-4903-9753-0E89EEF695C7}" type="pres">
      <dgm:prSet presAssocID="{0553D41B-DD94-4F87-B7EC-3ADCC3EC476F}" presName="textRect" presStyleLbl="revTx" presStyleIdx="0" presStyleCnt="3">
        <dgm:presLayoutVars>
          <dgm:chMax val="1"/>
          <dgm:chPref val="1"/>
        </dgm:presLayoutVars>
      </dgm:prSet>
      <dgm:spPr/>
    </dgm:pt>
    <dgm:pt modelId="{DCFFD7A1-8F69-4417-A500-B02AC9F5BE26}" type="pres">
      <dgm:prSet presAssocID="{0381E5C8-A5D9-49D2-8125-0CF839BBFF64}" presName="sibTrans" presStyleCnt="0"/>
      <dgm:spPr/>
    </dgm:pt>
    <dgm:pt modelId="{A0C8EAAC-AEB5-4D06-A2D1-D898FBA32796}" type="pres">
      <dgm:prSet presAssocID="{75888EAB-3E92-4130-9100-1DD5C42C4EBE}" presName="compNode" presStyleCnt="0"/>
      <dgm:spPr/>
    </dgm:pt>
    <dgm:pt modelId="{55F3D792-DE4A-4CE7-91B0-FF35D0462C18}" type="pres">
      <dgm:prSet presAssocID="{75888EAB-3E92-4130-9100-1DD5C42C4EB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9564B94B-135B-451C-993F-01257CC91F81}" type="pres">
      <dgm:prSet presAssocID="{75888EAB-3E92-4130-9100-1DD5C42C4EBE}" presName="spaceRect" presStyleCnt="0"/>
      <dgm:spPr/>
    </dgm:pt>
    <dgm:pt modelId="{8F214AC2-7085-40D8-9E43-0E03B7700F76}" type="pres">
      <dgm:prSet presAssocID="{75888EAB-3E92-4130-9100-1DD5C42C4EBE}" presName="textRect" presStyleLbl="revTx" presStyleIdx="1" presStyleCnt="3">
        <dgm:presLayoutVars>
          <dgm:chMax val="1"/>
          <dgm:chPref val="1"/>
        </dgm:presLayoutVars>
      </dgm:prSet>
      <dgm:spPr/>
    </dgm:pt>
    <dgm:pt modelId="{23B987D7-8B3A-4220-AA84-0DE91EDE578D}" type="pres">
      <dgm:prSet presAssocID="{ABC9A0CD-373F-4430-9AB2-1B0F9C9232D0}" presName="sibTrans" presStyleCnt="0"/>
      <dgm:spPr/>
    </dgm:pt>
    <dgm:pt modelId="{D7AC6BCB-7FD4-4047-9488-7046D17634F5}" type="pres">
      <dgm:prSet presAssocID="{80F0DD8A-1356-47C2-944A-BC3FE46AF92E}" presName="compNode" presStyleCnt="0"/>
      <dgm:spPr/>
    </dgm:pt>
    <dgm:pt modelId="{D50CFDBF-E60B-4503-AAAB-EE657ABA793F}" type="pres">
      <dgm:prSet presAssocID="{80F0DD8A-1356-47C2-944A-BC3FE46AF92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rawing Compass"/>
        </a:ext>
      </dgm:extLst>
    </dgm:pt>
    <dgm:pt modelId="{FDB2EC16-46BD-4207-A9DD-ED3531D94D8F}" type="pres">
      <dgm:prSet presAssocID="{80F0DD8A-1356-47C2-944A-BC3FE46AF92E}" presName="spaceRect" presStyleCnt="0"/>
      <dgm:spPr/>
    </dgm:pt>
    <dgm:pt modelId="{BB7691F4-97F9-4CEA-89DA-EE6C10FA2EC8}" type="pres">
      <dgm:prSet presAssocID="{80F0DD8A-1356-47C2-944A-BC3FE46AF92E}" presName="textRect" presStyleLbl="revTx" presStyleIdx="2" presStyleCnt="3">
        <dgm:presLayoutVars>
          <dgm:chMax val="1"/>
          <dgm:chPref val="1"/>
        </dgm:presLayoutVars>
      </dgm:prSet>
      <dgm:spPr/>
    </dgm:pt>
  </dgm:ptLst>
  <dgm:cxnLst>
    <dgm:cxn modelId="{A1C7CD01-7AD3-4617-97E1-EDED168BAC6A}" type="presOf" srcId="{80F0DD8A-1356-47C2-944A-BC3FE46AF92E}" destId="{BB7691F4-97F9-4CEA-89DA-EE6C10FA2EC8}" srcOrd="0" destOrd="0" presId="urn:microsoft.com/office/officeart/2018/2/layout/IconLabelList"/>
    <dgm:cxn modelId="{D269770E-6448-4B4E-B662-23A4AA16D7FF}" type="presOf" srcId="{0553D41B-DD94-4F87-B7EC-3ADCC3EC476F}" destId="{50D9AC3B-BF27-4903-9753-0E89EEF695C7}" srcOrd="0" destOrd="0" presId="urn:microsoft.com/office/officeart/2018/2/layout/IconLabelList"/>
    <dgm:cxn modelId="{D0FC461D-D0F7-4112-AA31-3E3EF1E2259D}" type="presOf" srcId="{75888EAB-3E92-4130-9100-1DD5C42C4EBE}" destId="{8F214AC2-7085-40D8-9E43-0E03B7700F76}" srcOrd="0" destOrd="0" presId="urn:microsoft.com/office/officeart/2018/2/layout/IconLabelList"/>
    <dgm:cxn modelId="{5A527823-3742-4008-BA9C-8F23B0C6C764}" srcId="{8F4BC69F-44BC-4666-B833-1949E046C602}" destId="{80F0DD8A-1356-47C2-944A-BC3FE46AF92E}" srcOrd="2" destOrd="0" parTransId="{3D78D404-BD03-4945-9AF4-83AFA70767B2}" sibTransId="{B041BD06-A3E8-481F-A5BA-C910F7B9DE30}"/>
    <dgm:cxn modelId="{3DEA615C-87E0-4CC1-8BB6-E143474E4573}" srcId="{8F4BC69F-44BC-4666-B833-1949E046C602}" destId="{75888EAB-3E92-4130-9100-1DD5C42C4EBE}" srcOrd="1" destOrd="0" parTransId="{1F1230F2-BBBD-4762-A2D4-176DDE8FE7F7}" sibTransId="{ABC9A0CD-373F-4430-9AB2-1B0F9C9232D0}"/>
    <dgm:cxn modelId="{854EA8AB-8FF3-4094-9350-27C1AF882CA1}" srcId="{8F4BC69F-44BC-4666-B833-1949E046C602}" destId="{0553D41B-DD94-4F87-B7EC-3ADCC3EC476F}" srcOrd="0" destOrd="0" parTransId="{5D62A931-26D9-45E8-A7AC-2128F157E1F8}" sibTransId="{0381E5C8-A5D9-49D2-8125-0CF839BBFF64}"/>
    <dgm:cxn modelId="{0916A4B5-8B55-4947-B82B-1E176A291E9C}" type="presOf" srcId="{8F4BC69F-44BC-4666-B833-1949E046C602}" destId="{9FCDC597-FECE-4FC7-90B6-1F116F13B0FF}" srcOrd="0" destOrd="0" presId="urn:microsoft.com/office/officeart/2018/2/layout/IconLabelList"/>
    <dgm:cxn modelId="{D6EB8326-42DD-4E46-826A-B8D042E2FD32}" type="presParOf" srcId="{9FCDC597-FECE-4FC7-90B6-1F116F13B0FF}" destId="{C23F0589-2C14-4B9E-AB72-B022210A8510}" srcOrd="0" destOrd="0" presId="urn:microsoft.com/office/officeart/2018/2/layout/IconLabelList"/>
    <dgm:cxn modelId="{391180C1-DE9C-4D05-B76B-D62126AD8A57}" type="presParOf" srcId="{C23F0589-2C14-4B9E-AB72-B022210A8510}" destId="{724970CC-B891-4CF0-89A5-F06228832F4E}" srcOrd="0" destOrd="0" presId="urn:microsoft.com/office/officeart/2018/2/layout/IconLabelList"/>
    <dgm:cxn modelId="{15851F13-D4B7-4D79-9F28-FC6CF89D1D82}" type="presParOf" srcId="{C23F0589-2C14-4B9E-AB72-B022210A8510}" destId="{A4DEB1F6-992F-42E1-95E6-8B0CBE58326C}" srcOrd="1" destOrd="0" presId="urn:microsoft.com/office/officeart/2018/2/layout/IconLabelList"/>
    <dgm:cxn modelId="{801059E6-97CC-4D3A-9B7E-D049DB90839A}" type="presParOf" srcId="{C23F0589-2C14-4B9E-AB72-B022210A8510}" destId="{50D9AC3B-BF27-4903-9753-0E89EEF695C7}" srcOrd="2" destOrd="0" presId="urn:microsoft.com/office/officeart/2018/2/layout/IconLabelList"/>
    <dgm:cxn modelId="{BEA32D4C-B49B-4C2E-91E5-D1A72F616708}" type="presParOf" srcId="{9FCDC597-FECE-4FC7-90B6-1F116F13B0FF}" destId="{DCFFD7A1-8F69-4417-A500-B02AC9F5BE26}" srcOrd="1" destOrd="0" presId="urn:microsoft.com/office/officeart/2018/2/layout/IconLabelList"/>
    <dgm:cxn modelId="{1B92D80E-BAE1-498C-B32A-93385C3D1BA2}" type="presParOf" srcId="{9FCDC597-FECE-4FC7-90B6-1F116F13B0FF}" destId="{A0C8EAAC-AEB5-4D06-A2D1-D898FBA32796}" srcOrd="2" destOrd="0" presId="urn:microsoft.com/office/officeart/2018/2/layout/IconLabelList"/>
    <dgm:cxn modelId="{D448F147-82B7-4A21-AF00-E602AEFD0C33}" type="presParOf" srcId="{A0C8EAAC-AEB5-4D06-A2D1-D898FBA32796}" destId="{55F3D792-DE4A-4CE7-91B0-FF35D0462C18}" srcOrd="0" destOrd="0" presId="urn:microsoft.com/office/officeart/2018/2/layout/IconLabelList"/>
    <dgm:cxn modelId="{B17BDF6E-8FBD-4B45-BD81-17C96555BF42}" type="presParOf" srcId="{A0C8EAAC-AEB5-4D06-A2D1-D898FBA32796}" destId="{9564B94B-135B-451C-993F-01257CC91F81}" srcOrd="1" destOrd="0" presId="urn:microsoft.com/office/officeart/2018/2/layout/IconLabelList"/>
    <dgm:cxn modelId="{276689D4-EAE6-4710-A4CA-2C8528E44AE2}" type="presParOf" srcId="{A0C8EAAC-AEB5-4D06-A2D1-D898FBA32796}" destId="{8F214AC2-7085-40D8-9E43-0E03B7700F76}" srcOrd="2" destOrd="0" presId="urn:microsoft.com/office/officeart/2018/2/layout/IconLabelList"/>
    <dgm:cxn modelId="{935951A3-7942-4296-ADF1-5F19713639AD}" type="presParOf" srcId="{9FCDC597-FECE-4FC7-90B6-1F116F13B0FF}" destId="{23B987D7-8B3A-4220-AA84-0DE91EDE578D}" srcOrd="3" destOrd="0" presId="urn:microsoft.com/office/officeart/2018/2/layout/IconLabelList"/>
    <dgm:cxn modelId="{793297DC-94B0-4FA5-9F72-D1610EA9B7BD}" type="presParOf" srcId="{9FCDC597-FECE-4FC7-90B6-1F116F13B0FF}" destId="{D7AC6BCB-7FD4-4047-9488-7046D17634F5}" srcOrd="4" destOrd="0" presId="urn:microsoft.com/office/officeart/2018/2/layout/IconLabelList"/>
    <dgm:cxn modelId="{3FA776C3-D3F2-4E72-B1E1-427FAFA37F35}" type="presParOf" srcId="{D7AC6BCB-7FD4-4047-9488-7046D17634F5}" destId="{D50CFDBF-E60B-4503-AAAB-EE657ABA793F}" srcOrd="0" destOrd="0" presId="urn:microsoft.com/office/officeart/2018/2/layout/IconLabelList"/>
    <dgm:cxn modelId="{732ECB1B-77AC-4680-9AC0-8F71D8DB0795}" type="presParOf" srcId="{D7AC6BCB-7FD4-4047-9488-7046D17634F5}" destId="{FDB2EC16-46BD-4207-A9DD-ED3531D94D8F}" srcOrd="1" destOrd="0" presId="urn:microsoft.com/office/officeart/2018/2/layout/IconLabelList"/>
    <dgm:cxn modelId="{9F6E47EB-BA4E-4BA9-A35E-7C51A90D7F18}" type="presParOf" srcId="{D7AC6BCB-7FD4-4047-9488-7046D17634F5}" destId="{BB7691F4-97F9-4CEA-89DA-EE6C10FA2EC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82610A-4688-4D7D-BCBD-EF5685182C9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9183AE4-D24C-4344-A628-FB3F2D178F80}">
      <dgm:prSet/>
      <dgm:spPr/>
      <dgm:t>
        <a:bodyPr/>
        <a:lstStyle/>
        <a:p>
          <a:r>
            <a:rPr lang="en-US" b="0" i="0"/>
            <a:t>It was concluded that a game-theoretic strategy can be used to improve the robustness of routing in network systems.</a:t>
          </a:r>
          <a:endParaRPr lang="en-US"/>
        </a:p>
      </dgm:t>
    </dgm:pt>
    <dgm:pt modelId="{B3FE1970-6FE2-49A6-B896-41AE50447390}" type="parTrans" cxnId="{8E93EA1F-78ED-4B1E-81F2-B74D2263BBF6}">
      <dgm:prSet/>
      <dgm:spPr/>
      <dgm:t>
        <a:bodyPr/>
        <a:lstStyle/>
        <a:p>
          <a:endParaRPr lang="en-US"/>
        </a:p>
      </dgm:t>
    </dgm:pt>
    <dgm:pt modelId="{0CB584FF-82CE-4A1D-BB95-0ED88CD89936}" type="sibTrans" cxnId="{8E93EA1F-78ED-4B1E-81F2-B74D2263BBF6}">
      <dgm:prSet/>
      <dgm:spPr/>
      <dgm:t>
        <a:bodyPr/>
        <a:lstStyle/>
        <a:p>
          <a:endParaRPr lang="en-US"/>
        </a:p>
      </dgm:t>
    </dgm:pt>
    <dgm:pt modelId="{434118DA-4F98-46B2-A693-7AA6832102E1}">
      <dgm:prSet/>
      <dgm:spPr/>
      <dgm:t>
        <a:bodyPr/>
        <a:lstStyle/>
        <a:p>
          <a:r>
            <a:rPr lang="en-US" b="0" i="0"/>
            <a:t>According to the data obtained, game-theoretic techniques may be able to increase the dependability and robustness of routing protocols and protect against various disruptions and attacks.</a:t>
          </a:r>
          <a:endParaRPr lang="en-US"/>
        </a:p>
      </dgm:t>
    </dgm:pt>
    <dgm:pt modelId="{9EFB2289-049A-4B1E-AACB-2764496A22E6}" type="parTrans" cxnId="{A5EF253C-EFEF-4E82-8DCB-3871B2AEBB8D}">
      <dgm:prSet/>
      <dgm:spPr/>
      <dgm:t>
        <a:bodyPr/>
        <a:lstStyle/>
        <a:p>
          <a:endParaRPr lang="en-US"/>
        </a:p>
      </dgm:t>
    </dgm:pt>
    <dgm:pt modelId="{06A0D353-EF28-4633-A0A3-BE933A6F91CE}" type="sibTrans" cxnId="{A5EF253C-EFEF-4E82-8DCB-3871B2AEBB8D}">
      <dgm:prSet/>
      <dgm:spPr/>
      <dgm:t>
        <a:bodyPr/>
        <a:lstStyle/>
        <a:p>
          <a:endParaRPr lang="en-US"/>
        </a:p>
      </dgm:t>
    </dgm:pt>
    <dgm:pt modelId="{382A6BC9-EB69-4C73-B8CF-389626A20B85}">
      <dgm:prSet/>
      <dgm:spPr/>
      <dgm:t>
        <a:bodyPr/>
        <a:lstStyle/>
        <a:p>
          <a:r>
            <a:rPr lang="en-US" b="0" i="0"/>
            <a:t>Overall, the findings suggest that game theory is a useful tool for addressing challenges with routing in complex network systems.</a:t>
          </a:r>
          <a:endParaRPr lang="en-US"/>
        </a:p>
      </dgm:t>
    </dgm:pt>
    <dgm:pt modelId="{7A3D55FA-3044-4948-903D-EBD7C2DAE768}" type="parTrans" cxnId="{E1E0B164-EBC6-4482-BF66-663AB73DD3D2}">
      <dgm:prSet/>
      <dgm:spPr/>
      <dgm:t>
        <a:bodyPr/>
        <a:lstStyle/>
        <a:p>
          <a:endParaRPr lang="en-US"/>
        </a:p>
      </dgm:t>
    </dgm:pt>
    <dgm:pt modelId="{DB0BFD66-9642-4CA3-BD9D-4D8DF7CFAC9F}" type="sibTrans" cxnId="{E1E0B164-EBC6-4482-BF66-663AB73DD3D2}">
      <dgm:prSet/>
      <dgm:spPr/>
      <dgm:t>
        <a:bodyPr/>
        <a:lstStyle/>
        <a:p>
          <a:endParaRPr lang="en-US"/>
        </a:p>
      </dgm:t>
    </dgm:pt>
    <dgm:pt modelId="{C0502E79-9044-4AD8-968F-7362BE72BB0D}" type="pres">
      <dgm:prSet presAssocID="{C682610A-4688-4D7D-BCBD-EF5685182C9B}" presName="linear" presStyleCnt="0">
        <dgm:presLayoutVars>
          <dgm:animLvl val="lvl"/>
          <dgm:resizeHandles val="exact"/>
        </dgm:presLayoutVars>
      </dgm:prSet>
      <dgm:spPr/>
    </dgm:pt>
    <dgm:pt modelId="{6ED178F9-0B27-4D41-B3E6-1C370673F1F6}" type="pres">
      <dgm:prSet presAssocID="{B9183AE4-D24C-4344-A628-FB3F2D178F80}" presName="parentText" presStyleLbl="node1" presStyleIdx="0" presStyleCnt="3">
        <dgm:presLayoutVars>
          <dgm:chMax val="0"/>
          <dgm:bulletEnabled val="1"/>
        </dgm:presLayoutVars>
      </dgm:prSet>
      <dgm:spPr/>
    </dgm:pt>
    <dgm:pt modelId="{A2FF77A6-9167-442E-956B-1A75B7ACF54C}" type="pres">
      <dgm:prSet presAssocID="{0CB584FF-82CE-4A1D-BB95-0ED88CD89936}" presName="spacer" presStyleCnt="0"/>
      <dgm:spPr/>
    </dgm:pt>
    <dgm:pt modelId="{F3CB2D48-86B1-42DF-958E-F45560EEE11F}" type="pres">
      <dgm:prSet presAssocID="{434118DA-4F98-46B2-A693-7AA6832102E1}" presName="parentText" presStyleLbl="node1" presStyleIdx="1" presStyleCnt="3">
        <dgm:presLayoutVars>
          <dgm:chMax val="0"/>
          <dgm:bulletEnabled val="1"/>
        </dgm:presLayoutVars>
      </dgm:prSet>
      <dgm:spPr/>
    </dgm:pt>
    <dgm:pt modelId="{F1BA910E-2305-4559-8200-F9B916ECCDCA}" type="pres">
      <dgm:prSet presAssocID="{06A0D353-EF28-4633-A0A3-BE933A6F91CE}" presName="spacer" presStyleCnt="0"/>
      <dgm:spPr/>
    </dgm:pt>
    <dgm:pt modelId="{C60242A4-C4DF-4F7C-99FD-6E25652DD283}" type="pres">
      <dgm:prSet presAssocID="{382A6BC9-EB69-4C73-B8CF-389626A20B85}" presName="parentText" presStyleLbl="node1" presStyleIdx="2" presStyleCnt="3">
        <dgm:presLayoutVars>
          <dgm:chMax val="0"/>
          <dgm:bulletEnabled val="1"/>
        </dgm:presLayoutVars>
      </dgm:prSet>
      <dgm:spPr/>
    </dgm:pt>
  </dgm:ptLst>
  <dgm:cxnLst>
    <dgm:cxn modelId="{8E93EA1F-78ED-4B1E-81F2-B74D2263BBF6}" srcId="{C682610A-4688-4D7D-BCBD-EF5685182C9B}" destId="{B9183AE4-D24C-4344-A628-FB3F2D178F80}" srcOrd="0" destOrd="0" parTransId="{B3FE1970-6FE2-49A6-B896-41AE50447390}" sibTransId="{0CB584FF-82CE-4A1D-BB95-0ED88CD89936}"/>
    <dgm:cxn modelId="{88A1A422-A0E1-49C1-B0F4-C7F464095A7F}" type="presOf" srcId="{434118DA-4F98-46B2-A693-7AA6832102E1}" destId="{F3CB2D48-86B1-42DF-958E-F45560EEE11F}" srcOrd="0" destOrd="0" presId="urn:microsoft.com/office/officeart/2005/8/layout/vList2"/>
    <dgm:cxn modelId="{70FBE529-EA62-40EB-B356-CF5B73BEA389}" type="presOf" srcId="{C682610A-4688-4D7D-BCBD-EF5685182C9B}" destId="{C0502E79-9044-4AD8-968F-7362BE72BB0D}" srcOrd="0" destOrd="0" presId="urn:microsoft.com/office/officeart/2005/8/layout/vList2"/>
    <dgm:cxn modelId="{A5EF253C-EFEF-4E82-8DCB-3871B2AEBB8D}" srcId="{C682610A-4688-4D7D-BCBD-EF5685182C9B}" destId="{434118DA-4F98-46B2-A693-7AA6832102E1}" srcOrd="1" destOrd="0" parTransId="{9EFB2289-049A-4B1E-AACB-2764496A22E6}" sibTransId="{06A0D353-EF28-4633-A0A3-BE933A6F91CE}"/>
    <dgm:cxn modelId="{E1E0B164-EBC6-4482-BF66-663AB73DD3D2}" srcId="{C682610A-4688-4D7D-BCBD-EF5685182C9B}" destId="{382A6BC9-EB69-4C73-B8CF-389626A20B85}" srcOrd="2" destOrd="0" parTransId="{7A3D55FA-3044-4948-903D-EBD7C2DAE768}" sibTransId="{DB0BFD66-9642-4CA3-BD9D-4D8DF7CFAC9F}"/>
    <dgm:cxn modelId="{3F7AD8BE-CEFF-4A10-97AA-1092D76B75F1}" type="presOf" srcId="{B9183AE4-D24C-4344-A628-FB3F2D178F80}" destId="{6ED178F9-0B27-4D41-B3E6-1C370673F1F6}" srcOrd="0" destOrd="0" presId="urn:microsoft.com/office/officeart/2005/8/layout/vList2"/>
    <dgm:cxn modelId="{B0E83CF5-48C9-4D53-BF4D-942C8FF02E68}" type="presOf" srcId="{382A6BC9-EB69-4C73-B8CF-389626A20B85}" destId="{C60242A4-C4DF-4F7C-99FD-6E25652DD283}" srcOrd="0" destOrd="0" presId="urn:microsoft.com/office/officeart/2005/8/layout/vList2"/>
    <dgm:cxn modelId="{E97FCBC7-A4E9-4E06-9F27-2C33B6CF92E7}" type="presParOf" srcId="{C0502E79-9044-4AD8-968F-7362BE72BB0D}" destId="{6ED178F9-0B27-4D41-B3E6-1C370673F1F6}" srcOrd="0" destOrd="0" presId="urn:microsoft.com/office/officeart/2005/8/layout/vList2"/>
    <dgm:cxn modelId="{8A3960AE-79A4-4287-ACCE-E29A0C5A9E3E}" type="presParOf" srcId="{C0502E79-9044-4AD8-968F-7362BE72BB0D}" destId="{A2FF77A6-9167-442E-956B-1A75B7ACF54C}" srcOrd="1" destOrd="0" presId="urn:microsoft.com/office/officeart/2005/8/layout/vList2"/>
    <dgm:cxn modelId="{39CCD388-7033-4195-8F14-24F69B58B7BD}" type="presParOf" srcId="{C0502E79-9044-4AD8-968F-7362BE72BB0D}" destId="{F3CB2D48-86B1-42DF-958E-F45560EEE11F}" srcOrd="2" destOrd="0" presId="urn:microsoft.com/office/officeart/2005/8/layout/vList2"/>
    <dgm:cxn modelId="{B4D3018C-615E-4E85-8AFC-EABF3C90E50A}" type="presParOf" srcId="{C0502E79-9044-4AD8-968F-7362BE72BB0D}" destId="{F1BA910E-2305-4559-8200-F9B916ECCDCA}" srcOrd="3" destOrd="0" presId="urn:microsoft.com/office/officeart/2005/8/layout/vList2"/>
    <dgm:cxn modelId="{73CBD973-4DA3-40A0-8B91-0784E0BC07E8}" type="presParOf" srcId="{C0502E79-9044-4AD8-968F-7362BE72BB0D}" destId="{C60242A4-C4DF-4F7C-99FD-6E25652DD28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CC66683-9BB2-4A58-8C87-2179B4682B6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8F1CFAC-C908-4D38-BF4A-AAD3D7B16D3E}">
      <dgm:prSet/>
      <dgm:spPr/>
      <dgm:t>
        <a:bodyPr/>
        <a:lstStyle/>
        <a:p>
          <a:pPr>
            <a:lnSpc>
              <a:spcPct val="100000"/>
            </a:lnSpc>
          </a:pPr>
          <a:r>
            <a:rPr lang="en-US"/>
            <a:t>Investigating how well the game-theoretic method works in other kinds of networks, such as networks with differing topologies or levels of connectedness, among other possible network configurations.</a:t>
          </a:r>
        </a:p>
      </dgm:t>
    </dgm:pt>
    <dgm:pt modelId="{6CA67FCA-7A52-4503-A590-7627E1AC284A}" type="parTrans" cxnId="{31317012-A6F5-484C-AE3A-3AFAF7F30CF4}">
      <dgm:prSet/>
      <dgm:spPr/>
      <dgm:t>
        <a:bodyPr/>
        <a:lstStyle/>
        <a:p>
          <a:endParaRPr lang="en-US"/>
        </a:p>
      </dgm:t>
    </dgm:pt>
    <dgm:pt modelId="{9CE2DA8F-0831-41B6-817A-AE91B25CD5E4}" type="sibTrans" cxnId="{31317012-A6F5-484C-AE3A-3AFAF7F30CF4}">
      <dgm:prSet/>
      <dgm:spPr/>
      <dgm:t>
        <a:bodyPr/>
        <a:lstStyle/>
        <a:p>
          <a:endParaRPr lang="en-US"/>
        </a:p>
      </dgm:t>
    </dgm:pt>
    <dgm:pt modelId="{5D5E5574-109B-4CD7-B898-6313D0F7EC1C}">
      <dgm:prSet/>
      <dgm:spPr/>
      <dgm:t>
        <a:bodyPr/>
        <a:lstStyle/>
        <a:p>
          <a:pPr>
            <a:lnSpc>
              <a:spcPct val="100000"/>
            </a:lnSpc>
          </a:pPr>
          <a:r>
            <a:rPr lang="en-US"/>
            <a:t>Investigating how the existence of malevolent players or the addition of additional restrictions or goals affects the resilience of routing solutions and studying the influence of the various other elements that might have this effect. </a:t>
          </a:r>
        </a:p>
      </dgm:t>
    </dgm:pt>
    <dgm:pt modelId="{DBDDBF84-C8A3-4F0D-A589-15855E04303B}" type="parTrans" cxnId="{4919E80D-59AA-4AEA-8DBD-3E2373BEF77C}">
      <dgm:prSet/>
      <dgm:spPr/>
      <dgm:t>
        <a:bodyPr/>
        <a:lstStyle/>
        <a:p>
          <a:endParaRPr lang="en-US"/>
        </a:p>
      </dgm:t>
    </dgm:pt>
    <dgm:pt modelId="{2DC5BDD3-11AF-4E3E-B455-8E25F239D020}" type="sibTrans" cxnId="{4919E80D-59AA-4AEA-8DBD-3E2373BEF77C}">
      <dgm:prSet/>
      <dgm:spPr/>
      <dgm:t>
        <a:bodyPr/>
        <a:lstStyle/>
        <a:p>
          <a:endParaRPr lang="en-US"/>
        </a:p>
      </dgm:t>
    </dgm:pt>
    <dgm:pt modelId="{57AD0CDA-CD91-45F6-9747-91F0C48F58D5}" type="pres">
      <dgm:prSet presAssocID="{2CC66683-9BB2-4A58-8C87-2179B4682B67}" presName="root" presStyleCnt="0">
        <dgm:presLayoutVars>
          <dgm:dir/>
          <dgm:resizeHandles val="exact"/>
        </dgm:presLayoutVars>
      </dgm:prSet>
      <dgm:spPr/>
    </dgm:pt>
    <dgm:pt modelId="{BE3BA641-D411-4801-88DB-9C44EA7F69A2}" type="pres">
      <dgm:prSet presAssocID="{08F1CFAC-C908-4D38-BF4A-AAD3D7B16D3E}" presName="compNode" presStyleCnt="0"/>
      <dgm:spPr/>
    </dgm:pt>
    <dgm:pt modelId="{1C586B3F-C8E3-4640-8BFE-B59546D33516}" type="pres">
      <dgm:prSet presAssocID="{08F1CFAC-C908-4D38-BF4A-AAD3D7B16D3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Network"/>
        </a:ext>
      </dgm:extLst>
    </dgm:pt>
    <dgm:pt modelId="{1247BEDB-6094-4ACF-A529-1F053E37A489}" type="pres">
      <dgm:prSet presAssocID="{08F1CFAC-C908-4D38-BF4A-AAD3D7B16D3E}" presName="spaceRect" presStyleCnt="0"/>
      <dgm:spPr/>
    </dgm:pt>
    <dgm:pt modelId="{732FF047-4045-42B1-8C5D-94086D339080}" type="pres">
      <dgm:prSet presAssocID="{08F1CFAC-C908-4D38-BF4A-AAD3D7B16D3E}" presName="textRect" presStyleLbl="revTx" presStyleIdx="0" presStyleCnt="2">
        <dgm:presLayoutVars>
          <dgm:chMax val="1"/>
          <dgm:chPref val="1"/>
        </dgm:presLayoutVars>
      </dgm:prSet>
      <dgm:spPr/>
    </dgm:pt>
    <dgm:pt modelId="{73B5AB94-1237-4789-8628-17CE814C9AF6}" type="pres">
      <dgm:prSet presAssocID="{9CE2DA8F-0831-41B6-817A-AE91B25CD5E4}" presName="sibTrans" presStyleCnt="0"/>
      <dgm:spPr/>
    </dgm:pt>
    <dgm:pt modelId="{73561800-AB74-4B36-A278-1FFF57A855E6}" type="pres">
      <dgm:prSet presAssocID="{5D5E5574-109B-4CD7-B898-6313D0F7EC1C}" presName="compNode" presStyleCnt="0"/>
      <dgm:spPr/>
    </dgm:pt>
    <dgm:pt modelId="{9A65C911-A539-4B07-A895-C3DFDED28FBA}" type="pres">
      <dgm:prSet presAssocID="{5D5E5574-109B-4CD7-B898-6313D0F7EC1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rritant"/>
        </a:ext>
      </dgm:extLst>
    </dgm:pt>
    <dgm:pt modelId="{82D4CAE5-5FBD-4548-B6FD-1EE4F7F3FB5A}" type="pres">
      <dgm:prSet presAssocID="{5D5E5574-109B-4CD7-B898-6313D0F7EC1C}" presName="spaceRect" presStyleCnt="0"/>
      <dgm:spPr/>
    </dgm:pt>
    <dgm:pt modelId="{C454A449-4F10-41A9-80EE-45D73E8157D6}" type="pres">
      <dgm:prSet presAssocID="{5D5E5574-109B-4CD7-B898-6313D0F7EC1C}" presName="textRect" presStyleLbl="revTx" presStyleIdx="1" presStyleCnt="2">
        <dgm:presLayoutVars>
          <dgm:chMax val="1"/>
          <dgm:chPref val="1"/>
        </dgm:presLayoutVars>
      </dgm:prSet>
      <dgm:spPr/>
    </dgm:pt>
  </dgm:ptLst>
  <dgm:cxnLst>
    <dgm:cxn modelId="{4919E80D-59AA-4AEA-8DBD-3E2373BEF77C}" srcId="{2CC66683-9BB2-4A58-8C87-2179B4682B67}" destId="{5D5E5574-109B-4CD7-B898-6313D0F7EC1C}" srcOrd="1" destOrd="0" parTransId="{DBDDBF84-C8A3-4F0D-A589-15855E04303B}" sibTransId="{2DC5BDD3-11AF-4E3E-B455-8E25F239D020}"/>
    <dgm:cxn modelId="{31317012-A6F5-484C-AE3A-3AFAF7F30CF4}" srcId="{2CC66683-9BB2-4A58-8C87-2179B4682B67}" destId="{08F1CFAC-C908-4D38-BF4A-AAD3D7B16D3E}" srcOrd="0" destOrd="0" parTransId="{6CA67FCA-7A52-4503-A590-7627E1AC284A}" sibTransId="{9CE2DA8F-0831-41B6-817A-AE91B25CD5E4}"/>
    <dgm:cxn modelId="{78935E4A-031A-4C5A-9E37-919204F55E67}" type="presOf" srcId="{5D5E5574-109B-4CD7-B898-6313D0F7EC1C}" destId="{C454A449-4F10-41A9-80EE-45D73E8157D6}" srcOrd="0" destOrd="0" presId="urn:microsoft.com/office/officeart/2018/2/layout/IconLabelList"/>
    <dgm:cxn modelId="{4CA07EAB-7F35-409F-996F-23E333CD2D74}" type="presOf" srcId="{2CC66683-9BB2-4A58-8C87-2179B4682B67}" destId="{57AD0CDA-CD91-45F6-9747-91F0C48F58D5}" srcOrd="0" destOrd="0" presId="urn:microsoft.com/office/officeart/2018/2/layout/IconLabelList"/>
    <dgm:cxn modelId="{B0E310CF-CA61-4022-8100-14CC0A81F0CD}" type="presOf" srcId="{08F1CFAC-C908-4D38-BF4A-AAD3D7B16D3E}" destId="{732FF047-4045-42B1-8C5D-94086D339080}" srcOrd="0" destOrd="0" presId="urn:microsoft.com/office/officeart/2018/2/layout/IconLabelList"/>
    <dgm:cxn modelId="{DC2A90EE-021C-4D1B-8B68-A3E7DCA9597E}" type="presParOf" srcId="{57AD0CDA-CD91-45F6-9747-91F0C48F58D5}" destId="{BE3BA641-D411-4801-88DB-9C44EA7F69A2}" srcOrd="0" destOrd="0" presId="urn:microsoft.com/office/officeart/2018/2/layout/IconLabelList"/>
    <dgm:cxn modelId="{566538EB-D87F-4274-A978-ECC48B89A798}" type="presParOf" srcId="{BE3BA641-D411-4801-88DB-9C44EA7F69A2}" destId="{1C586B3F-C8E3-4640-8BFE-B59546D33516}" srcOrd="0" destOrd="0" presId="urn:microsoft.com/office/officeart/2018/2/layout/IconLabelList"/>
    <dgm:cxn modelId="{7010FBDC-1567-4066-AF56-0FFC6B54337C}" type="presParOf" srcId="{BE3BA641-D411-4801-88DB-9C44EA7F69A2}" destId="{1247BEDB-6094-4ACF-A529-1F053E37A489}" srcOrd="1" destOrd="0" presId="urn:microsoft.com/office/officeart/2018/2/layout/IconLabelList"/>
    <dgm:cxn modelId="{7F64B578-F05F-4771-B787-C6781EA9EBEF}" type="presParOf" srcId="{BE3BA641-D411-4801-88DB-9C44EA7F69A2}" destId="{732FF047-4045-42B1-8C5D-94086D339080}" srcOrd="2" destOrd="0" presId="urn:microsoft.com/office/officeart/2018/2/layout/IconLabelList"/>
    <dgm:cxn modelId="{70B42190-7265-42BF-B4C6-DF7ED27DA897}" type="presParOf" srcId="{57AD0CDA-CD91-45F6-9747-91F0C48F58D5}" destId="{73B5AB94-1237-4789-8628-17CE814C9AF6}" srcOrd="1" destOrd="0" presId="urn:microsoft.com/office/officeart/2018/2/layout/IconLabelList"/>
    <dgm:cxn modelId="{1D246B19-C957-4E2B-8196-21BB1FDDF62B}" type="presParOf" srcId="{57AD0CDA-CD91-45F6-9747-91F0C48F58D5}" destId="{73561800-AB74-4B36-A278-1FFF57A855E6}" srcOrd="2" destOrd="0" presId="urn:microsoft.com/office/officeart/2018/2/layout/IconLabelList"/>
    <dgm:cxn modelId="{70733AF0-7B6D-4F1A-BBAD-717113C5FBE8}" type="presParOf" srcId="{73561800-AB74-4B36-A278-1FFF57A855E6}" destId="{9A65C911-A539-4B07-A895-C3DFDED28FBA}" srcOrd="0" destOrd="0" presId="urn:microsoft.com/office/officeart/2018/2/layout/IconLabelList"/>
    <dgm:cxn modelId="{41748A8B-E61B-431F-AF58-B8D3A123BC91}" type="presParOf" srcId="{73561800-AB74-4B36-A278-1FFF57A855E6}" destId="{82D4CAE5-5FBD-4548-B6FD-1EE4F7F3FB5A}" srcOrd="1" destOrd="0" presId="urn:microsoft.com/office/officeart/2018/2/layout/IconLabelList"/>
    <dgm:cxn modelId="{31F3527D-CE1A-4786-8D1E-89D11516ACFC}" type="presParOf" srcId="{73561800-AB74-4B36-A278-1FFF57A855E6}" destId="{C454A449-4F10-41A9-80EE-45D73E8157D6}"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9E032-90F2-465C-ABAB-313B91CADFA8}">
      <dsp:nvSpPr>
        <dsp:cNvPr id="0" name=""/>
        <dsp:cNvSpPr/>
      </dsp:nvSpPr>
      <dsp:spPr>
        <a:xfrm>
          <a:off x="968559" y="1033"/>
          <a:ext cx="2249465" cy="13496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Previous work on routing and game theory.</a:t>
          </a:r>
          <a:endParaRPr lang="en-US" sz="1600" kern="1200" dirty="0"/>
        </a:p>
      </dsp:txBody>
      <dsp:txXfrm>
        <a:off x="1008090" y="40564"/>
        <a:ext cx="2170403" cy="1270617"/>
      </dsp:txXfrm>
    </dsp:sp>
    <dsp:sp modelId="{55E05C1D-46EB-414C-B9E9-FFDEADF01D56}">
      <dsp:nvSpPr>
        <dsp:cNvPr id="0" name=""/>
        <dsp:cNvSpPr/>
      </dsp:nvSpPr>
      <dsp:spPr>
        <a:xfrm>
          <a:off x="3415977" y="396939"/>
          <a:ext cx="476886" cy="5578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415977" y="508512"/>
        <a:ext cx="333820" cy="334721"/>
      </dsp:txXfrm>
    </dsp:sp>
    <dsp:sp modelId="{6C284476-EEC0-410E-9C7C-3EBE122A750E}">
      <dsp:nvSpPr>
        <dsp:cNvPr id="0" name=""/>
        <dsp:cNvSpPr/>
      </dsp:nvSpPr>
      <dsp:spPr>
        <a:xfrm>
          <a:off x="4117810" y="1033"/>
          <a:ext cx="2249465" cy="13496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Relevant concepts and techniques from game theory that can be applied to routing.</a:t>
          </a:r>
          <a:endParaRPr lang="en-US" sz="1600" kern="1200" dirty="0"/>
        </a:p>
      </dsp:txBody>
      <dsp:txXfrm>
        <a:off x="4157341" y="40564"/>
        <a:ext cx="2170403" cy="1270617"/>
      </dsp:txXfrm>
    </dsp:sp>
    <dsp:sp modelId="{3848D909-D348-4B48-8D05-986EFB2D1C16}">
      <dsp:nvSpPr>
        <dsp:cNvPr id="0" name=""/>
        <dsp:cNvSpPr/>
      </dsp:nvSpPr>
      <dsp:spPr>
        <a:xfrm rot="5400000">
          <a:off x="5004099" y="1508175"/>
          <a:ext cx="476886" cy="5578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5075182" y="1548665"/>
        <a:ext cx="334721" cy="333820"/>
      </dsp:txXfrm>
    </dsp:sp>
    <dsp:sp modelId="{15B388C8-DFDF-4AD8-988A-42D63EC32D54}">
      <dsp:nvSpPr>
        <dsp:cNvPr id="0" name=""/>
        <dsp:cNvSpPr/>
      </dsp:nvSpPr>
      <dsp:spPr>
        <a:xfrm>
          <a:off x="4117810" y="2250499"/>
          <a:ext cx="2249465" cy="13496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t>Limitations and gaps in the existing literature</a:t>
          </a:r>
          <a:r>
            <a:rPr lang="en-US" sz="1600" kern="1200" dirty="0">
              <a:latin typeface="Neue Haas Grotesk Text Pro"/>
            </a:rPr>
            <a:t> review.</a:t>
          </a:r>
          <a:endParaRPr lang="en-US" sz="1600" kern="1200" dirty="0"/>
        </a:p>
      </dsp:txBody>
      <dsp:txXfrm>
        <a:off x="4157341" y="2290030"/>
        <a:ext cx="2170403" cy="12706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F28A7-B6F9-447F-98D9-B07D96234BF2}">
      <dsp:nvSpPr>
        <dsp:cNvPr id="0" name=""/>
        <dsp:cNvSpPr/>
      </dsp:nvSpPr>
      <dsp:spPr>
        <a:xfrm>
          <a:off x="0" y="0"/>
          <a:ext cx="6235459" cy="10803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latin typeface="Neue Haas Grotesk Text Pro"/>
            </a:rPr>
            <a:t> </a:t>
          </a:r>
          <a:r>
            <a:rPr lang="en-US" sz="1600" kern="1200" dirty="0"/>
            <a:t>The purpose of the paper is to explore the use of game theory to improve the </a:t>
          </a:r>
          <a:r>
            <a:rPr lang="en-US" sz="1600" kern="1200" dirty="0">
              <a:latin typeface="Neue Haas Grotesk Text Pro"/>
            </a:rPr>
            <a:t>efficiency</a:t>
          </a:r>
          <a:r>
            <a:rPr lang="en-US" sz="1600" kern="1200" dirty="0"/>
            <a:t> of routing systems.</a:t>
          </a:r>
        </a:p>
      </dsp:txBody>
      <dsp:txXfrm>
        <a:off x="31643" y="31643"/>
        <a:ext cx="5069662" cy="1017077"/>
      </dsp:txXfrm>
    </dsp:sp>
    <dsp:sp modelId="{F9891A07-224C-4A73-9578-C4EBE7C27854}">
      <dsp:nvSpPr>
        <dsp:cNvPr id="0" name=""/>
        <dsp:cNvSpPr/>
      </dsp:nvSpPr>
      <dsp:spPr>
        <a:xfrm>
          <a:off x="550187" y="1260424"/>
          <a:ext cx="6235459" cy="10803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latin typeface="Neue Haas Grotesk Text Pro"/>
            </a:rPr>
            <a:t> </a:t>
          </a:r>
          <a:r>
            <a:rPr lang="en-US" sz="1600" kern="1200" dirty="0"/>
            <a:t>The current state of routing algorithms is analyzed, including potential vulnerabilities such as compromised nodes.</a:t>
          </a:r>
        </a:p>
      </dsp:txBody>
      <dsp:txXfrm>
        <a:off x="581830" y="1292067"/>
        <a:ext cx="4919749" cy="1017077"/>
      </dsp:txXfrm>
    </dsp:sp>
    <dsp:sp modelId="{B8D14625-3028-403B-9BE4-02C7E8FFA4B4}">
      <dsp:nvSpPr>
        <dsp:cNvPr id="0" name=""/>
        <dsp:cNvSpPr/>
      </dsp:nvSpPr>
      <dsp:spPr>
        <a:xfrm>
          <a:off x="1100375" y="2520848"/>
          <a:ext cx="6235459" cy="10803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latin typeface="Neue Haas Grotesk Text Pro"/>
            </a:rPr>
            <a:t> </a:t>
          </a:r>
          <a:r>
            <a:rPr lang="en-US" sz="1600" kern="1200" dirty="0"/>
            <a:t>A new approach using game theory is proposed to find the shortest and most secure path for data transmission, involving </a:t>
          </a:r>
          <a:r>
            <a:rPr lang="en-US" sz="1600" kern="1200" dirty="0">
              <a:latin typeface="Neue Haas Grotesk Text Pro"/>
            </a:rPr>
            <a:t>the </a:t>
          </a:r>
          <a:r>
            <a:rPr lang="en-US" sz="1600" kern="1200" dirty="0"/>
            <a:t>representation of each system as a vertex.</a:t>
          </a:r>
        </a:p>
      </dsp:txBody>
      <dsp:txXfrm>
        <a:off x="1132018" y="2552491"/>
        <a:ext cx="4919749" cy="1017077"/>
      </dsp:txXfrm>
    </dsp:sp>
    <dsp:sp modelId="{FDA8CB38-BA6B-40F0-8A09-4787F65C0493}">
      <dsp:nvSpPr>
        <dsp:cNvPr id="0" name=""/>
        <dsp:cNvSpPr/>
      </dsp:nvSpPr>
      <dsp:spPr>
        <a:xfrm>
          <a:off x="5533223" y="819275"/>
          <a:ext cx="702236" cy="70223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5691226" y="819275"/>
        <a:ext cx="386230" cy="528433"/>
      </dsp:txXfrm>
    </dsp:sp>
    <dsp:sp modelId="{E3B4A1D7-4E68-44AF-8A87-D04045EB595C}">
      <dsp:nvSpPr>
        <dsp:cNvPr id="0" name=""/>
        <dsp:cNvSpPr/>
      </dsp:nvSpPr>
      <dsp:spPr>
        <a:xfrm>
          <a:off x="6083411" y="2072497"/>
          <a:ext cx="702236" cy="70223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6241414" y="2072497"/>
        <a:ext cx="386230" cy="528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F2B8E-9041-484E-BD11-E13A004AAFE2}">
      <dsp:nvSpPr>
        <dsp:cNvPr id="0" name=""/>
        <dsp:cNvSpPr/>
      </dsp:nvSpPr>
      <dsp:spPr>
        <a:xfrm>
          <a:off x="0" y="0"/>
          <a:ext cx="6235459" cy="10803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latin typeface="Neue Haas Grotesk Text Pro"/>
            </a:rPr>
            <a:t> </a:t>
          </a:r>
          <a:r>
            <a:rPr lang="en-US" sz="1600" kern="1200" dirty="0"/>
            <a:t>The impact of compromised nodes on the network is considered and how game theory can be used to find alternative routes is demonstrated.</a:t>
          </a:r>
        </a:p>
      </dsp:txBody>
      <dsp:txXfrm>
        <a:off x="31643" y="31643"/>
        <a:ext cx="5069662" cy="1017077"/>
      </dsp:txXfrm>
    </dsp:sp>
    <dsp:sp modelId="{B8AE3796-D1E1-407E-BE76-8FAD3C2155D3}">
      <dsp:nvSpPr>
        <dsp:cNvPr id="0" name=""/>
        <dsp:cNvSpPr/>
      </dsp:nvSpPr>
      <dsp:spPr>
        <a:xfrm>
          <a:off x="550187" y="1260424"/>
          <a:ext cx="6235459" cy="10803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latin typeface="Neue Haas Grotesk Text Pro"/>
            </a:rPr>
            <a:t> </a:t>
          </a:r>
          <a:r>
            <a:rPr lang="en-US" sz="1600" kern="1200" dirty="0"/>
            <a:t>A simulation in Java is implemented to evaluate the proposed approach, using a graph representation of the network and determining the optimal path and Nash equilibrium.</a:t>
          </a:r>
          <a:endParaRPr lang="en-US" sz="1600" kern="1200" dirty="0">
            <a:latin typeface="Neue Haas Grotesk Text Pro"/>
          </a:endParaRPr>
        </a:p>
      </dsp:txBody>
      <dsp:txXfrm>
        <a:off x="581830" y="1292067"/>
        <a:ext cx="4919749" cy="1017077"/>
      </dsp:txXfrm>
    </dsp:sp>
    <dsp:sp modelId="{984BBFB0-AA5B-4D88-B4BE-9ADF9E174A45}">
      <dsp:nvSpPr>
        <dsp:cNvPr id="0" name=""/>
        <dsp:cNvSpPr/>
      </dsp:nvSpPr>
      <dsp:spPr>
        <a:xfrm>
          <a:off x="1100375" y="2520848"/>
          <a:ext cx="6235459" cy="10803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latin typeface="Neue Haas Grotesk Text Pro"/>
            </a:rPr>
            <a:t> </a:t>
          </a:r>
          <a:r>
            <a:rPr lang="en-US" sz="1600" kern="1200" dirty="0"/>
            <a:t>The aim of the study is to demonstrate the potential benefits of using game theory in routing systems and provide a basis for further research.</a:t>
          </a:r>
        </a:p>
      </dsp:txBody>
      <dsp:txXfrm>
        <a:off x="1132018" y="2552491"/>
        <a:ext cx="4919749" cy="1017077"/>
      </dsp:txXfrm>
    </dsp:sp>
    <dsp:sp modelId="{F39E243A-19AF-4BFD-9A14-CF1D92E87BCD}">
      <dsp:nvSpPr>
        <dsp:cNvPr id="0" name=""/>
        <dsp:cNvSpPr/>
      </dsp:nvSpPr>
      <dsp:spPr>
        <a:xfrm>
          <a:off x="5533223" y="819275"/>
          <a:ext cx="702236" cy="70223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5691226" y="819275"/>
        <a:ext cx="386230" cy="528433"/>
      </dsp:txXfrm>
    </dsp:sp>
    <dsp:sp modelId="{B865BB0F-C317-42AB-B631-929E283FA23F}">
      <dsp:nvSpPr>
        <dsp:cNvPr id="0" name=""/>
        <dsp:cNvSpPr/>
      </dsp:nvSpPr>
      <dsp:spPr>
        <a:xfrm>
          <a:off x="6083411" y="2072497"/>
          <a:ext cx="702236" cy="70223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6241414" y="2072497"/>
        <a:ext cx="386230" cy="528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970CC-B891-4CF0-89A5-F06228832F4E}">
      <dsp:nvSpPr>
        <dsp:cNvPr id="0" name=""/>
        <dsp:cNvSpPr/>
      </dsp:nvSpPr>
      <dsp:spPr>
        <a:xfrm>
          <a:off x="577593" y="516710"/>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D9AC3B-BF27-4903-9753-0E89EEF695C7}">
      <dsp:nvSpPr>
        <dsp:cNvPr id="0" name=""/>
        <dsp:cNvSpPr/>
      </dsp:nvSpPr>
      <dsp:spPr>
        <a:xfrm>
          <a:off x="82593" y="1712001"/>
          <a:ext cx="1800000"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main method creates a HashMap and a TreeSet to store the Nash equilibrium and distances, respectively.</a:t>
          </a:r>
        </a:p>
      </dsp:txBody>
      <dsp:txXfrm>
        <a:off x="82593" y="1712001"/>
        <a:ext cx="1800000" cy="1372500"/>
      </dsp:txXfrm>
    </dsp:sp>
    <dsp:sp modelId="{55F3D792-DE4A-4CE7-91B0-FF35D0462C18}">
      <dsp:nvSpPr>
        <dsp:cNvPr id="0" name=""/>
        <dsp:cNvSpPr/>
      </dsp:nvSpPr>
      <dsp:spPr>
        <a:xfrm>
          <a:off x="2692593" y="516710"/>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214AC2-7085-40D8-9E43-0E03B7700F76}">
      <dsp:nvSpPr>
        <dsp:cNvPr id="0" name=""/>
        <dsp:cNvSpPr/>
      </dsp:nvSpPr>
      <dsp:spPr>
        <a:xfrm>
          <a:off x="2197593" y="1712001"/>
          <a:ext cx="1800000"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main method allows the user to input a compromised node in the graph, and uses this information to find the shortest path between each node and a destination node.</a:t>
          </a:r>
        </a:p>
      </dsp:txBody>
      <dsp:txXfrm>
        <a:off x="2197593" y="1712001"/>
        <a:ext cx="1800000" cy="1372500"/>
      </dsp:txXfrm>
    </dsp:sp>
    <dsp:sp modelId="{D50CFDBF-E60B-4503-AAAB-EE657ABA793F}">
      <dsp:nvSpPr>
        <dsp:cNvPr id="0" name=""/>
        <dsp:cNvSpPr/>
      </dsp:nvSpPr>
      <dsp:spPr>
        <a:xfrm>
          <a:off x="4807593" y="516710"/>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7691F4-97F9-4CEA-89DA-EE6C10FA2EC8}">
      <dsp:nvSpPr>
        <dsp:cNvPr id="0" name=""/>
        <dsp:cNvSpPr/>
      </dsp:nvSpPr>
      <dsp:spPr>
        <a:xfrm>
          <a:off x="4312593" y="1712001"/>
          <a:ext cx="1800000"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main method calculates the Nash equilibrium of the shortest paths found by comparing the paths and eliminating duplicates.</a:t>
          </a:r>
        </a:p>
      </dsp:txBody>
      <dsp:txXfrm>
        <a:off x="4312593" y="1712001"/>
        <a:ext cx="1800000" cy="1372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178F9-0B27-4D41-B3E6-1C370673F1F6}">
      <dsp:nvSpPr>
        <dsp:cNvPr id="0" name=""/>
        <dsp:cNvSpPr/>
      </dsp:nvSpPr>
      <dsp:spPr>
        <a:xfrm>
          <a:off x="0" y="475875"/>
          <a:ext cx="6316266" cy="133866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It was concluded that a game-theoretic strategy can be used to improve the robustness of routing in network systems.</a:t>
          </a:r>
          <a:endParaRPr lang="en-US" sz="1900" kern="1200"/>
        </a:p>
      </dsp:txBody>
      <dsp:txXfrm>
        <a:off x="65348" y="541223"/>
        <a:ext cx="6185570" cy="1207966"/>
      </dsp:txXfrm>
    </dsp:sp>
    <dsp:sp modelId="{F3CB2D48-86B1-42DF-958E-F45560EEE11F}">
      <dsp:nvSpPr>
        <dsp:cNvPr id="0" name=""/>
        <dsp:cNvSpPr/>
      </dsp:nvSpPr>
      <dsp:spPr>
        <a:xfrm>
          <a:off x="0" y="1869258"/>
          <a:ext cx="6316266" cy="1338662"/>
        </a:xfrm>
        <a:prstGeom prst="roundRect">
          <a:avLst/>
        </a:prstGeom>
        <a:solidFill>
          <a:schemeClr val="accent2">
            <a:hueOff val="-1012961"/>
            <a:satOff val="-7749"/>
            <a:lumOff val="-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According to the data obtained, game-theoretic techniques may be able to increase the dependability and robustness of routing protocols and protect against various disruptions and attacks.</a:t>
          </a:r>
          <a:endParaRPr lang="en-US" sz="1900" kern="1200"/>
        </a:p>
      </dsp:txBody>
      <dsp:txXfrm>
        <a:off x="65348" y="1934606"/>
        <a:ext cx="6185570" cy="1207966"/>
      </dsp:txXfrm>
    </dsp:sp>
    <dsp:sp modelId="{C60242A4-C4DF-4F7C-99FD-6E25652DD283}">
      <dsp:nvSpPr>
        <dsp:cNvPr id="0" name=""/>
        <dsp:cNvSpPr/>
      </dsp:nvSpPr>
      <dsp:spPr>
        <a:xfrm>
          <a:off x="0" y="3262641"/>
          <a:ext cx="6316266" cy="1338662"/>
        </a:xfrm>
        <a:prstGeom prst="roundRect">
          <a:avLst/>
        </a:prstGeom>
        <a:solidFill>
          <a:schemeClr val="accent2">
            <a:hueOff val="-2025922"/>
            <a:satOff val="-15499"/>
            <a:lumOff val="-1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Overall, the findings suggest that game theory is a useful tool for addressing challenges with routing in complex network systems.</a:t>
          </a:r>
          <a:endParaRPr lang="en-US" sz="1900" kern="1200"/>
        </a:p>
      </dsp:txBody>
      <dsp:txXfrm>
        <a:off x="65348" y="3327989"/>
        <a:ext cx="6185570" cy="12079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86B3F-C8E3-4640-8BFE-B59546D33516}">
      <dsp:nvSpPr>
        <dsp:cNvPr id="0" name=""/>
        <dsp:cNvSpPr/>
      </dsp:nvSpPr>
      <dsp:spPr>
        <a:xfrm>
          <a:off x="989714" y="425083"/>
          <a:ext cx="1483312" cy="1483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2FF047-4045-42B1-8C5D-94086D339080}">
      <dsp:nvSpPr>
        <dsp:cNvPr id="0" name=""/>
        <dsp:cNvSpPr/>
      </dsp:nvSpPr>
      <dsp:spPr>
        <a:xfrm>
          <a:off x="83245" y="2321128"/>
          <a:ext cx="32962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Investigating how well the game-theoretic method works in other kinds of networks, such as networks with differing topologies or levels of connectedness, among other possible network configurations.</a:t>
          </a:r>
        </a:p>
      </dsp:txBody>
      <dsp:txXfrm>
        <a:off x="83245" y="2321128"/>
        <a:ext cx="3296250" cy="855000"/>
      </dsp:txXfrm>
    </dsp:sp>
    <dsp:sp modelId="{9A65C911-A539-4B07-A895-C3DFDED28FBA}">
      <dsp:nvSpPr>
        <dsp:cNvPr id="0" name=""/>
        <dsp:cNvSpPr/>
      </dsp:nvSpPr>
      <dsp:spPr>
        <a:xfrm>
          <a:off x="4862808" y="425083"/>
          <a:ext cx="1483312" cy="1483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4A449-4F10-41A9-80EE-45D73E8157D6}">
      <dsp:nvSpPr>
        <dsp:cNvPr id="0" name=""/>
        <dsp:cNvSpPr/>
      </dsp:nvSpPr>
      <dsp:spPr>
        <a:xfrm>
          <a:off x="3956339" y="2321128"/>
          <a:ext cx="32962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Investigating how the existence of malevolent players or the addition of additional restrictions or goals affects the resilience of routing solutions and studying the influence of the various other elements that might have this effect. </a:t>
          </a:r>
        </a:p>
      </dsp:txBody>
      <dsp:txXfrm>
        <a:off x="3956339" y="2321128"/>
        <a:ext cx="3296250" cy="855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5/13/2023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433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5/13/2023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886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5/13/2023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46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5/13/2023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5/13/2023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245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5/13/2023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94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5/13/2023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490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5/13/2023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505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5/13/2023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971636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5/13/2023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49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5/13/2023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271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5/13/2023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796605619"/>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932" r:id="rId3"/>
    <p:sldLayoutId id="2147483933" r:id="rId4"/>
    <p:sldLayoutId id="2147483934" r:id="rId5"/>
    <p:sldLayoutId id="2147483928" r:id="rId6"/>
    <p:sldLayoutId id="2147483924" r:id="rId7"/>
    <p:sldLayoutId id="2147483925" r:id="rId8"/>
    <p:sldLayoutId id="2147483926" r:id="rId9"/>
    <p:sldLayoutId id="2147483927" r:id="rId10"/>
    <p:sldLayoutId id="2147483929"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htxt.co.za/2014/02/17/apple-releases-secure-coding-guide-developers/"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www.htxt.co.za/2014/02/17/apple-releases-secure-coding-guide-developers/" TargetMode="External"/><Relationship Id="rId3" Type="http://schemas.openxmlformats.org/officeDocument/2006/relationships/diagramLayout" Target="../diagrams/layout4.xml"/><Relationship Id="rId7" Type="http://schemas.openxmlformats.org/officeDocument/2006/relationships/image" Target="../media/image6.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hyperlink" Target="https://www.peoplematters.in/article/jobs/the-future-of-jobs-reality-or-a-modern-day-fiction-18730" TargetMode="External"/><Relationship Id="rId7" Type="http://schemas.openxmlformats.org/officeDocument/2006/relationships/diagramColors" Target="../diagrams/colors6.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rasstalk.com/2014/02/game-theory-what-is-it-how-can-it-work-for-me/"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www.blogs.hss.ed.ac.uk/pubs-and-publications/2016/10/17/preparing-for-your-literature-review/" TargetMode="External"/><Relationship Id="rId7" Type="http://schemas.openxmlformats.org/officeDocument/2006/relationships/diagramColors" Target="../diagrams/colors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com-ace.blogspot.com/2015/11/network-topology.html" TargetMode="External"/><Relationship Id="rId7" Type="http://schemas.openxmlformats.org/officeDocument/2006/relationships/diagramColors" Target="../diagrams/colors2.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hyperlink" Target="http://com-ace.blogspot.com/2015/11/network-topology.html" TargetMode="External"/><Relationship Id="rId7" Type="http://schemas.openxmlformats.org/officeDocument/2006/relationships/diagramColors" Target="../diagrams/colors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3" Type="http://schemas.openxmlformats.org/officeDocument/2006/relationships/hyperlink" Target="http://www.htxt.co.za/2014/02/17/apple-releases-secure-coding-guide-developers/"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htxt.co.za/2014/02/17/apple-releases-secure-coding-guide-developers/"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90" name="Oval 89">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ctrTitle"/>
          </p:nvPr>
        </p:nvSpPr>
        <p:spPr>
          <a:xfrm>
            <a:off x="4739751" y="768334"/>
            <a:ext cx="6479629" cy="2866405"/>
          </a:xfrm>
        </p:spPr>
        <p:txBody>
          <a:bodyPr>
            <a:normAutofit fontScale="90000"/>
          </a:bodyPr>
          <a:lstStyle/>
          <a:p>
            <a:pPr>
              <a:lnSpc>
                <a:spcPct val="90000"/>
              </a:lnSpc>
            </a:pPr>
            <a:r>
              <a:rPr lang="en-US" sz="4700" dirty="0">
                <a:ea typeface="+mj-lt"/>
                <a:cs typeface="+mj-lt"/>
              </a:rPr>
              <a:t>A Game-Theoretic </a:t>
            </a:r>
            <a:endParaRPr lang="en-US" sz="4700"/>
          </a:p>
          <a:p>
            <a:pPr>
              <a:lnSpc>
                <a:spcPct val="90000"/>
              </a:lnSpc>
            </a:pPr>
            <a:r>
              <a:rPr lang="en-US" sz="4700" dirty="0">
                <a:ea typeface="+mj-lt"/>
                <a:cs typeface="+mj-lt"/>
              </a:rPr>
              <a:t>Approach to </a:t>
            </a:r>
            <a:endParaRPr lang="en-US" sz="4700"/>
          </a:p>
          <a:p>
            <a:pPr>
              <a:lnSpc>
                <a:spcPct val="90000"/>
              </a:lnSpc>
            </a:pPr>
            <a:r>
              <a:rPr lang="en-US" sz="4700" dirty="0">
                <a:ea typeface="+mj-lt"/>
                <a:cs typeface="+mj-lt"/>
              </a:rPr>
              <a:t>Robustness of Routing</a:t>
            </a:r>
            <a:br>
              <a:rPr lang="en-US" sz="4700" dirty="0">
                <a:ea typeface="+mj-lt"/>
                <a:cs typeface="+mj-lt"/>
              </a:rPr>
            </a:br>
            <a:br>
              <a:rPr lang="en-US" sz="4700" dirty="0">
                <a:ea typeface="+mj-lt"/>
                <a:cs typeface="+mj-lt"/>
              </a:rPr>
            </a:br>
            <a:r>
              <a:rPr lang="en-US" sz="1600" b="0" dirty="0"/>
              <a:t> </a:t>
            </a:r>
            <a:r>
              <a:rPr lang="en-US" sz="2700" b="0" dirty="0"/>
              <a:t>YASHWANTH KARUPPUSAMY</a:t>
            </a:r>
          </a:p>
        </p:txBody>
      </p:sp>
      <p:sp>
        <p:nvSpPr>
          <p:cNvPr id="3" name="Subtitle 2"/>
          <p:cNvSpPr>
            <a:spLocks noGrp="1"/>
          </p:cNvSpPr>
          <p:nvPr>
            <p:ph type="subTitle" idx="1"/>
          </p:nvPr>
        </p:nvSpPr>
        <p:spPr>
          <a:xfrm>
            <a:off x="4739751" y="4283239"/>
            <a:ext cx="6479629" cy="1475177"/>
          </a:xfrm>
        </p:spPr>
        <p:txBody>
          <a:bodyPr>
            <a:normAutofit/>
          </a:bodyPr>
          <a:lstStyle/>
          <a:p>
            <a:r>
              <a:rPr lang="en-US">
                <a:ea typeface="+mn-lt"/>
                <a:cs typeface="+mn-lt"/>
              </a:rPr>
              <a:t>Primary supervisor – Dr. Arno Pauly</a:t>
            </a:r>
          </a:p>
          <a:p>
            <a:r>
              <a:rPr lang="en-US">
                <a:ea typeface="+mn-lt"/>
                <a:cs typeface="+mn-lt"/>
              </a:rPr>
              <a:t>Secondary supervisor – Dr. Joseph Macinnes</a:t>
            </a:r>
          </a:p>
        </p:txBody>
      </p:sp>
      <p:pic>
        <p:nvPicPr>
          <p:cNvPr id="4" name="Picture 4" descr="Building a local Ethereum network with Docker and Geth">
            <a:extLst>
              <a:ext uri="{FF2B5EF4-FFF2-40B4-BE49-F238E27FC236}">
                <a16:creationId xmlns:a16="http://schemas.microsoft.com/office/drawing/2014/main" id="{EE7FD2EA-8D4A-7491-5A88-CB063BD85397}"/>
              </a:ext>
            </a:extLst>
          </p:cNvPr>
          <p:cNvPicPr>
            <a:picLocks noChangeAspect="1"/>
          </p:cNvPicPr>
          <p:nvPr/>
        </p:nvPicPr>
        <p:blipFill rotWithShape="1">
          <a:blip r:embed="rId2"/>
          <a:srcRect l="27308" r="32071" b="-2"/>
          <a:stretch/>
        </p:blipFill>
        <p:spPr>
          <a:xfrm>
            <a:off x="20" y="1"/>
            <a:ext cx="4173349" cy="6857999"/>
          </a:xfrm>
          <a:prstGeom prst="rect">
            <a:avLst/>
          </a:prstGeom>
        </p:spPr>
      </p:pic>
      <p:cxnSp>
        <p:nvCxnSpPr>
          <p:cNvPr id="98" name="Straight Connector 9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8E67A6F5-F47F-BD4C-9336-30E0A60EB9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29613" y="0"/>
            <a:ext cx="1901686" cy="4677439"/>
            <a:chOff x="10290315" y="0"/>
            <a:chExt cx="1901686" cy="4677439"/>
          </a:xfrm>
        </p:grpSpPr>
        <p:sp>
          <p:nvSpPr>
            <p:cNvPr id="120" name="Freeform 19">
              <a:extLst>
                <a:ext uri="{FF2B5EF4-FFF2-40B4-BE49-F238E27FC236}">
                  <a16:creationId xmlns:a16="http://schemas.microsoft.com/office/drawing/2014/main" id="{DA710708-67E0-194C-9A96-FD528D207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1" name="Freeform 21">
              <a:extLst>
                <a:ext uri="{FF2B5EF4-FFF2-40B4-BE49-F238E27FC236}">
                  <a16:creationId xmlns:a16="http://schemas.microsoft.com/office/drawing/2014/main" id="{2B6DA887-E216-1245-8F6F-B21233D94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2" name="Freeform 23">
              <a:extLst>
                <a:ext uri="{FF2B5EF4-FFF2-40B4-BE49-F238E27FC236}">
                  <a16:creationId xmlns:a16="http://schemas.microsoft.com/office/drawing/2014/main" id="{2AE2F0EF-0001-F243-85DC-2B8812AB4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3" name="Freeform 24">
              <a:extLst>
                <a:ext uri="{FF2B5EF4-FFF2-40B4-BE49-F238E27FC236}">
                  <a16:creationId xmlns:a16="http://schemas.microsoft.com/office/drawing/2014/main" id="{1491B174-1F11-D548-A885-7F98AF742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2A71CC2-CC28-0069-B938-7616CE4368D9}"/>
              </a:ext>
            </a:extLst>
          </p:cNvPr>
          <p:cNvSpPr>
            <a:spLocks noGrp="1"/>
          </p:cNvSpPr>
          <p:nvPr>
            <p:ph type="title"/>
          </p:nvPr>
        </p:nvSpPr>
        <p:spPr>
          <a:xfrm>
            <a:off x="565150" y="770890"/>
            <a:ext cx="6195187" cy="1268984"/>
          </a:xfrm>
        </p:spPr>
        <p:txBody>
          <a:bodyPr vert="horz" lIns="91440" tIns="45720" rIns="91440" bIns="45720" rtlCol="0">
            <a:normAutofit/>
          </a:bodyPr>
          <a:lstStyle/>
          <a:p>
            <a:r>
              <a:rPr lang="en-US" b="0" dirty="0">
                <a:ea typeface="+mj-lt"/>
                <a:cs typeface="+mj-lt"/>
              </a:rPr>
              <a:t>Finding Shortest path:</a:t>
            </a:r>
            <a:endParaRPr lang="en-US" dirty="0"/>
          </a:p>
        </p:txBody>
      </p:sp>
      <p:sp>
        <p:nvSpPr>
          <p:cNvPr id="55" name="Content Placeholder 54">
            <a:extLst>
              <a:ext uri="{FF2B5EF4-FFF2-40B4-BE49-F238E27FC236}">
                <a16:creationId xmlns:a16="http://schemas.microsoft.com/office/drawing/2014/main" id="{24835E9A-4FB3-A97F-9054-583D9992F341}"/>
              </a:ext>
            </a:extLst>
          </p:cNvPr>
          <p:cNvSpPr>
            <a:spLocks noGrp="1"/>
          </p:cNvSpPr>
          <p:nvPr>
            <p:ph idx="1"/>
          </p:nvPr>
        </p:nvSpPr>
        <p:spPr>
          <a:xfrm>
            <a:off x="565150" y="2160016"/>
            <a:ext cx="6195187" cy="3601212"/>
          </a:xfrm>
        </p:spPr>
        <p:txBody>
          <a:bodyPr vert="horz" lIns="91440" tIns="45720" rIns="91440" bIns="45720" rtlCol="0" anchor="t">
            <a:normAutofit/>
          </a:bodyPr>
          <a:lstStyle/>
          <a:p>
            <a:pPr>
              <a:lnSpc>
                <a:spcPct val="90000"/>
              </a:lnSpc>
            </a:pPr>
            <a:r>
              <a:rPr lang="en-US" sz="2000" dirty="0">
                <a:ea typeface="+mn-lt"/>
                <a:cs typeface="+mn-lt"/>
              </a:rPr>
              <a:t> The </a:t>
            </a:r>
            <a:r>
              <a:rPr lang="en-US" sz="2000" dirty="0" err="1">
                <a:ea typeface="+mn-lt"/>
                <a:cs typeface="+mn-lt"/>
              </a:rPr>
              <a:t>printShortestPath</a:t>
            </a:r>
            <a:r>
              <a:rPr lang="en-US" sz="2000" dirty="0">
                <a:ea typeface="+mn-lt"/>
                <a:cs typeface="+mn-lt"/>
              </a:rPr>
              <a:t>() method prints the shortest path between two vertices in a graph and returns the number of levels in the path.</a:t>
            </a:r>
          </a:p>
          <a:p>
            <a:pPr>
              <a:lnSpc>
                <a:spcPct val="90000"/>
              </a:lnSpc>
            </a:pPr>
            <a:r>
              <a:rPr lang="en-US" sz="2000" dirty="0">
                <a:ea typeface="+mn-lt"/>
                <a:cs typeface="+mn-lt"/>
              </a:rPr>
              <a:t>The </a:t>
            </a:r>
            <a:r>
              <a:rPr lang="en-US" sz="2000" dirty="0" err="1">
                <a:ea typeface="+mn-lt"/>
                <a:cs typeface="+mn-lt"/>
              </a:rPr>
              <a:t>findShortestPath</a:t>
            </a:r>
            <a:r>
              <a:rPr lang="en-US" sz="2000" dirty="0">
                <a:ea typeface="+mn-lt"/>
                <a:cs typeface="+mn-lt"/>
              </a:rPr>
              <a:t>() method uses Dijkstra's algorithm to find the shortest path.</a:t>
            </a:r>
          </a:p>
          <a:p>
            <a:pPr>
              <a:lnSpc>
                <a:spcPct val="90000"/>
              </a:lnSpc>
            </a:pPr>
            <a:r>
              <a:rPr lang="en-US" sz="2000" dirty="0">
                <a:ea typeface="+mn-lt"/>
                <a:cs typeface="+mn-lt"/>
              </a:rPr>
              <a:t>The </a:t>
            </a:r>
            <a:r>
              <a:rPr lang="en-US" sz="2000" dirty="0" err="1">
                <a:ea typeface="+mn-lt"/>
                <a:cs typeface="+mn-lt"/>
              </a:rPr>
              <a:t>findShortestPath</a:t>
            </a:r>
            <a:r>
              <a:rPr lang="en-US" sz="2000" dirty="0">
                <a:ea typeface="+mn-lt"/>
                <a:cs typeface="+mn-lt"/>
              </a:rPr>
              <a:t>() method uses a queue and an array of visited vertices to traverse the graph and finds the shortest path by storing the parent of each visited vertex in an array.</a:t>
            </a:r>
            <a:endParaRPr lang="en-US"/>
          </a:p>
          <a:p>
            <a:pPr>
              <a:lnSpc>
                <a:spcPct val="90000"/>
              </a:lnSpc>
            </a:pPr>
            <a:endParaRPr lang="en-US" sz="2000">
              <a:ea typeface="+mn-lt"/>
              <a:cs typeface="+mn-lt"/>
            </a:endParaRPr>
          </a:p>
          <a:p>
            <a:pPr>
              <a:lnSpc>
                <a:spcPct val="90000"/>
              </a:lnSpc>
            </a:pPr>
            <a:endParaRPr lang="en-US" sz="2000">
              <a:ea typeface="+mn-lt"/>
              <a:cs typeface="+mn-lt"/>
            </a:endParaRPr>
          </a:p>
        </p:txBody>
      </p:sp>
      <p:cxnSp>
        <p:nvCxnSpPr>
          <p:cNvPr id="125" name="Straight Connector 124">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5B33251A-3BDB-9A86-8A94-D5AA5BCD38C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2990" r="48810"/>
          <a:stretch/>
        </p:blipFill>
        <p:spPr>
          <a:xfrm>
            <a:off x="7534655" y="1"/>
            <a:ext cx="4657345" cy="6857999"/>
          </a:xfrm>
          <a:prstGeom prst="rect">
            <a:avLst/>
          </a:prstGeom>
        </p:spPr>
      </p:pic>
      <p:sp>
        <p:nvSpPr>
          <p:cNvPr id="5" name="TextBox 4">
            <a:extLst>
              <a:ext uri="{FF2B5EF4-FFF2-40B4-BE49-F238E27FC236}">
                <a16:creationId xmlns:a16="http://schemas.microsoft.com/office/drawing/2014/main" id="{06D36906-A95C-85FF-2195-FE8BB4FB81A9}"/>
              </a:ext>
            </a:extLst>
          </p:cNvPr>
          <p:cNvSpPr txBox="1"/>
          <p:nvPr/>
        </p:nvSpPr>
        <p:spPr>
          <a:xfrm>
            <a:off x="12007269" y="6657945"/>
            <a:ext cx="184731" cy="200055"/>
          </a:xfrm>
          <a:prstGeom prst="rect">
            <a:avLst/>
          </a:prstGeom>
          <a:solidFill>
            <a:srgbClr val="000000"/>
          </a:solidFill>
        </p:spPr>
        <p:txBody>
          <a:bodyPr wrap="none" lIns="91440" tIns="45720" rIns="91440" bIns="45720" anchor="t">
            <a:spAutoFit/>
          </a:bodyPr>
          <a:lstStyle/>
          <a:p>
            <a:pPr algn="r">
              <a:spcAft>
                <a:spcPts val="600"/>
              </a:spcAft>
            </a:pPr>
            <a:endParaRPr lang="en-US" sz="700" dirty="0">
              <a:solidFill>
                <a:srgbClr val="FFFFFF"/>
              </a:solidFill>
            </a:endParaRPr>
          </a:p>
        </p:txBody>
      </p:sp>
    </p:spTree>
    <p:extLst>
      <p:ext uri="{BB962C8B-B14F-4D97-AF65-F5344CB8AC3E}">
        <p14:creationId xmlns:p14="http://schemas.microsoft.com/office/powerpoint/2010/main" val="355375075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8E67A6F5-F47F-BD4C-9336-30E0A60EB9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29613" y="0"/>
            <a:ext cx="1901686" cy="4677439"/>
            <a:chOff x="10290315" y="0"/>
            <a:chExt cx="1901686" cy="4677439"/>
          </a:xfrm>
        </p:grpSpPr>
        <p:sp>
          <p:nvSpPr>
            <p:cNvPr id="120" name="Freeform 19">
              <a:extLst>
                <a:ext uri="{FF2B5EF4-FFF2-40B4-BE49-F238E27FC236}">
                  <a16:creationId xmlns:a16="http://schemas.microsoft.com/office/drawing/2014/main" id="{DA710708-67E0-194C-9A96-FD528D207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1" name="Freeform 21">
              <a:extLst>
                <a:ext uri="{FF2B5EF4-FFF2-40B4-BE49-F238E27FC236}">
                  <a16:creationId xmlns:a16="http://schemas.microsoft.com/office/drawing/2014/main" id="{2B6DA887-E216-1245-8F6F-B21233D94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2" name="Freeform 23">
              <a:extLst>
                <a:ext uri="{FF2B5EF4-FFF2-40B4-BE49-F238E27FC236}">
                  <a16:creationId xmlns:a16="http://schemas.microsoft.com/office/drawing/2014/main" id="{2AE2F0EF-0001-F243-85DC-2B8812AB4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3" name="Freeform 24">
              <a:extLst>
                <a:ext uri="{FF2B5EF4-FFF2-40B4-BE49-F238E27FC236}">
                  <a16:creationId xmlns:a16="http://schemas.microsoft.com/office/drawing/2014/main" id="{1491B174-1F11-D548-A885-7F98AF742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2A71CC2-CC28-0069-B938-7616CE4368D9}"/>
              </a:ext>
            </a:extLst>
          </p:cNvPr>
          <p:cNvSpPr>
            <a:spLocks noGrp="1"/>
          </p:cNvSpPr>
          <p:nvPr>
            <p:ph type="title"/>
          </p:nvPr>
        </p:nvSpPr>
        <p:spPr>
          <a:xfrm>
            <a:off x="565150" y="770890"/>
            <a:ext cx="6195187" cy="1268984"/>
          </a:xfrm>
        </p:spPr>
        <p:txBody>
          <a:bodyPr vert="horz" lIns="91440" tIns="45720" rIns="91440" bIns="45720" rtlCol="0">
            <a:normAutofit/>
          </a:bodyPr>
          <a:lstStyle/>
          <a:p>
            <a:r>
              <a:rPr lang="en-US" b="0" dirty="0">
                <a:ea typeface="+mj-lt"/>
                <a:cs typeface="+mj-lt"/>
              </a:rPr>
              <a:t>Finding Equilibrium:</a:t>
            </a:r>
            <a:endParaRPr lang="en-US" dirty="0"/>
          </a:p>
        </p:txBody>
      </p:sp>
      <p:graphicFrame>
        <p:nvGraphicFramePr>
          <p:cNvPr id="127" name="Content Placeholder 54">
            <a:extLst>
              <a:ext uri="{FF2B5EF4-FFF2-40B4-BE49-F238E27FC236}">
                <a16:creationId xmlns:a16="http://schemas.microsoft.com/office/drawing/2014/main" id="{F95B6EEA-D9FC-D11C-F8A5-0F9B0BCF5F94}"/>
              </a:ext>
            </a:extLst>
          </p:cNvPr>
          <p:cNvGraphicFramePr>
            <a:graphicFrameLocks noGrp="1"/>
          </p:cNvGraphicFramePr>
          <p:nvPr>
            <p:ph idx="1"/>
          </p:nvPr>
        </p:nvGraphicFramePr>
        <p:xfrm>
          <a:off x="565150" y="2160016"/>
          <a:ext cx="6195187"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25" name="Straight Connector 124">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5B33251A-3BDB-9A86-8A94-D5AA5BCD38C4}"/>
              </a:ext>
            </a:extLst>
          </p:cNvPr>
          <p:cNvPicPr>
            <a:picLocks noChangeAspect="1"/>
          </p:cNvPicPr>
          <p:nvPr/>
        </p:nvPicPr>
        <p:blipFill rotWithShape="1">
          <a:blip r:embed="rId7">
            <a:extLst>
              <a:ext uri="{837473B0-CC2E-450A-ABE3-18F120FF3D39}">
                <a1611:picAttrSrcUrl xmlns:a1611="http://schemas.microsoft.com/office/drawing/2016/11/main" r:id="rId8"/>
              </a:ext>
            </a:extLst>
          </a:blip>
          <a:srcRect l="12990" r="48810"/>
          <a:stretch/>
        </p:blipFill>
        <p:spPr>
          <a:xfrm>
            <a:off x="7534655" y="1"/>
            <a:ext cx="4657345" cy="6857999"/>
          </a:xfrm>
          <a:prstGeom prst="rect">
            <a:avLst/>
          </a:prstGeom>
        </p:spPr>
      </p:pic>
      <p:sp>
        <p:nvSpPr>
          <p:cNvPr id="5" name="TextBox 4">
            <a:extLst>
              <a:ext uri="{FF2B5EF4-FFF2-40B4-BE49-F238E27FC236}">
                <a16:creationId xmlns:a16="http://schemas.microsoft.com/office/drawing/2014/main" id="{06D36906-A95C-85FF-2195-FE8BB4FB81A9}"/>
              </a:ext>
            </a:extLst>
          </p:cNvPr>
          <p:cNvSpPr txBox="1"/>
          <p:nvPr/>
        </p:nvSpPr>
        <p:spPr>
          <a:xfrm>
            <a:off x="12007269" y="6657945"/>
            <a:ext cx="184731" cy="200055"/>
          </a:xfrm>
          <a:prstGeom prst="rect">
            <a:avLst/>
          </a:prstGeom>
          <a:solidFill>
            <a:srgbClr val="000000"/>
          </a:solidFill>
        </p:spPr>
        <p:txBody>
          <a:bodyPr wrap="none" lIns="91440" tIns="45720" rIns="91440" bIns="45720" anchor="t">
            <a:spAutoFit/>
          </a:bodyPr>
          <a:lstStyle/>
          <a:p>
            <a:pPr algn="r">
              <a:spcAft>
                <a:spcPts val="600"/>
              </a:spcAft>
            </a:pPr>
            <a:endParaRPr lang="en-US" sz="700" dirty="0">
              <a:solidFill>
                <a:srgbClr val="FFFFFF"/>
              </a:solidFill>
            </a:endParaRPr>
          </a:p>
        </p:txBody>
      </p:sp>
    </p:spTree>
    <p:extLst>
      <p:ext uri="{BB962C8B-B14F-4D97-AF65-F5344CB8AC3E}">
        <p14:creationId xmlns:p14="http://schemas.microsoft.com/office/powerpoint/2010/main" val="4669504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 calcmode="lin" valueType="num">
                                      <p:cBhvr additive="base">
                                        <p:cTn id="7" dur="500" fill="hold"/>
                                        <p:tgtEl>
                                          <p:spTgt spid="127"/>
                                        </p:tgtEl>
                                        <p:attrNameLst>
                                          <p:attrName>ppt_x</p:attrName>
                                        </p:attrNameLst>
                                      </p:cBhvr>
                                      <p:tavLst>
                                        <p:tav tm="0">
                                          <p:val>
                                            <p:strVal val="#ppt_x"/>
                                          </p:val>
                                        </p:tav>
                                        <p:tav tm="100000">
                                          <p:val>
                                            <p:strVal val="#ppt_x"/>
                                          </p:val>
                                        </p:tav>
                                      </p:tavLst>
                                    </p:anim>
                                    <p:anim calcmode="lin" valueType="num">
                                      <p:cBhvr additive="base">
                                        <p:cTn id="8" dur="500" fill="hold"/>
                                        <p:tgtEl>
                                          <p:spTgt spid="1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7"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514B17-C387-F23E-34F0-525D9C1748D4}"/>
              </a:ext>
            </a:extLst>
          </p:cNvPr>
          <p:cNvSpPr>
            <a:spLocks noGrp="1"/>
          </p:cNvSpPr>
          <p:nvPr>
            <p:ph type="title"/>
          </p:nvPr>
        </p:nvSpPr>
        <p:spPr>
          <a:xfrm>
            <a:off x="565150" y="2485898"/>
            <a:ext cx="3608387" cy="3395472"/>
          </a:xfrm>
        </p:spPr>
        <p:txBody>
          <a:bodyPr anchor="b">
            <a:normAutofit/>
          </a:bodyPr>
          <a:lstStyle/>
          <a:p>
            <a:r>
              <a:rPr lang="en-US" dirty="0"/>
              <a:t>Conclusion</a:t>
            </a:r>
          </a:p>
        </p:txBody>
      </p:sp>
      <p:grpSp>
        <p:nvGrpSpPr>
          <p:cNvPr id="18" name="Group 17">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9"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4" name="Straight Connector 23">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EF6B84F-3B11-5660-BDB8-37320AE0149C}"/>
              </a:ext>
            </a:extLst>
          </p:cNvPr>
          <p:cNvGraphicFramePr>
            <a:graphicFrameLocks noGrp="1"/>
          </p:cNvGraphicFramePr>
          <p:nvPr>
            <p:ph idx="1"/>
            <p:extLst>
              <p:ext uri="{D42A27DB-BD31-4B8C-83A1-F6EECF244321}">
                <p14:modId xmlns:p14="http://schemas.microsoft.com/office/powerpoint/2010/main" val="1136442124"/>
              </p:ext>
            </p:extLst>
          </p:nvPr>
        </p:nvGraphicFramePr>
        <p:xfrm>
          <a:off x="5224243" y="685667"/>
          <a:ext cx="6316267" cy="5077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250912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32450E08-B9D5-DB9C-6507-F004BF7A69D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a:stretch/>
        </p:blipFill>
        <p:spPr>
          <a:xfrm>
            <a:off x="20" y="1"/>
            <a:ext cx="12191980" cy="6857999"/>
          </a:xfrm>
          <a:prstGeom prst="rect">
            <a:avLst/>
          </a:prstGeom>
        </p:spPr>
      </p:pic>
      <p:sp>
        <p:nvSpPr>
          <p:cNvPr id="14" name="Rectangle">
            <a:extLst>
              <a:ext uri="{FF2B5EF4-FFF2-40B4-BE49-F238E27FC236}">
                <a16:creationId xmlns:a16="http://schemas.microsoft.com/office/drawing/2014/main" id="{14ACB00F-615E-0E4F-9794-329E08F6E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50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B27C4541-F507-9197-359C-20C9175F0F5B}"/>
              </a:ext>
            </a:extLst>
          </p:cNvPr>
          <p:cNvSpPr>
            <a:spLocks noGrp="1"/>
          </p:cNvSpPr>
          <p:nvPr>
            <p:ph type="title"/>
          </p:nvPr>
        </p:nvSpPr>
        <p:spPr>
          <a:xfrm>
            <a:off x="565150" y="770890"/>
            <a:ext cx="7335835" cy="1268984"/>
          </a:xfrm>
        </p:spPr>
        <p:txBody>
          <a:bodyPr>
            <a:normAutofit/>
          </a:bodyPr>
          <a:lstStyle/>
          <a:p>
            <a:r>
              <a:rPr lang="en-US" dirty="0"/>
              <a:t>Future Work:</a:t>
            </a:r>
          </a:p>
        </p:txBody>
      </p:sp>
      <p:graphicFrame>
        <p:nvGraphicFramePr>
          <p:cNvPr id="31" name="Content Placeholder 8">
            <a:extLst>
              <a:ext uri="{FF2B5EF4-FFF2-40B4-BE49-F238E27FC236}">
                <a16:creationId xmlns:a16="http://schemas.microsoft.com/office/drawing/2014/main" id="{C87E7E67-C990-0B9C-D15A-60A77AE3CD87}"/>
              </a:ext>
            </a:extLst>
          </p:cNvPr>
          <p:cNvGraphicFramePr>
            <a:graphicFrameLocks noGrp="1"/>
          </p:cNvGraphicFramePr>
          <p:nvPr>
            <p:ph idx="1"/>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6" name="Straight Connector 15">
            <a:extLst>
              <a:ext uri="{FF2B5EF4-FFF2-40B4-BE49-F238E27FC236}">
                <a16:creationId xmlns:a16="http://schemas.microsoft.com/office/drawing/2014/main" id="{1D2BBFA3-6EA8-1C48-B3A5-DFCC389D28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35B55452-0B37-B747-9C68-70C4EF8F75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9" name="Freeform 41">
              <a:extLst>
                <a:ext uri="{FF2B5EF4-FFF2-40B4-BE49-F238E27FC236}">
                  <a16:creationId xmlns:a16="http://schemas.microsoft.com/office/drawing/2014/main" id="{CBBA7287-7E9D-884B-93D7-D56B52ADE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2">
              <a:extLst>
                <a:ext uri="{FF2B5EF4-FFF2-40B4-BE49-F238E27FC236}">
                  <a16:creationId xmlns:a16="http://schemas.microsoft.com/office/drawing/2014/main" id="{E09BD6CA-D4FC-1041-9A4A-5BD33DDED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3">
              <a:extLst>
                <a:ext uri="{FF2B5EF4-FFF2-40B4-BE49-F238E27FC236}">
                  <a16:creationId xmlns:a16="http://schemas.microsoft.com/office/drawing/2014/main" id="{60AFCEEC-E747-AF48-9591-58C67AF87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4">
              <a:extLst>
                <a:ext uri="{FF2B5EF4-FFF2-40B4-BE49-F238E27FC236}">
                  <a16:creationId xmlns:a16="http://schemas.microsoft.com/office/drawing/2014/main" id="{2290DF32-70FD-0E48-9258-0BD83EE62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5">
              <a:extLst>
                <a:ext uri="{FF2B5EF4-FFF2-40B4-BE49-F238E27FC236}">
                  <a16:creationId xmlns:a16="http://schemas.microsoft.com/office/drawing/2014/main" id="{61BFE2D7-8646-5943-87D5-C6A9CDF68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6">
              <a:extLst>
                <a:ext uri="{FF2B5EF4-FFF2-40B4-BE49-F238E27FC236}">
                  <a16:creationId xmlns:a16="http://schemas.microsoft.com/office/drawing/2014/main" id="{6FFCD48C-239D-ED44-879B-9E5DD00DE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7">
              <a:extLst>
                <a:ext uri="{FF2B5EF4-FFF2-40B4-BE49-F238E27FC236}">
                  <a16:creationId xmlns:a16="http://schemas.microsoft.com/office/drawing/2014/main" id="{55CCAE64-959A-BC4A-A123-FC9283192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extBox 4">
            <a:extLst>
              <a:ext uri="{FF2B5EF4-FFF2-40B4-BE49-F238E27FC236}">
                <a16:creationId xmlns:a16="http://schemas.microsoft.com/office/drawing/2014/main" id="{4079E185-06AB-482F-E0BC-D46AD0140759}"/>
              </a:ext>
            </a:extLst>
          </p:cNvPr>
          <p:cNvSpPr txBox="1"/>
          <p:nvPr/>
        </p:nvSpPr>
        <p:spPr>
          <a:xfrm>
            <a:off x="12007269" y="6657945"/>
            <a:ext cx="184731" cy="200055"/>
          </a:xfrm>
          <a:prstGeom prst="rect">
            <a:avLst/>
          </a:prstGeom>
          <a:solidFill>
            <a:srgbClr val="000000"/>
          </a:solidFill>
        </p:spPr>
        <p:txBody>
          <a:bodyPr wrap="none" lIns="91440" tIns="45720" rIns="91440" bIns="45720" anchor="t">
            <a:spAutoFit/>
          </a:bodyPr>
          <a:lstStyle/>
          <a:p>
            <a:pPr algn="r">
              <a:spcAft>
                <a:spcPts val="600"/>
              </a:spcAft>
            </a:pPr>
            <a:endParaRPr lang="en-US" sz="700" dirty="0">
              <a:solidFill>
                <a:srgbClr val="FFFFFF"/>
              </a:solidFill>
            </a:endParaRPr>
          </a:p>
        </p:txBody>
      </p:sp>
    </p:spTree>
    <p:extLst>
      <p:ext uri="{BB962C8B-B14F-4D97-AF65-F5344CB8AC3E}">
        <p14:creationId xmlns:p14="http://schemas.microsoft.com/office/powerpoint/2010/main" val="1596961990"/>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943E9-E0B7-CC0E-2207-1491C9F5E15F}"/>
              </a:ext>
            </a:extLst>
          </p:cNvPr>
          <p:cNvSpPr>
            <a:spLocks noGrp="1"/>
          </p:cNvSpPr>
          <p:nvPr>
            <p:ph type="title"/>
          </p:nvPr>
        </p:nvSpPr>
        <p:spPr>
          <a:xfrm>
            <a:off x="565150" y="770890"/>
            <a:ext cx="7335835" cy="1268984"/>
          </a:xfrm>
        </p:spPr>
        <p:txBody>
          <a:bodyPr>
            <a:normAutofit/>
          </a:bodyPr>
          <a:lstStyle/>
          <a:p>
            <a:r>
              <a:rPr lang="en-US" sz="5400" dirty="0"/>
              <a:t>THANK YOU</a:t>
            </a:r>
          </a:p>
        </p:txBody>
      </p:sp>
      <p:cxnSp>
        <p:nvCxnSpPr>
          <p:cNvPr id="10" name="Straight Connector 9">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3" name="Oval 12">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8508600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Images : iot, technology, concept, city, transport, smart ...">
            <a:extLst>
              <a:ext uri="{FF2B5EF4-FFF2-40B4-BE49-F238E27FC236}">
                <a16:creationId xmlns:a16="http://schemas.microsoft.com/office/drawing/2014/main" id="{88F745BE-A99B-54EE-DE83-D0A7D4C42307}"/>
              </a:ext>
            </a:extLst>
          </p:cNvPr>
          <p:cNvPicPr>
            <a:picLocks noChangeAspect="1"/>
          </p:cNvPicPr>
          <p:nvPr/>
        </p:nvPicPr>
        <p:blipFill rotWithShape="1">
          <a:blip r:embed="rId2"/>
          <a:srcRect t="14162" b="1568"/>
          <a:stretch/>
        </p:blipFill>
        <p:spPr>
          <a:xfrm>
            <a:off x="20" y="1"/>
            <a:ext cx="12191980" cy="6857999"/>
          </a:xfrm>
          <a:prstGeom prst="rect">
            <a:avLst/>
          </a:prstGeom>
        </p:spPr>
      </p:pic>
      <p:sp>
        <p:nvSpPr>
          <p:cNvPr id="44" name="Rectangle">
            <a:extLst>
              <a:ext uri="{FF2B5EF4-FFF2-40B4-BE49-F238E27FC236}">
                <a16:creationId xmlns:a16="http://schemas.microsoft.com/office/drawing/2014/main" id="{14ACB00F-615E-0E4F-9794-329E08F6E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50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853DCFA4-FD62-B210-0A7A-387E29807C4C}"/>
              </a:ext>
            </a:extLst>
          </p:cNvPr>
          <p:cNvSpPr>
            <a:spLocks noGrp="1"/>
          </p:cNvSpPr>
          <p:nvPr>
            <p:ph type="title"/>
          </p:nvPr>
        </p:nvSpPr>
        <p:spPr>
          <a:xfrm>
            <a:off x="565150" y="770890"/>
            <a:ext cx="7335835" cy="1268984"/>
          </a:xfrm>
        </p:spPr>
        <p:txBody>
          <a:bodyPr>
            <a:normAutofit/>
          </a:bodyPr>
          <a:lstStyle/>
          <a:p>
            <a:r>
              <a:rPr lang="en-US" b="0"/>
              <a:t>Overview:</a:t>
            </a:r>
          </a:p>
        </p:txBody>
      </p:sp>
      <p:sp>
        <p:nvSpPr>
          <p:cNvPr id="8" name="Content Placeholder 7">
            <a:extLst>
              <a:ext uri="{FF2B5EF4-FFF2-40B4-BE49-F238E27FC236}">
                <a16:creationId xmlns:a16="http://schemas.microsoft.com/office/drawing/2014/main" id="{B38D4B6D-820A-850B-8DB7-D524D880F549}"/>
              </a:ext>
            </a:extLst>
          </p:cNvPr>
          <p:cNvSpPr>
            <a:spLocks noGrp="1"/>
          </p:cNvSpPr>
          <p:nvPr>
            <p:ph idx="1"/>
          </p:nvPr>
        </p:nvSpPr>
        <p:spPr>
          <a:xfrm>
            <a:off x="565150" y="2160016"/>
            <a:ext cx="7335835" cy="3601212"/>
          </a:xfrm>
        </p:spPr>
        <p:txBody>
          <a:bodyPr vert="horz" lIns="91440" tIns="45720" rIns="91440" bIns="45720" rtlCol="0">
            <a:normAutofit/>
          </a:bodyPr>
          <a:lstStyle/>
          <a:p>
            <a:pPr>
              <a:lnSpc>
                <a:spcPct val="90000"/>
              </a:lnSpc>
            </a:pPr>
            <a:r>
              <a:rPr lang="en-US">
                <a:ea typeface="+mn-lt"/>
                <a:cs typeface="+mn-lt"/>
              </a:rPr>
              <a:t>Routing can be modeled as a game on a directed graph.</a:t>
            </a:r>
          </a:p>
          <a:p>
            <a:pPr>
              <a:lnSpc>
                <a:spcPct val="90000"/>
              </a:lnSpc>
            </a:pPr>
            <a:r>
              <a:rPr lang="en-US">
                <a:ea typeface="+mn-lt"/>
                <a:cs typeface="+mn-lt"/>
              </a:rPr>
              <a:t>Each vertex represents a server and can choose which outgoing edge to use to route data.</a:t>
            </a:r>
          </a:p>
          <a:p>
            <a:pPr>
              <a:lnSpc>
                <a:spcPct val="90000"/>
              </a:lnSpc>
            </a:pPr>
            <a:r>
              <a:rPr lang="en-US">
                <a:ea typeface="+mn-lt"/>
                <a:cs typeface="+mn-lt"/>
              </a:rPr>
              <a:t>The goal of most servers is to keep the data moving as far as possible, while a few servers try to interfere.</a:t>
            </a:r>
            <a:endParaRPr lang="en-US"/>
          </a:p>
          <a:p>
            <a:pPr>
              <a:lnSpc>
                <a:spcPct val="90000"/>
              </a:lnSpc>
            </a:pPr>
            <a:r>
              <a:rPr lang="en-US">
                <a:ea typeface="+mn-lt"/>
                <a:cs typeface="+mn-lt"/>
              </a:rPr>
              <a:t>The amount of interference that these agents can accomplish is studied.</a:t>
            </a:r>
            <a:endParaRPr lang="en-US"/>
          </a:p>
          <a:p>
            <a:pPr marL="0" indent="0">
              <a:lnSpc>
                <a:spcPct val="90000"/>
              </a:lnSpc>
              <a:buNone/>
            </a:pPr>
            <a:endParaRPr lang="en-US">
              <a:ea typeface="+mn-lt"/>
              <a:cs typeface="+mn-lt"/>
            </a:endParaRPr>
          </a:p>
        </p:txBody>
      </p:sp>
      <p:cxnSp>
        <p:nvCxnSpPr>
          <p:cNvPr id="46" name="Straight Connector 45">
            <a:extLst>
              <a:ext uri="{FF2B5EF4-FFF2-40B4-BE49-F238E27FC236}">
                <a16:creationId xmlns:a16="http://schemas.microsoft.com/office/drawing/2014/main" id="{1D2BBFA3-6EA8-1C48-B3A5-DFCC389D28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35B55452-0B37-B747-9C68-70C4EF8F75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9" name="Freeform 41">
              <a:extLst>
                <a:ext uri="{FF2B5EF4-FFF2-40B4-BE49-F238E27FC236}">
                  <a16:creationId xmlns:a16="http://schemas.microsoft.com/office/drawing/2014/main" id="{CBBA7287-7E9D-884B-93D7-D56B52ADE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42">
              <a:extLst>
                <a:ext uri="{FF2B5EF4-FFF2-40B4-BE49-F238E27FC236}">
                  <a16:creationId xmlns:a16="http://schemas.microsoft.com/office/drawing/2014/main" id="{E09BD6CA-D4FC-1041-9A4A-5BD33DDED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43">
              <a:extLst>
                <a:ext uri="{FF2B5EF4-FFF2-40B4-BE49-F238E27FC236}">
                  <a16:creationId xmlns:a16="http://schemas.microsoft.com/office/drawing/2014/main" id="{60AFCEEC-E747-AF48-9591-58C67AF87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44">
              <a:extLst>
                <a:ext uri="{FF2B5EF4-FFF2-40B4-BE49-F238E27FC236}">
                  <a16:creationId xmlns:a16="http://schemas.microsoft.com/office/drawing/2014/main" id="{2290DF32-70FD-0E48-9258-0BD83EE62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45">
              <a:extLst>
                <a:ext uri="{FF2B5EF4-FFF2-40B4-BE49-F238E27FC236}">
                  <a16:creationId xmlns:a16="http://schemas.microsoft.com/office/drawing/2014/main" id="{61BFE2D7-8646-5943-87D5-C6A9CDF68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46">
              <a:extLst>
                <a:ext uri="{FF2B5EF4-FFF2-40B4-BE49-F238E27FC236}">
                  <a16:creationId xmlns:a16="http://schemas.microsoft.com/office/drawing/2014/main" id="{6FFCD48C-239D-ED44-879B-9E5DD00DE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47">
              <a:extLst>
                <a:ext uri="{FF2B5EF4-FFF2-40B4-BE49-F238E27FC236}">
                  <a16:creationId xmlns:a16="http://schemas.microsoft.com/office/drawing/2014/main" id="{55CCAE64-959A-BC4A-A123-FC9283192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230719002"/>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2"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53DCFA4-FD62-B210-0A7A-387E29807C4C}"/>
              </a:ext>
            </a:extLst>
          </p:cNvPr>
          <p:cNvSpPr>
            <a:spLocks noGrp="1"/>
          </p:cNvSpPr>
          <p:nvPr>
            <p:ph type="title"/>
          </p:nvPr>
        </p:nvSpPr>
        <p:spPr>
          <a:xfrm>
            <a:off x="7493280" y="770890"/>
            <a:ext cx="4133560" cy="1268984"/>
          </a:xfrm>
        </p:spPr>
        <p:txBody>
          <a:bodyPr>
            <a:normAutofit/>
          </a:bodyPr>
          <a:lstStyle/>
          <a:p>
            <a:pPr>
              <a:lnSpc>
                <a:spcPct val="90000"/>
              </a:lnSpc>
            </a:pPr>
            <a:r>
              <a:rPr lang="en-US" sz="2500" b="0">
                <a:ea typeface="+mj-lt"/>
                <a:cs typeface="+mj-lt"/>
              </a:rPr>
              <a:t>There are several challenges that can arise in routing, including:</a:t>
            </a:r>
            <a:endParaRPr lang="en-US" sz="2500"/>
          </a:p>
        </p:txBody>
      </p:sp>
      <p:sp>
        <p:nvSpPr>
          <p:cNvPr id="8" name="Content Placeholder 7">
            <a:extLst>
              <a:ext uri="{FF2B5EF4-FFF2-40B4-BE49-F238E27FC236}">
                <a16:creationId xmlns:a16="http://schemas.microsoft.com/office/drawing/2014/main" id="{B38D4B6D-820A-850B-8DB7-D524D880F549}"/>
              </a:ext>
            </a:extLst>
          </p:cNvPr>
          <p:cNvSpPr>
            <a:spLocks noGrp="1"/>
          </p:cNvSpPr>
          <p:nvPr>
            <p:ph idx="1"/>
          </p:nvPr>
        </p:nvSpPr>
        <p:spPr>
          <a:xfrm>
            <a:off x="7493280" y="2160016"/>
            <a:ext cx="4133560" cy="3601212"/>
          </a:xfrm>
        </p:spPr>
        <p:txBody>
          <a:bodyPr vert="horz" lIns="91440" tIns="45720" rIns="91440" bIns="45720" rtlCol="0">
            <a:normAutofit/>
          </a:bodyPr>
          <a:lstStyle/>
          <a:p>
            <a:pPr>
              <a:lnSpc>
                <a:spcPct val="90000"/>
              </a:lnSpc>
            </a:pPr>
            <a:r>
              <a:rPr lang="en-US" sz="1700">
                <a:ea typeface="+mn-lt"/>
                <a:cs typeface="+mn-lt"/>
              </a:rPr>
              <a:t>Scalability: As the size of the network increases, it becomes more difficult to find efficient routes.</a:t>
            </a:r>
          </a:p>
          <a:p>
            <a:pPr>
              <a:lnSpc>
                <a:spcPct val="90000"/>
              </a:lnSpc>
            </a:pPr>
            <a:r>
              <a:rPr lang="en-US" sz="1700">
                <a:ea typeface="+mn-lt"/>
                <a:cs typeface="+mn-lt"/>
              </a:rPr>
              <a:t>Robustness: Routing algorithms need to be able to handle changes in the network, such as the addition or failure of nodes or links.</a:t>
            </a:r>
          </a:p>
          <a:p>
            <a:pPr>
              <a:lnSpc>
                <a:spcPct val="90000"/>
              </a:lnSpc>
            </a:pPr>
            <a:r>
              <a:rPr lang="en-US" sz="1700">
                <a:ea typeface="+mn-lt"/>
                <a:cs typeface="+mn-lt"/>
              </a:rPr>
              <a:t>Security: Routing algorithms need to be designed to prevent malicious attacks, such as spoofing or routing loops.</a:t>
            </a:r>
          </a:p>
          <a:p>
            <a:pPr marL="0" indent="0">
              <a:lnSpc>
                <a:spcPct val="90000"/>
              </a:lnSpc>
              <a:buNone/>
            </a:pPr>
            <a:endParaRPr lang="en-US" sz="1700">
              <a:ea typeface="+mn-lt"/>
              <a:cs typeface="+mn-lt"/>
            </a:endParaRPr>
          </a:p>
        </p:txBody>
      </p:sp>
      <p:pic>
        <p:nvPicPr>
          <p:cNvPr id="4" name="Picture 4" descr="Free Images : iot, technology, concept, city, transport, smart ...">
            <a:extLst>
              <a:ext uri="{FF2B5EF4-FFF2-40B4-BE49-F238E27FC236}">
                <a16:creationId xmlns:a16="http://schemas.microsoft.com/office/drawing/2014/main" id="{88F745BE-A99B-54EE-DE83-D0A7D4C42307}"/>
              </a:ext>
            </a:extLst>
          </p:cNvPr>
          <p:cNvPicPr>
            <a:picLocks noChangeAspect="1"/>
          </p:cNvPicPr>
          <p:nvPr/>
        </p:nvPicPr>
        <p:blipFill rotWithShape="1">
          <a:blip r:embed="rId2"/>
          <a:srcRect l="15738" r="16838" b="-2"/>
          <a:stretch/>
        </p:blipFill>
        <p:spPr>
          <a:xfrm>
            <a:off x="20" y="1"/>
            <a:ext cx="6927143" cy="6857999"/>
          </a:xfrm>
          <a:prstGeom prst="rect">
            <a:avLst/>
          </a:prstGeom>
        </p:spPr>
      </p:pic>
      <p:cxnSp>
        <p:nvCxnSpPr>
          <p:cNvPr id="37" name="Straight Connector 3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48240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3" name="Rectangle 11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1">
            <a:extLst>
              <a:ext uri="{FF2B5EF4-FFF2-40B4-BE49-F238E27FC236}">
                <a16:creationId xmlns:a16="http://schemas.microsoft.com/office/drawing/2014/main" id="{C60C0E14-782F-9F08-A18B-2998410F37A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8164" r="3391" b="-1"/>
          <a:stretch/>
        </p:blipFill>
        <p:spPr>
          <a:xfrm>
            <a:off x="20" y="1"/>
            <a:ext cx="12191980" cy="6857999"/>
          </a:xfrm>
          <a:prstGeom prst="rect">
            <a:avLst/>
          </a:prstGeom>
        </p:spPr>
      </p:pic>
      <p:sp>
        <p:nvSpPr>
          <p:cNvPr id="134" name="Rectangle">
            <a:extLst>
              <a:ext uri="{FF2B5EF4-FFF2-40B4-BE49-F238E27FC236}">
                <a16:creationId xmlns:a16="http://schemas.microsoft.com/office/drawing/2014/main" id="{14ACB00F-615E-0E4F-9794-329E08F6E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50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0AFCEDC2-EC79-6992-D108-45400AD63E9C}"/>
              </a:ext>
            </a:extLst>
          </p:cNvPr>
          <p:cNvSpPr>
            <a:spLocks noGrp="1"/>
          </p:cNvSpPr>
          <p:nvPr>
            <p:ph type="title"/>
          </p:nvPr>
        </p:nvSpPr>
        <p:spPr>
          <a:xfrm>
            <a:off x="565150" y="770890"/>
            <a:ext cx="7335835" cy="1268984"/>
          </a:xfrm>
        </p:spPr>
        <p:txBody>
          <a:bodyPr vert="horz" lIns="91440" tIns="45720" rIns="91440" bIns="45720" rtlCol="0">
            <a:normAutofit fontScale="90000"/>
          </a:bodyPr>
          <a:lstStyle/>
          <a:p>
            <a:pPr>
              <a:lnSpc>
                <a:spcPct val="90000"/>
              </a:lnSpc>
            </a:pPr>
            <a:r>
              <a:rPr lang="en-US" sz="2400" dirty="0"/>
              <a:t>Game theory has a number of applications in networking and communication systems. For example:</a:t>
            </a:r>
            <a:br>
              <a:rPr lang="en-US" sz="2400" dirty="0"/>
            </a:br>
            <a:br>
              <a:rPr lang="en-US" sz="1900" dirty="0"/>
            </a:br>
            <a:endParaRPr lang="en-US" sz="1900"/>
          </a:p>
        </p:txBody>
      </p:sp>
      <p:sp>
        <p:nvSpPr>
          <p:cNvPr id="103" name="Content Placeholder 102">
            <a:extLst>
              <a:ext uri="{FF2B5EF4-FFF2-40B4-BE49-F238E27FC236}">
                <a16:creationId xmlns:a16="http://schemas.microsoft.com/office/drawing/2014/main" id="{31FEBE6C-910C-0413-035E-F7B39DCC6250}"/>
              </a:ext>
            </a:extLst>
          </p:cNvPr>
          <p:cNvSpPr>
            <a:spLocks noGrp="1"/>
          </p:cNvSpPr>
          <p:nvPr>
            <p:ph idx="1"/>
          </p:nvPr>
        </p:nvSpPr>
        <p:spPr>
          <a:xfrm>
            <a:off x="565150" y="2160016"/>
            <a:ext cx="7335835" cy="3601212"/>
          </a:xfrm>
        </p:spPr>
        <p:txBody>
          <a:bodyPr vert="horz" lIns="91440" tIns="45720" rIns="91440" bIns="45720" rtlCol="0">
            <a:normAutofit/>
          </a:bodyPr>
          <a:lstStyle/>
          <a:p>
            <a:r>
              <a:rPr lang="en-US" dirty="0">
                <a:ea typeface="+mn-lt"/>
                <a:cs typeface="+mn-lt"/>
              </a:rPr>
              <a:t>Network design</a:t>
            </a:r>
          </a:p>
          <a:p>
            <a:r>
              <a:rPr lang="en-US" dirty="0">
                <a:ea typeface="+mn-lt"/>
                <a:cs typeface="+mn-lt"/>
              </a:rPr>
              <a:t>Network security</a:t>
            </a:r>
          </a:p>
          <a:p>
            <a:r>
              <a:rPr lang="en-US" dirty="0">
                <a:ea typeface="+mn-lt"/>
                <a:cs typeface="+mn-lt"/>
              </a:rPr>
              <a:t>Communication protocols</a:t>
            </a:r>
            <a:endParaRPr lang="en-US" dirty="0"/>
          </a:p>
        </p:txBody>
      </p:sp>
      <p:cxnSp>
        <p:nvCxnSpPr>
          <p:cNvPr id="135" name="Straight Connector 122">
            <a:extLst>
              <a:ext uri="{FF2B5EF4-FFF2-40B4-BE49-F238E27FC236}">
                <a16:creationId xmlns:a16="http://schemas.microsoft.com/office/drawing/2014/main" id="{1D2BBFA3-6EA8-1C48-B3A5-DFCC389D28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35B55452-0B37-B747-9C68-70C4EF8F75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26" name="Freeform 41">
              <a:extLst>
                <a:ext uri="{FF2B5EF4-FFF2-40B4-BE49-F238E27FC236}">
                  <a16:creationId xmlns:a16="http://schemas.microsoft.com/office/drawing/2014/main" id="{CBBA7287-7E9D-884B-93D7-D56B52ADE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7" name="Freeform 42">
              <a:extLst>
                <a:ext uri="{FF2B5EF4-FFF2-40B4-BE49-F238E27FC236}">
                  <a16:creationId xmlns:a16="http://schemas.microsoft.com/office/drawing/2014/main" id="{E09BD6CA-D4FC-1041-9A4A-5BD33DDED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8" name="Freeform 43">
              <a:extLst>
                <a:ext uri="{FF2B5EF4-FFF2-40B4-BE49-F238E27FC236}">
                  <a16:creationId xmlns:a16="http://schemas.microsoft.com/office/drawing/2014/main" id="{60AFCEEC-E747-AF48-9591-58C67AF87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44">
              <a:extLst>
                <a:ext uri="{FF2B5EF4-FFF2-40B4-BE49-F238E27FC236}">
                  <a16:creationId xmlns:a16="http://schemas.microsoft.com/office/drawing/2014/main" id="{2290DF32-70FD-0E48-9258-0BD83EE62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Freeform 45">
              <a:extLst>
                <a:ext uri="{FF2B5EF4-FFF2-40B4-BE49-F238E27FC236}">
                  <a16:creationId xmlns:a16="http://schemas.microsoft.com/office/drawing/2014/main" id="{61BFE2D7-8646-5943-87D5-C6A9CDF68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Freeform 46">
              <a:extLst>
                <a:ext uri="{FF2B5EF4-FFF2-40B4-BE49-F238E27FC236}">
                  <a16:creationId xmlns:a16="http://schemas.microsoft.com/office/drawing/2014/main" id="{6FFCD48C-239D-ED44-879B-9E5DD00DE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2" name="Freeform 47">
              <a:extLst>
                <a:ext uri="{FF2B5EF4-FFF2-40B4-BE49-F238E27FC236}">
                  <a16:creationId xmlns:a16="http://schemas.microsoft.com/office/drawing/2014/main" id="{55CCAE64-959A-BC4A-A123-FC9283192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TextBox 21">
            <a:extLst>
              <a:ext uri="{FF2B5EF4-FFF2-40B4-BE49-F238E27FC236}">
                <a16:creationId xmlns:a16="http://schemas.microsoft.com/office/drawing/2014/main" id="{3501744B-7EBE-80BF-F24F-1D0A7AC1CC5F}"/>
              </a:ext>
            </a:extLst>
          </p:cNvPr>
          <p:cNvSpPr txBox="1"/>
          <p:nvPr/>
        </p:nvSpPr>
        <p:spPr>
          <a:xfrm>
            <a:off x="12129965" y="6733072"/>
            <a:ext cx="62035" cy="60534"/>
          </a:xfrm>
          <a:prstGeom prst="rect">
            <a:avLst/>
          </a:prstGeom>
          <a:solidFill>
            <a:srgbClr val="000000"/>
          </a:solidFill>
        </p:spPr>
        <p:txBody>
          <a:bodyPr wrap="square" lIns="91440" tIns="45720" rIns="91440" bIns="45720" anchor="t">
            <a:spAutoFit/>
          </a:bodyPr>
          <a:lstStyle/>
          <a:p>
            <a:pPr algn="r">
              <a:spcAft>
                <a:spcPts val="600"/>
              </a:spcAft>
            </a:pPr>
            <a:endParaRPr lang="en-US" sz="700">
              <a:solidFill>
                <a:srgbClr val="FFFFFF"/>
              </a:solidFill>
            </a:endParaRPr>
          </a:p>
        </p:txBody>
      </p:sp>
    </p:spTree>
    <p:extLst>
      <p:ext uri="{BB962C8B-B14F-4D97-AF65-F5344CB8AC3E}">
        <p14:creationId xmlns:p14="http://schemas.microsoft.com/office/powerpoint/2010/main" val="3465726917"/>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CFE02012-BB68-3572-B951-81770D46696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5730"/>
          <a:stretch/>
        </p:blipFill>
        <p:spPr>
          <a:xfrm>
            <a:off x="20" y="1"/>
            <a:ext cx="12191980" cy="6857999"/>
          </a:xfrm>
          <a:prstGeom prst="rect">
            <a:avLst/>
          </a:prstGeom>
        </p:spPr>
      </p:pic>
      <p:sp>
        <p:nvSpPr>
          <p:cNvPr id="14" name="Rectangle">
            <a:extLst>
              <a:ext uri="{FF2B5EF4-FFF2-40B4-BE49-F238E27FC236}">
                <a16:creationId xmlns:a16="http://schemas.microsoft.com/office/drawing/2014/main" id="{14ACB00F-615E-0E4F-9794-329E08F6E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50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95F23471-D9A5-D072-F7F7-C1CB6AD3A981}"/>
              </a:ext>
            </a:extLst>
          </p:cNvPr>
          <p:cNvSpPr>
            <a:spLocks noGrp="1"/>
          </p:cNvSpPr>
          <p:nvPr>
            <p:ph type="title"/>
          </p:nvPr>
        </p:nvSpPr>
        <p:spPr>
          <a:xfrm>
            <a:off x="565150" y="770890"/>
            <a:ext cx="7335835" cy="1268984"/>
          </a:xfrm>
        </p:spPr>
        <p:txBody>
          <a:bodyPr>
            <a:normAutofit fontScale="90000"/>
          </a:bodyPr>
          <a:lstStyle/>
          <a:p>
            <a:pPr marL="285750" indent="-285750">
              <a:buFont typeface="Arial"/>
              <a:buChar char="•"/>
            </a:pPr>
            <a:r>
              <a:rPr lang="en-US" b="0" dirty="0">
                <a:ea typeface="+mj-lt"/>
                <a:cs typeface="+mj-lt"/>
              </a:rPr>
              <a:t>Literature review:</a:t>
            </a:r>
            <a:endParaRPr lang="en-US" dirty="0"/>
          </a:p>
          <a:p>
            <a:br>
              <a:rPr lang="en-US" dirty="0"/>
            </a:br>
            <a:endParaRPr lang="en-US" dirty="0"/>
          </a:p>
          <a:p>
            <a:endParaRPr lang="en-US" dirty="0"/>
          </a:p>
        </p:txBody>
      </p:sp>
      <p:graphicFrame>
        <p:nvGraphicFramePr>
          <p:cNvPr id="29" name="Content Placeholder 8">
            <a:extLst>
              <a:ext uri="{FF2B5EF4-FFF2-40B4-BE49-F238E27FC236}">
                <a16:creationId xmlns:a16="http://schemas.microsoft.com/office/drawing/2014/main" id="{AA7E9D9B-64A5-926F-8DB8-3D3FA33EA0F1}"/>
              </a:ext>
            </a:extLst>
          </p:cNvPr>
          <p:cNvGraphicFramePr>
            <a:graphicFrameLocks noGrp="1"/>
          </p:cNvGraphicFramePr>
          <p:nvPr>
            <p:ph idx="1"/>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6" name="Straight Connector 15">
            <a:extLst>
              <a:ext uri="{FF2B5EF4-FFF2-40B4-BE49-F238E27FC236}">
                <a16:creationId xmlns:a16="http://schemas.microsoft.com/office/drawing/2014/main" id="{1D2BBFA3-6EA8-1C48-B3A5-DFCC389D28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35B55452-0B37-B747-9C68-70C4EF8F75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9" name="Freeform 41">
              <a:extLst>
                <a:ext uri="{FF2B5EF4-FFF2-40B4-BE49-F238E27FC236}">
                  <a16:creationId xmlns:a16="http://schemas.microsoft.com/office/drawing/2014/main" id="{CBBA7287-7E9D-884B-93D7-D56B52ADE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2">
              <a:extLst>
                <a:ext uri="{FF2B5EF4-FFF2-40B4-BE49-F238E27FC236}">
                  <a16:creationId xmlns:a16="http://schemas.microsoft.com/office/drawing/2014/main" id="{E09BD6CA-D4FC-1041-9A4A-5BD33DDED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3">
              <a:extLst>
                <a:ext uri="{FF2B5EF4-FFF2-40B4-BE49-F238E27FC236}">
                  <a16:creationId xmlns:a16="http://schemas.microsoft.com/office/drawing/2014/main" id="{60AFCEEC-E747-AF48-9591-58C67AF87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4">
              <a:extLst>
                <a:ext uri="{FF2B5EF4-FFF2-40B4-BE49-F238E27FC236}">
                  <a16:creationId xmlns:a16="http://schemas.microsoft.com/office/drawing/2014/main" id="{2290DF32-70FD-0E48-9258-0BD83EE62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5">
              <a:extLst>
                <a:ext uri="{FF2B5EF4-FFF2-40B4-BE49-F238E27FC236}">
                  <a16:creationId xmlns:a16="http://schemas.microsoft.com/office/drawing/2014/main" id="{61BFE2D7-8646-5943-87D5-C6A9CDF68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6">
              <a:extLst>
                <a:ext uri="{FF2B5EF4-FFF2-40B4-BE49-F238E27FC236}">
                  <a16:creationId xmlns:a16="http://schemas.microsoft.com/office/drawing/2014/main" id="{6FFCD48C-239D-ED44-879B-9E5DD00DE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7">
              <a:extLst>
                <a:ext uri="{FF2B5EF4-FFF2-40B4-BE49-F238E27FC236}">
                  <a16:creationId xmlns:a16="http://schemas.microsoft.com/office/drawing/2014/main" id="{55CCAE64-959A-BC4A-A123-FC9283192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07402" y="6757408"/>
              <a:ext cx="84598" cy="100592"/>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extBox 4">
            <a:extLst>
              <a:ext uri="{FF2B5EF4-FFF2-40B4-BE49-F238E27FC236}">
                <a16:creationId xmlns:a16="http://schemas.microsoft.com/office/drawing/2014/main" id="{3E3A22A6-2619-C3DA-6B2D-53E988223300}"/>
              </a:ext>
            </a:extLst>
          </p:cNvPr>
          <p:cNvSpPr txBox="1"/>
          <p:nvPr/>
        </p:nvSpPr>
        <p:spPr>
          <a:xfrm>
            <a:off x="12125325" y="6797466"/>
            <a:ext cx="66675" cy="60534"/>
          </a:xfrm>
          <a:prstGeom prst="rect">
            <a:avLst/>
          </a:prstGeom>
          <a:solidFill>
            <a:srgbClr val="000000"/>
          </a:solidFill>
        </p:spPr>
        <p:txBody>
          <a:bodyPr wrap="square" lIns="91440" tIns="45720" rIns="91440" bIns="45720" anchor="t">
            <a:spAutoFit/>
          </a:bodyPr>
          <a:lstStyle/>
          <a:p>
            <a:pPr algn="r">
              <a:spcAft>
                <a:spcPts val="600"/>
              </a:spcAft>
            </a:pPr>
            <a:endParaRPr lang="en-US" sz="700" dirty="0">
              <a:solidFill>
                <a:srgbClr val="FFFFFF"/>
              </a:solidFill>
            </a:endParaRPr>
          </a:p>
        </p:txBody>
      </p:sp>
    </p:spTree>
    <p:extLst>
      <p:ext uri="{BB962C8B-B14F-4D97-AF65-F5344CB8AC3E}">
        <p14:creationId xmlns:p14="http://schemas.microsoft.com/office/powerpoint/2010/main" val="2967477389"/>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 schematic&#10;&#10;Description automatically generated">
            <a:extLst>
              <a:ext uri="{FF2B5EF4-FFF2-40B4-BE49-F238E27FC236}">
                <a16:creationId xmlns:a16="http://schemas.microsoft.com/office/drawing/2014/main" id="{ADB247DA-FFE1-F75D-AC5A-00DECB1109D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622" r="3044"/>
          <a:stretch/>
        </p:blipFill>
        <p:spPr>
          <a:xfrm>
            <a:off x="20" y="1"/>
            <a:ext cx="12191980" cy="6857999"/>
          </a:xfrm>
          <a:prstGeom prst="rect">
            <a:avLst/>
          </a:prstGeom>
        </p:spPr>
      </p:pic>
      <p:sp>
        <p:nvSpPr>
          <p:cNvPr id="14" name="Rectangle">
            <a:extLst>
              <a:ext uri="{FF2B5EF4-FFF2-40B4-BE49-F238E27FC236}">
                <a16:creationId xmlns:a16="http://schemas.microsoft.com/office/drawing/2014/main" id="{14ACB00F-615E-0E4F-9794-329E08F6E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50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graphicFrame>
        <p:nvGraphicFramePr>
          <p:cNvPr id="27" name="Content Placeholder 8">
            <a:extLst>
              <a:ext uri="{FF2B5EF4-FFF2-40B4-BE49-F238E27FC236}">
                <a16:creationId xmlns:a16="http://schemas.microsoft.com/office/drawing/2014/main" id="{AF54047F-AFF6-51E7-FA2C-8EDC810048C7}"/>
              </a:ext>
            </a:extLst>
          </p:cNvPr>
          <p:cNvGraphicFramePr>
            <a:graphicFrameLocks noGrp="1"/>
          </p:cNvGraphicFramePr>
          <p:nvPr>
            <p:ph idx="1"/>
            <p:extLst>
              <p:ext uri="{D42A27DB-BD31-4B8C-83A1-F6EECF244321}">
                <p14:modId xmlns:p14="http://schemas.microsoft.com/office/powerpoint/2010/main" val="487816398"/>
              </p:ext>
            </p:extLst>
          </p:nvPr>
        </p:nvGraphicFramePr>
        <p:xfrm>
          <a:off x="565150" y="1473143"/>
          <a:ext cx="7335835" cy="36012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6" name="Straight Connector 15">
            <a:extLst>
              <a:ext uri="{FF2B5EF4-FFF2-40B4-BE49-F238E27FC236}">
                <a16:creationId xmlns:a16="http://schemas.microsoft.com/office/drawing/2014/main" id="{1D2BBFA3-6EA8-1C48-B3A5-DFCC389D28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35B55452-0B37-B747-9C68-70C4EF8F75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9" name="Freeform 41">
              <a:extLst>
                <a:ext uri="{FF2B5EF4-FFF2-40B4-BE49-F238E27FC236}">
                  <a16:creationId xmlns:a16="http://schemas.microsoft.com/office/drawing/2014/main" id="{CBBA7287-7E9D-884B-93D7-D56B52ADE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2">
              <a:extLst>
                <a:ext uri="{FF2B5EF4-FFF2-40B4-BE49-F238E27FC236}">
                  <a16:creationId xmlns:a16="http://schemas.microsoft.com/office/drawing/2014/main" id="{E09BD6CA-D4FC-1041-9A4A-5BD33DDED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3">
              <a:extLst>
                <a:ext uri="{FF2B5EF4-FFF2-40B4-BE49-F238E27FC236}">
                  <a16:creationId xmlns:a16="http://schemas.microsoft.com/office/drawing/2014/main" id="{60AFCEEC-E747-AF48-9591-58C67AF87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4">
              <a:extLst>
                <a:ext uri="{FF2B5EF4-FFF2-40B4-BE49-F238E27FC236}">
                  <a16:creationId xmlns:a16="http://schemas.microsoft.com/office/drawing/2014/main" id="{2290DF32-70FD-0E48-9258-0BD83EE62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5">
              <a:extLst>
                <a:ext uri="{FF2B5EF4-FFF2-40B4-BE49-F238E27FC236}">
                  <a16:creationId xmlns:a16="http://schemas.microsoft.com/office/drawing/2014/main" id="{61BFE2D7-8646-5943-87D5-C6A9CDF68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6">
              <a:extLst>
                <a:ext uri="{FF2B5EF4-FFF2-40B4-BE49-F238E27FC236}">
                  <a16:creationId xmlns:a16="http://schemas.microsoft.com/office/drawing/2014/main" id="{6FFCD48C-239D-ED44-879B-9E5DD00DE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7">
              <a:extLst>
                <a:ext uri="{FF2B5EF4-FFF2-40B4-BE49-F238E27FC236}">
                  <a16:creationId xmlns:a16="http://schemas.microsoft.com/office/drawing/2014/main" id="{55CCAE64-959A-BC4A-A123-FC9283192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extBox 4">
            <a:extLst>
              <a:ext uri="{FF2B5EF4-FFF2-40B4-BE49-F238E27FC236}">
                <a16:creationId xmlns:a16="http://schemas.microsoft.com/office/drawing/2014/main" id="{A9403C41-2C13-45A6-D838-9DB50485A0F1}"/>
              </a:ext>
            </a:extLst>
          </p:cNvPr>
          <p:cNvSpPr txBox="1"/>
          <p:nvPr/>
        </p:nvSpPr>
        <p:spPr>
          <a:xfrm flipH="1">
            <a:off x="12192000" y="6797466"/>
            <a:ext cx="62590" cy="307777"/>
          </a:xfrm>
          <a:prstGeom prst="rect">
            <a:avLst/>
          </a:prstGeom>
          <a:solidFill>
            <a:srgbClr val="000000"/>
          </a:solidFill>
        </p:spPr>
        <p:txBody>
          <a:bodyPr wrap="square" lIns="91440" tIns="45720" rIns="91440" bIns="45720" anchor="t">
            <a:spAutoFit/>
          </a:bodyPr>
          <a:lstStyle/>
          <a:p>
            <a:pPr algn="r">
              <a:spcAft>
                <a:spcPts val="600"/>
              </a:spcAft>
            </a:pPr>
            <a:r>
              <a:rPr lang="en-US" sz="700" dirty="0">
                <a:solidFill>
                  <a:srgbClr val="FFFFFF"/>
                </a:solidFill>
              </a:rPr>
              <a:t>d .</a:t>
            </a:r>
          </a:p>
        </p:txBody>
      </p:sp>
    </p:spTree>
    <p:extLst>
      <p:ext uri="{BB962C8B-B14F-4D97-AF65-F5344CB8AC3E}">
        <p14:creationId xmlns:p14="http://schemas.microsoft.com/office/powerpoint/2010/main" val="3470485340"/>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0.70"/>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 schematic&#10;&#10;Description automatically generated">
            <a:extLst>
              <a:ext uri="{FF2B5EF4-FFF2-40B4-BE49-F238E27FC236}">
                <a16:creationId xmlns:a16="http://schemas.microsoft.com/office/drawing/2014/main" id="{ADB247DA-FFE1-F75D-AC5A-00DECB1109D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622" r="3044"/>
          <a:stretch/>
        </p:blipFill>
        <p:spPr>
          <a:xfrm>
            <a:off x="20" y="1"/>
            <a:ext cx="12191980" cy="6857999"/>
          </a:xfrm>
          <a:prstGeom prst="rect">
            <a:avLst/>
          </a:prstGeom>
        </p:spPr>
      </p:pic>
      <p:sp>
        <p:nvSpPr>
          <p:cNvPr id="14" name="Rectangle">
            <a:extLst>
              <a:ext uri="{FF2B5EF4-FFF2-40B4-BE49-F238E27FC236}">
                <a16:creationId xmlns:a16="http://schemas.microsoft.com/office/drawing/2014/main" id="{14ACB00F-615E-0E4F-9794-329E08F6E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50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graphicFrame>
        <p:nvGraphicFramePr>
          <p:cNvPr id="27" name="Content Placeholder 8">
            <a:extLst>
              <a:ext uri="{FF2B5EF4-FFF2-40B4-BE49-F238E27FC236}">
                <a16:creationId xmlns:a16="http://schemas.microsoft.com/office/drawing/2014/main" id="{AF54047F-AFF6-51E7-FA2C-8EDC810048C7}"/>
              </a:ext>
            </a:extLst>
          </p:cNvPr>
          <p:cNvGraphicFramePr>
            <a:graphicFrameLocks noGrp="1"/>
          </p:cNvGraphicFramePr>
          <p:nvPr>
            <p:ph idx="1"/>
          </p:nvPr>
        </p:nvGraphicFramePr>
        <p:xfrm>
          <a:off x="565150" y="1473143"/>
          <a:ext cx="7335835" cy="36012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6" name="Straight Connector 15">
            <a:extLst>
              <a:ext uri="{FF2B5EF4-FFF2-40B4-BE49-F238E27FC236}">
                <a16:creationId xmlns:a16="http://schemas.microsoft.com/office/drawing/2014/main" id="{1D2BBFA3-6EA8-1C48-B3A5-DFCC389D28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35B55452-0B37-B747-9C68-70C4EF8F75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9" name="Freeform 41">
              <a:extLst>
                <a:ext uri="{FF2B5EF4-FFF2-40B4-BE49-F238E27FC236}">
                  <a16:creationId xmlns:a16="http://schemas.microsoft.com/office/drawing/2014/main" id="{CBBA7287-7E9D-884B-93D7-D56B52ADE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2">
              <a:extLst>
                <a:ext uri="{FF2B5EF4-FFF2-40B4-BE49-F238E27FC236}">
                  <a16:creationId xmlns:a16="http://schemas.microsoft.com/office/drawing/2014/main" id="{E09BD6CA-D4FC-1041-9A4A-5BD33DDED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3">
              <a:extLst>
                <a:ext uri="{FF2B5EF4-FFF2-40B4-BE49-F238E27FC236}">
                  <a16:creationId xmlns:a16="http://schemas.microsoft.com/office/drawing/2014/main" id="{60AFCEEC-E747-AF48-9591-58C67AF87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4">
              <a:extLst>
                <a:ext uri="{FF2B5EF4-FFF2-40B4-BE49-F238E27FC236}">
                  <a16:creationId xmlns:a16="http://schemas.microsoft.com/office/drawing/2014/main" id="{2290DF32-70FD-0E48-9258-0BD83EE62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5">
              <a:extLst>
                <a:ext uri="{FF2B5EF4-FFF2-40B4-BE49-F238E27FC236}">
                  <a16:creationId xmlns:a16="http://schemas.microsoft.com/office/drawing/2014/main" id="{61BFE2D7-8646-5943-87D5-C6A9CDF68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6">
              <a:extLst>
                <a:ext uri="{FF2B5EF4-FFF2-40B4-BE49-F238E27FC236}">
                  <a16:creationId xmlns:a16="http://schemas.microsoft.com/office/drawing/2014/main" id="{6FFCD48C-239D-ED44-879B-9E5DD00DE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7">
              <a:extLst>
                <a:ext uri="{FF2B5EF4-FFF2-40B4-BE49-F238E27FC236}">
                  <a16:creationId xmlns:a16="http://schemas.microsoft.com/office/drawing/2014/main" id="{55CCAE64-959A-BC4A-A123-FC9283192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extBox 4">
            <a:extLst>
              <a:ext uri="{FF2B5EF4-FFF2-40B4-BE49-F238E27FC236}">
                <a16:creationId xmlns:a16="http://schemas.microsoft.com/office/drawing/2014/main" id="{A9403C41-2C13-45A6-D838-9DB50485A0F1}"/>
              </a:ext>
            </a:extLst>
          </p:cNvPr>
          <p:cNvSpPr txBox="1"/>
          <p:nvPr/>
        </p:nvSpPr>
        <p:spPr>
          <a:xfrm flipH="1">
            <a:off x="12192000" y="6797466"/>
            <a:ext cx="62590" cy="307777"/>
          </a:xfrm>
          <a:prstGeom prst="rect">
            <a:avLst/>
          </a:prstGeom>
          <a:solidFill>
            <a:srgbClr val="000000"/>
          </a:solidFill>
        </p:spPr>
        <p:txBody>
          <a:bodyPr wrap="square" lIns="91440" tIns="45720" rIns="91440" bIns="45720" anchor="t">
            <a:spAutoFit/>
          </a:bodyPr>
          <a:lstStyle/>
          <a:p>
            <a:pPr algn="r">
              <a:spcAft>
                <a:spcPts val="600"/>
              </a:spcAft>
            </a:pPr>
            <a:r>
              <a:rPr lang="en-US" sz="700" dirty="0">
                <a:solidFill>
                  <a:srgbClr val="FFFFFF"/>
                </a:solidFill>
              </a:rPr>
              <a:t>d .</a:t>
            </a:r>
          </a:p>
        </p:txBody>
      </p:sp>
    </p:spTree>
    <p:extLst>
      <p:ext uri="{BB962C8B-B14F-4D97-AF65-F5344CB8AC3E}">
        <p14:creationId xmlns:p14="http://schemas.microsoft.com/office/powerpoint/2010/main" val="761877401"/>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71CC2-CC28-0069-B938-7616CE4368D9}"/>
              </a:ext>
            </a:extLst>
          </p:cNvPr>
          <p:cNvSpPr>
            <a:spLocks noGrp="1"/>
          </p:cNvSpPr>
          <p:nvPr>
            <p:ph type="title"/>
          </p:nvPr>
        </p:nvSpPr>
        <p:spPr>
          <a:xfrm>
            <a:off x="565151" y="770890"/>
            <a:ext cx="4133560" cy="1268984"/>
          </a:xfrm>
        </p:spPr>
        <p:txBody>
          <a:bodyPr vert="horz" lIns="91440" tIns="45720" rIns="91440" bIns="45720" rtlCol="0">
            <a:normAutofit/>
          </a:bodyPr>
          <a:lstStyle/>
          <a:p>
            <a:r>
              <a:rPr lang="en-US" b="0">
                <a:ea typeface="+mj-lt"/>
                <a:cs typeface="+mj-lt"/>
              </a:rPr>
              <a:t>Methodology:</a:t>
            </a:r>
            <a:endParaRPr lang="en-US" dirty="0"/>
          </a:p>
        </p:txBody>
      </p:sp>
      <p:sp>
        <p:nvSpPr>
          <p:cNvPr id="55" name="Content Placeholder 54">
            <a:extLst>
              <a:ext uri="{FF2B5EF4-FFF2-40B4-BE49-F238E27FC236}">
                <a16:creationId xmlns:a16="http://schemas.microsoft.com/office/drawing/2014/main" id="{24835E9A-4FB3-A97F-9054-583D9992F341}"/>
              </a:ext>
            </a:extLst>
          </p:cNvPr>
          <p:cNvSpPr>
            <a:spLocks noGrp="1"/>
          </p:cNvSpPr>
          <p:nvPr>
            <p:ph idx="1"/>
          </p:nvPr>
        </p:nvSpPr>
        <p:spPr>
          <a:xfrm>
            <a:off x="565151" y="2160016"/>
            <a:ext cx="4133560" cy="3601212"/>
          </a:xfrm>
        </p:spPr>
        <p:txBody>
          <a:bodyPr vert="horz" lIns="91440" tIns="45720" rIns="91440" bIns="45720" rtlCol="0" anchor="t">
            <a:normAutofit/>
          </a:bodyPr>
          <a:lstStyle/>
          <a:p>
            <a:pPr marL="0" indent="0">
              <a:buNone/>
            </a:pPr>
            <a:endParaRPr lang="en-US" sz="2200" dirty="0">
              <a:ea typeface="+mn-lt"/>
              <a:cs typeface="+mn-lt"/>
            </a:endParaRPr>
          </a:p>
          <a:p>
            <a:r>
              <a:rPr lang="en-US" sz="2200" dirty="0"/>
              <a:t>Creation of Game graph using java.</a:t>
            </a:r>
          </a:p>
          <a:p>
            <a:r>
              <a:rPr lang="en-US" sz="2200" dirty="0"/>
              <a:t>Finding the shortest path.</a:t>
            </a:r>
          </a:p>
          <a:p>
            <a:r>
              <a:rPr lang="en-US" sz="2200" dirty="0"/>
              <a:t>Finding Equilibrium of those paths.</a:t>
            </a:r>
          </a:p>
          <a:p>
            <a:r>
              <a:rPr lang="en-US" sz="2200" dirty="0"/>
              <a:t>If any compromised node in the graph, then avoid that node as long as possible.</a:t>
            </a:r>
          </a:p>
          <a:p>
            <a:pPr marL="0" indent="0">
              <a:buNone/>
            </a:pPr>
            <a:endParaRPr lang="en-US" sz="2200"/>
          </a:p>
        </p:txBody>
      </p:sp>
      <p:cxnSp>
        <p:nvCxnSpPr>
          <p:cNvPr id="90" name="Straight Connector 89">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5B33251A-3BDB-9A86-8A94-D5AA5BCD38C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681" r="39502"/>
          <a:stretch/>
        </p:blipFill>
        <p:spPr>
          <a:xfrm>
            <a:off x="5264837" y="1"/>
            <a:ext cx="6927163" cy="6857999"/>
          </a:xfrm>
          <a:prstGeom prst="rect">
            <a:avLst/>
          </a:prstGeom>
        </p:spPr>
      </p:pic>
      <p:grpSp>
        <p:nvGrpSpPr>
          <p:cNvPr id="92" name="Group 91">
            <a:extLst>
              <a:ext uri="{FF2B5EF4-FFF2-40B4-BE49-F238E27FC236}">
                <a16:creationId xmlns:a16="http://schemas.microsoft.com/office/drawing/2014/main" id="{3FCE1FB7-7E83-C242-A5AD-4646FBE1C9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93" name="Freeform 40">
              <a:extLst>
                <a:ext uri="{FF2B5EF4-FFF2-40B4-BE49-F238E27FC236}">
                  <a16:creationId xmlns:a16="http://schemas.microsoft.com/office/drawing/2014/main" id="{B8D18D83-C725-D745-B62E-4CDC73E31D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41">
              <a:extLst>
                <a:ext uri="{FF2B5EF4-FFF2-40B4-BE49-F238E27FC236}">
                  <a16:creationId xmlns:a16="http://schemas.microsoft.com/office/drawing/2014/main" id="{964C4E64-7EB1-3840-94A1-073533B6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42">
              <a:extLst>
                <a:ext uri="{FF2B5EF4-FFF2-40B4-BE49-F238E27FC236}">
                  <a16:creationId xmlns:a16="http://schemas.microsoft.com/office/drawing/2014/main" id="{58747916-12E7-2A44-90AC-868676B61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43">
              <a:extLst>
                <a:ext uri="{FF2B5EF4-FFF2-40B4-BE49-F238E27FC236}">
                  <a16:creationId xmlns:a16="http://schemas.microsoft.com/office/drawing/2014/main" id="{C62734AC-B154-604F-A35D-C78CF94F7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44">
              <a:extLst>
                <a:ext uri="{FF2B5EF4-FFF2-40B4-BE49-F238E27FC236}">
                  <a16:creationId xmlns:a16="http://schemas.microsoft.com/office/drawing/2014/main" id="{AE04421A-F546-4046-8F52-CAE8232AC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Freeform 45">
              <a:extLst>
                <a:ext uri="{FF2B5EF4-FFF2-40B4-BE49-F238E27FC236}">
                  <a16:creationId xmlns:a16="http://schemas.microsoft.com/office/drawing/2014/main" id="{49F9C907-348C-4142-AB27-429B47D2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Freeform 46">
              <a:extLst>
                <a:ext uri="{FF2B5EF4-FFF2-40B4-BE49-F238E27FC236}">
                  <a16:creationId xmlns:a16="http://schemas.microsoft.com/office/drawing/2014/main" id="{82917C11-77C6-A84B-A805-16EEAFB7A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extBox 4">
            <a:extLst>
              <a:ext uri="{FF2B5EF4-FFF2-40B4-BE49-F238E27FC236}">
                <a16:creationId xmlns:a16="http://schemas.microsoft.com/office/drawing/2014/main" id="{06D36906-A95C-85FF-2195-FE8BB4FB81A9}"/>
              </a:ext>
            </a:extLst>
          </p:cNvPr>
          <p:cNvSpPr txBox="1"/>
          <p:nvPr/>
        </p:nvSpPr>
        <p:spPr>
          <a:xfrm>
            <a:off x="12007269" y="6657945"/>
            <a:ext cx="184731" cy="200055"/>
          </a:xfrm>
          <a:prstGeom prst="rect">
            <a:avLst/>
          </a:prstGeom>
          <a:solidFill>
            <a:srgbClr val="000000"/>
          </a:solidFill>
        </p:spPr>
        <p:txBody>
          <a:bodyPr wrap="none" lIns="91440" tIns="45720" rIns="91440" bIns="45720" anchor="t">
            <a:spAutoFit/>
          </a:bodyPr>
          <a:lstStyle/>
          <a:p>
            <a:pPr algn="r">
              <a:spcAft>
                <a:spcPts val="600"/>
              </a:spcAft>
            </a:pPr>
            <a:endParaRPr lang="en-US" sz="700" dirty="0">
              <a:solidFill>
                <a:srgbClr val="FFFFFF"/>
              </a:solidFill>
            </a:endParaRPr>
          </a:p>
        </p:txBody>
      </p:sp>
    </p:spTree>
    <p:extLst>
      <p:ext uri="{BB962C8B-B14F-4D97-AF65-F5344CB8AC3E}">
        <p14:creationId xmlns:p14="http://schemas.microsoft.com/office/powerpoint/2010/main" val="309002100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71CC2-CC28-0069-B938-7616CE4368D9}"/>
              </a:ext>
            </a:extLst>
          </p:cNvPr>
          <p:cNvSpPr>
            <a:spLocks noGrp="1"/>
          </p:cNvSpPr>
          <p:nvPr>
            <p:ph type="title"/>
          </p:nvPr>
        </p:nvSpPr>
        <p:spPr>
          <a:xfrm>
            <a:off x="565151" y="770890"/>
            <a:ext cx="4133560" cy="1268984"/>
          </a:xfrm>
        </p:spPr>
        <p:txBody>
          <a:bodyPr vert="horz" lIns="91440" tIns="45720" rIns="91440" bIns="45720" rtlCol="0">
            <a:normAutofit/>
          </a:bodyPr>
          <a:lstStyle/>
          <a:p>
            <a:r>
              <a:rPr lang="en-US" b="0">
                <a:ea typeface="+mj-lt"/>
                <a:cs typeface="+mj-lt"/>
              </a:rPr>
              <a:t>Methodology:</a:t>
            </a:r>
            <a:endParaRPr lang="en-US" dirty="0"/>
          </a:p>
        </p:txBody>
      </p:sp>
      <p:sp>
        <p:nvSpPr>
          <p:cNvPr id="55" name="Content Placeholder 54">
            <a:extLst>
              <a:ext uri="{FF2B5EF4-FFF2-40B4-BE49-F238E27FC236}">
                <a16:creationId xmlns:a16="http://schemas.microsoft.com/office/drawing/2014/main" id="{24835E9A-4FB3-A97F-9054-583D9992F341}"/>
              </a:ext>
            </a:extLst>
          </p:cNvPr>
          <p:cNvSpPr>
            <a:spLocks noGrp="1"/>
          </p:cNvSpPr>
          <p:nvPr>
            <p:ph idx="1"/>
          </p:nvPr>
        </p:nvSpPr>
        <p:spPr>
          <a:xfrm>
            <a:off x="565151" y="2160016"/>
            <a:ext cx="4133560" cy="3601212"/>
          </a:xfrm>
        </p:spPr>
        <p:txBody>
          <a:bodyPr vert="horz" lIns="91440" tIns="45720" rIns="91440" bIns="45720" rtlCol="0">
            <a:normAutofit/>
          </a:bodyPr>
          <a:lstStyle/>
          <a:p>
            <a:r>
              <a:rPr lang="en-US">
                <a:ea typeface="+mn-lt"/>
                <a:cs typeface="+mn-lt"/>
              </a:rPr>
              <a:t>Game graph contains Nash class and Graph class</a:t>
            </a:r>
          </a:p>
          <a:p>
            <a:r>
              <a:rPr lang="en-US">
                <a:ea typeface="+mn-lt"/>
                <a:cs typeface="+mn-lt"/>
              </a:rPr>
              <a:t> The Graph class has a constructor that takes a string parameter and constructs two type of graphs.</a:t>
            </a:r>
          </a:p>
        </p:txBody>
      </p:sp>
      <p:cxnSp>
        <p:nvCxnSpPr>
          <p:cNvPr id="106" name="Straight Connector 105">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5B33251A-3BDB-9A86-8A94-D5AA5BCD38C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35677" b="-2"/>
          <a:stretch/>
        </p:blipFill>
        <p:spPr>
          <a:xfrm>
            <a:off x="5263860" y="681645"/>
            <a:ext cx="6273249" cy="5486057"/>
          </a:xfrm>
          <a:prstGeom prst="rect">
            <a:avLst/>
          </a:prstGeom>
        </p:spPr>
      </p:pic>
      <p:grpSp>
        <p:nvGrpSpPr>
          <p:cNvPr id="108" name="Group 107">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09"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extBox 4">
            <a:extLst>
              <a:ext uri="{FF2B5EF4-FFF2-40B4-BE49-F238E27FC236}">
                <a16:creationId xmlns:a16="http://schemas.microsoft.com/office/drawing/2014/main" id="{06D36906-A95C-85FF-2195-FE8BB4FB81A9}"/>
              </a:ext>
            </a:extLst>
          </p:cNvPr>
          <p:cNvSpPr txBox="1"/>
          <p:nvPr/>
        </p:nvSpPr>
        <p:spPr>
          <a:xfrm>
            <a:off x="12007269" y="6657945"/>
            <a:ext cx="184731" cy="200055"/>
          </a:xfrm>
          <a:prstGeom prst="rect">
            <a:avLst/>
          </a:prstGeom>
          <a:solidFill>
            <a:srgbClr val="000000"/>
          </a:solidFill>
        </p:spPr>
        <p:txBody>
          <a:bodyPr wrap="none" lIns="91440" tIns="45720" rIns="91440" bIns="45720" anchor="t">
            <a:spAutoFit/>
          </a:bodyPr>
          <a:lstStyle/>
          <a:p>
            <a:pPr algn="r">
              <a:spcAft>
                <a:spcPts val="600"/>
              </a:spcAft>
            </a:pPr>
            <a:endParaRPr lang="en-US" sz="700" dirty="0">
              <a:solidFill>
                <a:srgbClr val="FFFFFF"/>
              </a:solidFill>
            </a:endParaRPr>
          </a:p>
        </p:txBody>
      </p:sp>
    </p:spTree>
    <p:extLst>
      <p:ext uri="{BB962C8B-B14F-4D97-AF65-F5344CB8AC3E}">
        <p14:creationId xmlns:p14="http://schemas.microsoft.com/office/powerpoint/2010/main" val="2186609310"/>
      </p:ext>
    </p:extLst>
  </p:cSld>
  <p:clrMapOvr>
    <a:masterClrMapping/>
  </p:clrMapOvr>
  <p:transition spd="slow">
    <p:push dir="u"/>
  </p:transition>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0</TotalTime>
  <Words>147</Words>
  <Application>Microsoft Office PowerPoint</Application>
  <PresentationFormat>Widescreen</PresentationFormat>
  <Paragraphs>35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PunchcardVTI</vt:lpstr>
      <vt:lpstr>A Game-Theoretic  Approach to  Robustness of Routing   YASHWANTH KARUPPUSAMY</vt:lpstr>
      <vt:lpstr>Overview:</vt:lpstr>
      <vt:lpstr>There are several challenges that can arise in routing, including:</vt:lpstr>
      <vt:lpstr>Game theory has a number of applications in networking and communication systems. For example:  </vt:lpstr>
      <vt:lpstr>Literature review:   </vt:lpstr>
      <vt:lpstr>PowerPoint Presentation</vt:lpstr>
      <vt:lpstr>PowerPoint Presentation</vt:lpstr>
      <vt:lpstr>Methodology:</vt:lpstr>
      <vt:lpstr>Methodology:</vt:lpstr>
      <vt:lpstr>Finding Shortest path:</vt:lpstr>
      <vt:lpstr>Finding Equilibrium:</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456</cp:revision>
  <dcterms:created xsi:type="dcterms:W3CDTF">2019-10-16T03:03:10Z</dcterms:created>
  <dcterms:modified xsi:type="dcterms:W3CDTF">2023-05-13T09:46:52Z</dcterms:modified>
</cp:coreProperties>
</file>