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916c2d79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916c2d79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916c2d79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916c2d79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1000"/>
              </a:spcAft>
              <a:buClr>
                <a:schemeClr val="dk1"/>
              </a:buClr>
              <a:buSzPts val="1700"/>
              <a:buFont typeface="Calibri"/>
              <a:buChar char="●"/>
            </a:pPr>
            <a:r>
              <a:rPr lang="en" sz="1700">
                <a:solidFill>
                  <a:schemeClr val="dk1"/>
                </a:solidFill>
                <a:latin typeface="Calibri"/>
                <a:ea typeface="Calibri"/>
                <a:cs typeface="Calibri"/>
                <a:sym typeface="Calibri"/>
              </a:rPr>
              <a:t>Promising results for MNIST and CIFAR datasets. Outperforms simple GAN by 2-3 percent. </a:t>
            </a:r>
            <a:endParaRPr sz="17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916c2d79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916c2d79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In the Conditional GAN (CGAN), the generator learns to generate a fake sample with a specific condition or characteristics (s</a:t>
            </a:r>
            <a:r>
              <a:rPr b="1" lang="en"/>
              <a:t>uch as a label associated with an image or more detailed tag)</a:t>
            </a:r>
            <a:r>
              <a:rPr lang="en"/>
              <a:t> rather than a generic sample from unknown noise distribution.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916c2d79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916c2d79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Training a conditional GAN </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conditioning image, x is applied as the input to the generator and as input to the discriminator.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generator in this case is trying to learn how to colorize a black and white image. </a:t>
            </a:r>
            <a:endParaRPr/>
          </a:p>
          <a:p>
            <a:pPr indent="0" lvl="0" marL="0" rtl="0" algn="l">
              <a:spcBef>
                <a:spcPts val="0"/>
              </a:spcBef>
              <a:spcAft>
                <a:spcPts val="0"/>
              </a:spcAft>
              <a:buNone/>
            </a:pPr>
            <a:r>
              <a:rPr lang="en"/>
              <a:t>The discriminator is looking at the generator’s colorization attempts and trying to learn to tell the difference between the colorizations the generator provides and the true colorized target image provided in the dataset.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discriminator, D, learns to classify between fake (synthesized by the generator) and real images. The generator, G, learns to fool the discriminator.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16c2d79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16c2d79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916c2d79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916c2d79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Conceptually speaking, discriminator in the network give guidance to generator on what data to create.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train the networks arternatively, eventually, the discriminator identifies the tiny difference between the real and the generated, and the generator creates images that the discriminator cannot tell the difference. The GAN model eventually converges and produces data indistinguishable from real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16c2d7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16c2d7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16c2d79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916c2d79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916c2d79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916c2d79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16c2d79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16c2d79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916c2d79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916c2d79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16c2d79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16c2d79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16c2d79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16c2d79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Max pooling loses important relevant information about translational and rotational relationship between the objects. </a:t>
            </a:r>
            <a:endParaRPr sz="1700">
              <a:solidFill>
                <a:schemeClr val="dk1"/>
              </a:solidFill>
              <a:latin typeface="Calibri"/>
              <a:ea typeface="Calibri"/>
              <a:cs typeface="Calibri"/>
              <a:sym typeface="Calibri"/>
            </a:endParaRPr>
          </a:p>
          <a:p>
            <a:pPr indent="-336550" lvl="0" marL="457200" rtl="0" algn="l">
              <a:spcBef>
                <a:spcPts val="1000"/>
              </a:spcBef>
              <a:spcAft>
                <a:spcPts val="1000"/>
              </a:spcAft>
              <a:buClr>
                <a:schemeClr val="dk1"/>
              </a:buClr>
              <a:buSzPts val="1700"/>
              <a:buFont typeface="Calibri"/>
              <a:buChar char="●"/>
            </a:pPr>
            <a:r>
              <a:rPr lang="en" sz="1700">
                <a:solidFill>
                  <a:schemeClr val="dk1"/>
                </a:solidFill>
                <a:latin typeface="Calibri"/>
                <a:ea typeface="Calibri"/>
                <a:cs typeface="Calibri"/>
                <a:sym typeface="Calibri"/>
              </a:rPr>
              <a:t>Using Primary Caps, the digit caps are calculated using Dynamic routing algorithms. Now, these are fed to the decoder network. The model is trained using Reconstruction loss from decoder network. </a:t>
            </a:r>
            <a:endParaRPr sz="17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3000"/>
              <a:buNone/>
              <a:defRPr b="1" sz="3000">
                <a:solidFill>
                  <a:srgbClr val="000000"/>
                </a:solidFill>
              </a:defRPr>
            </a:lvl1pPr>
            <a:lvl2pPr lvl="1" rtl="0">
              <a:spcBef>
                <a:spcPts val="0"/>
              </a:spcBef>
              <a:spcAft>
                <a:spcPts val="0"/>
              </a:spcAft>
              <a:buClr>
                <a:srgbClr val="000000"/>
              </a:buClr>
              <a:buSzPts val="3000"/>
              <a:buNone/>
              <a:defRPr b="1" sz="3000">
                <a:solidFill>
                  <a:srgbClr val="000000"/>
                </a:solidFill>
              </a:defRPr>
            </a:lvl2pPr>
            <a:lvl3pPr lvl="2" rtl="0">
              <a:spcBef>
                <a:spcPts val="0"/>
              </a:spcBef>
              <a:spcAft>
                <a:spcPts val="0"/>
              </a:spcAft>
              <a:buClr>
                <a:srgbClr val="000000"/>
              </a:buClr>
              <a:buSzPts val="3000"/>
              <a:buNone/>
              <a:defRPr b="1" sz="3000">
                <a:solidFill>
                  <a:srgbClr val="000000"/>
                </a:solidFill>
              </a:defRPr>
            </a:lvl3pPr>
            <a:lvl4pPr lvl="3" rtl="0">
              <a:spcBef>
                <a:spcPts val="0"/>
              </a:spcBef>
              <a:spcAft>
                <a:spcPts val="0"/>
              </a:spcAft>
              <a:buClr>
                <a:srgbClr val="000000"/>
              </a:buClr>
              <a:buSzPts val="3000"/>
              <a:buNone/>
              <a:defRPr b="1" sz="3000">
                <a:solidFill>
                  <a:srgbClr val="000000"/>
                </a:solidFill>
              </a:defRPr>
            </a:lvl4pPr>
            <a:lvl5pPr lvl="4" rtl="0">
              <a:spcBef>
                <a:spcPts val="0"/>
              </a:spcBef>
              <a:spcAft>
                <a:spcPts val="0"/>
              </a:spcAft>
              <a:buClr>
                <a:srgbClr val="000000"/>
              </a:buClr>
              <a:buSzPts val="3000"/>
              <a:buNone/>
              <a:defRPr b="1" sz="3000">
                <a:solidFill>
                  <a:srgbClr val="000000"/>
                </a:solidFill>
              </a:defRPr>
            </a:lvl5pPr>
            <a:lvl6pPr lvl="5" rtl="0">
              <a:spcBef>
                <a:spcPts val="0"/>
              </a:spcBef>
              <a:spcAft>
                <a:spcPts val="0"/>
              </a:spcAft>
              <a:buClr>
                <a:srgbClr val="000000"/>
              </a:buClr>
              <a:buSzPts val="3000"/>
              <a:buNone/>
              <a:defRPr b="1" sz="3000">
                <a:solidFill>
                  <a:srgbClr val="000000"/>
                </a:solidFill>
              </a:defRPr>
            </a:lvl6pPr>
            <a:lvl7pPr lvl="6" rtl="0">
              <a:spcBef>
                <a:spcPts val="0"/>
              </a:spcBef>
              <a:spcAft>
                <a:spcPts val="0"/>
              </a:spcAft>
              <a:buClr>
                <a:srgbClr val="000000"/>
              </a:buClr>
              <a:buSzPts val="3000"/>
              <a:buNone/>
              <a:defRPr b="1" sz="3000">
                <a:solidFill>
                  <a:srgbClr val="000000"/>
                </a:solidFill>
              </a:defRPr>
            </a:lvl7pPr>
            <a:lvl8pPr lvl="7" rtl="0">
              <a:spcBef>
                <a:spcPts val="0"/>
              </a:spcBef>
              <a:spcAft>
                <a:spcPts val="0"/>
              </a:spcAft>
              <a:buClr>
                <a:srgbClr val="000000"/>
              </a:buClr>
              <a:buSzPts val="3000"/>
              <a:buNone/>
              <a:defRPr b="1" sz="3000">
                <a:solidFill>
                  <a:srgbClr val="000000"/>
                </a:solidFill>
              </a:defRPr>
            </a:lvl8pPr>
            <a:lvl9pPr lvl="8" rtl="0">
              <a:spcBef>
                <a:spcPts val="0"/>
              </a:spcBef>
              <a:spcAft>
                <a:spcPts val="0"/>
              </a:spcAft>
              <a:buClr>
                <a:srgbClr val="000000"/>
              </a:buClr>
              <a:buSzPts val="3000"/>
              <a:buNone/>
              <a:defRPr b="1" sz="3000">
                <a:solidFill>
                  <a:srgbClr val="000000"/>
                </a:solidFill>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6550" lvl="0" marL="457200" rtl="0">
              <a:spcBef>
                <a:spcPts val="0"/>
              </a:spcBef>
              <a:spcAft>
                <a:spcPts val="0"/>
              </a:spcAft>
              <a:buSzPts val="1700"/>
              <a:buFont typeface="Calibri"/>
              <a:buChar char="●"/>
              <a:defRPr sz="1700">
                <a:latin typeface="Calibri"/>
                <a:ea typeface="Calibri"/>
                <a:cs typeface="Calibri"/>
                <a:sym typeface="Calibri"/>
              </a:defRPr>
            </a:lvl1pPr>
            <a:lvl2pPr indent="-317500" lvl="1" marL="914400" rtl="0">
              <a:spcBef>
                <a:spcPts val="1600"/>
              </a:spcBef>
              <a:spcAft>
                <a:spcPts val="0"/>
              </a:spcAft>
              <a:buSzPts val="1400"/>
              <a:buFont typeface="Calibri"/>
              <a:buChar char="○"/>
              <a:defRPr>
                <a:latin typeface="Calibri"/>
                <a:ea typeface="Calibri"/>
                <a:cs typeface="Calibri"/>
                <a:sym typeface="Calibri"/>
              </a:defRPr>
            </a:lvl2pPr>
            <a:lvl3pPr indent="-317500" lvl="2" marL="1371600" rtl="0">
              <a:spcBef>
                <a:spcPts val="1600"/>
              </a:spcBef>
              <a:spcAft>
                <a:spcPts val="0"/>
              </a:spcAft>
              <a:buSzPts val="1400"/>
              <a:buFont typeface="Calibri"/>
              <a:buChar char="■"/>
              <a:defRPr>
                <a:latin typeface="Calibri"/>
                <a:ea typeface="Calibri"/>
                <a:cs typeface="Calibri"/>
                <a:sym typeface="Calibri"/>
              </a:defRPr>
            </a:lvl3pPr>
            <a:lvl4pPr indent="-317500" lvl="3" marL="1828800" rtl="0">
              <a:spcBef>
                <a:spcPts val="1600"/>
              </a:spcBef>
              <a:spcAft>
                <a:spcPts val="0"/>
              </a:spcAft>
              <a:buSzPts val="1400"/>
              <a:buFont typeface="Calibri"/>
              <a:buChar char="●"/>
              <a:defRPr>
                <a:latin typeface="Calibri"/>
                <a:ea typeface="Calibri"/>
                <a:cs typeface="Calibri"/>
                <a:sym typeface="Calibri"/>
              </a:defRPr>
            </a:lvl4pPr>
            <a:lvl5pPr indent="-317500" lvl="4" marL="2286000" rtl="0">
              <a:spcBef>
                <a:spcPts val="1600"/>
              </a:spcBef>
              <a:spcAft>
                <a:spcPts val="0"/>
              </a:spcAft>
              <a:buSzPts val="1400"/>
              <a:buFont typeface="Calibri"/>
              <a:buChar char="○"/>
              <a:defRPr>
                <a:latin typeface="Calibri"/>
                <a:ea typeface="Calibri"/>
                <a:cs typeface="Calibri"/>
                <a:sym typeface="Calibri"/>
              </a:defRPr>
            </a:lvl5pPr>
            <a:lvl6pPr indent="-317500" lvl="5" marL="2743200" rtl="0">
              <a:spcBef>
                <a:spcPts val="1600"/>
              </a:spcBef>
              <a:spcAft>
                <a:spcPts val="0"/>
              </a:spcAft>
              <a:buSzPts val="1400"/>
              <a:buFont typeface="Calibri"/>
              <a:buChar char="■"/>
              <a:defRPr>
                <a:latin typeface="Calibri"/>
                <a:ea typeface="Calibri"/>
                <a:cs typeface="Calibri"/>
                <a:sym typeface="Calibri"/>
              </a:defRPr>
            </a:lvl6pPr>
            <a:lvl7pPr indent="-317500" lvl="6" marL="3200400" rtl="0">
              <a:spcBef>
                <a:spcPts val="1600"/>
              </a:spcBef>
              <a:spcAft>
                <a:spcPts val="0"/>
              </a:spcAft>
              <a:buSzPts val="1400"/>
              <a:buFont typeface="Calibri"/>
              <a:buChar char="●"/>
              <a:defRPr>
                <a:latin typeface="Calibri"/>
                <a:ea typeface="Calibri"/>
                <a:cs typeface="Calibri"/>
                <a:sym typeface="Calibri"/>
              </a:defRPr>
            </a:lvl7pPr>
            <a:lvl8pPr indent="-317500" lvl="7" marL="3657600" rtl="0">
              <a:spcBef>
                <a:spcPts val="1600"/>
              </a:spcBef>
              <a:spcAft>
                <a:spcPts val="0"/>
              </a:spcAft>
              <a:buSzPts val="1400"/>
              <a:buFont typeface="Calibri"/>
              <a:buChar char="○"/>
              <a:defRPr>
                <a:latin typeface="Calibri"/>
                <a:ea typeface="Calibri"/>
                <a:cs typeface="Calibri"/>
                <a:sym typeface="Calibri"/>
              </a:defRPr>
            </a:lvl8pPr>
            <a:lvl9pPr indent="-317500" lvl="8" marL="4114800" rtl="0">
              <a:spcBef>
                <a:spcPts val="1600"/>
              </a:spcBef>
              <a:spcAft>
                <a:spcPts val="1600"/>
              </a:spcAft>
              <a:buSzPts val="1400"/>
              <a:buFont typeface="Calibri"/>
              <a:buChar char="■"/>
              <a:defRPr>
                <a:latin typeface="Calibri"/>
                <a:ea typeface="Calibri"/>
                <a:cs typeface="Calibri"/>
                <a:sym typeface="Calibri"/>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000FF"/>
              </a:buClr>
              <a:buSzPts val="2800"/>
              <a:buFont typeface="Calibri"/>
              <a:buNone/>
              <a:defRPr sz="2800">
                <a:solidFill>
                  <a:srgbClr val="0000FF"/>
                </a:solidFill>
                <a:latin typeface="Calibri"/>
                <a:ea typeface="Calibri"/>
                <a:cs typeface="Calibri"/>
                <a:sym typeface="Calibri"/>
              </a:defRPr>
            </a:lvl1pPr>
            <a:lvl2pPr lvl="1"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2pPr>
            <a:lvl3pPr lvl="2"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3pPr>
            <a:lvl4pPr lvl="3"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4pPr>
            <a:lvl5pPr lvl="4"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5pPr>
            <a:lvl6pPr lvl="5"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6pPr>
            <a:lvl7pPr lvl="6"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7pPr>
            <a:lvl8pPr lvl="7"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8pPr>
            <a:lvl9pPr lvl="8" rt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Char char="●"/>
              <a:defRPr sz="1800"/>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1" Type="http://schemas.openxmlformats.org/officeDocument/2006/relationships/hyperlink" Target="https://medium.com/ai%C2%B3-theory-practice-business/understanding-hintons-capsule-networks-part-i-intuition-b4b559d1159b" TargetMode="External"/><Relationship Id="rId10" Type="http://schemas.openxmlformats.org/officeDocument/2006/relationships/hyperlink" Target="https://arxiv.org/abs/1710.09829" TargetMode="External"/><Relationship Id="rId13" Type="http://schemas.openxmlformats.org/officeDocument/2006/relationships/hyperlink" Target="https://github.com/eriklindernoren/Keras-GAN/tree/master/pix2pix" TargetMode="External"/><Relationship Id="rId12" Type="http://schemas.openxmlformats.org/officeDocument/2006/relationships/hyperlink" Target="https://arxiv.org/pdf/1703.06868.pdf" TargetMode="External"/><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arxiv.org/pdf/1703.10593.pdf" TargetMode="External"/><Relationship Id="rId4" Type="http://schemas.openxmlformats.org/officeDocument/2006/relationships/hyperlink" Target="https://medium.com/@jonathan_hui/gan-cyclegan-6a50e7600d7" TargetMode="External"/><Relationship Id="rId9" Type="http://schemas.openxmlformats.org/officeDocument/2006/relationships/hyperlink" Target="https://arxiv.org/abs/1802.06167" TargetMode="External"/><Relationship Id="rId14" Type="http://schemas.openxmlformats.org/officeDocument/2006/relationships/hyperlink" Target="https://arxiv.org/abs/1611.07004" TargetMode="External"/><Relationship Id="rId5" Type="http://schemas.openxmlformats.org/officeDocument/2006/relationships/hyperlink" Target="https://github.com/eriklindernoren/Keras-GAN" TargetMode="External"/><Relationship Id="rId6" Type="http://schemas.openxmlformats.org/officeDocument/2006/relationships/hyperlink" Target="https://keras.io/" TargetMode="External"/><Relationship Id="rId7" Type="http://schemas.openxmlformats.org/officeDocument/2006/relationships/hyperlink" Target="https://github.com/gusgad/capsule-GAN/blob/master/capsule_gan.ipynb" TargetMode="External"/><Relationship Id="rId8" Type="http://schemas.openxmlformats.org/officeDocument/2006/relationships/hyperlink" Target="https://arxiv.org/abs/1806.0396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135115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rgbClr val="000000"/>
                </a:solidFill>
              </a:rPr>
              <a:t>Image Colorization Using CycleGAN</a:t>
            </a:r>
            <a:endParaRPr b="1" sz="4200">
              <a:solidFill>
                <a:srgbClr val="000000"/>
              </a:solidFill>
              <a:latin typeface="Calibri"/>
              <a:ea typeface="Calibri"/>
              <a:cs typeface="Calibri"/>
              <a:sym typeface="Calibri"/>
            </a:endParaRPr>
          </a:p>
        </p:txBody>
      </p:sp>
      <p:sp>
        <p:nvSpPr>
          <p:cNvPr id="100" name="Google Shape;100;p25"/>
          <p:cNvSpPr txBox="1"/>
          <p:nvPr>
            <p:ph idx="1" type="subTitle"/>
          </p:nvPr>
        </p:nvSpPr>
        <p:spPr>
          <a:xfrm>
            <a:off x="311700" y="2571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Zahil Shanis     Yash Saraf      Sai Varun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174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Modifications</a:t>
            </a:r>
            <a:endParaRPr/>
          </a:p>
        </p:txBody>
      </p:sp>
      <p:sp>
        <p:nvSpPr>
          <p:cNvPr id="164" name="Google Shape;164;p34"/>
          <p:cNvSpPr txBox="1"/>
          <p:nvPr>
            <p:ph idx="1" type="body"/>
          </p:nvPr>
        </p:nvSpPr>
        <p:spPr>
          <a:xfrm>
            <a:off x="311700" y="864425"/>
            <a:ext cx="4383300" cy="37044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en">
                <a:solidFill>
                  <a:schemeClr val="dk1"/>
                </a:solidFill>
              </a:rPr>
              <a:t>Capsule Networks and GANs - Using a Capsule Network as a discriminator to better train the model to understand spatial differences. </a:t>
            </a:r>
            <a:endParaRPr>
              <a:solidFill>
                <a:schemeClr val="dk1"/>
              </a:solidFill>
            </a:endParaRPr>
          </a:p>
          <a:p>
            <a:pPr indent="-336550" lvl="0" marL="457200" rtl="0" algn="l">
              <a:lnSpc>
                <a:spcPct val="100000"/>
              </a:lnSpc>
              <a:spcBef>
                <a:spcPts val="1000"/>
              </a:spcBef>
              <a:spcAft>
                <a:spcPts val="0"/>
              </a:spcAft>
              <a:buClr>
                <a:schemeClr val="dk1"/>
              </a:buClr>
              <a:buSzPts val="1700"/>
              <a:buChar char="●"/>
            </a:pPr>
            <a:r>
              <a:rPr lang="en">
                <a:solidFill>
                  <a:schemeClr val="dk1"/>
                </a:solidFill>
              </a:rPr>
              <a:t>Papers CapsGAN, and CapsuleGAN, takes forward the idea by replacing the</a:t>
            </a:r>
            <a:r>
              <a:rPr lang="en">
                <a:solidFill>
                  <a:schemeClr val="dk1"/>
                </a:solidFill>
              </a:rPr>
              <a:t> DCGAN </a:t>
            </a:r>
            <a:r>
              <a:rPr lang="en">
                <a:solidFill>
                  <a:schemeClr val="dk1"/>
                </a:solidFill>
              </a:rPr>
              <a:t>discriminator with CapsuleGANs. </a:t>
            </a:r>
            <a:endParaRPr>
              <a:solidFill>
                <a:schemeClr val="dk1"/>
              </a:solidFill>
            </a:endParaRPr>
          </a:p>
          <a:p>
            <a:pPr indent="0" lvl="0" marL="457200" rtl="0" algn="l">
              <a:lnSpc>
                <a:spcPct val="100000"/>
              </a:lnSpc>
              <a:spcBef>
                <a:spcPts val="1000"/>
              </a:spcBef>
              <a:spcAft>
                <a:spcPts val="0"/>
              </a:spcAft>
              <a:buNone/>
            </a:pPr>
            <a:r>
              <a:t/>
            </a:r>
            <a:endParaRPr>
              <a:solidFill>
                <a:schemeClr val="dk1"/>
              </a:solidFill>
            </a:endParaRPr>
          </a:p>
          <a:p>
            <a:pPr indent="0" lvl="0" marL="457200" rtl="0" algn="l">
              <a:lnSpc>
                <a:spcPct val="100000"/>
              </a:lnSpc>
              <a:spcBef>
                <a:spcPts val="1000"/>
              </a:spcBef>
              <a:spcAft>
                <a:spcPts val="1000"/>
              </a:spcAft>
              <a:buNone/>
            </a:pPr>
            <a:r>
              <a:t/>
            </a:r>
            <a:endParaRPr>
              <a:solidFill>
                <a:schemeClr val="dk1"/>
              </a:solidFill>
            </a:endParaRPr>
          </a:p>
        </p:txBody>
      </p:sp>
      <p:pic>
        <p:nvPicPr>
          <p:cNvPr id="165" name="Google Shape;165;p34"/>
          <p:cNvPicPr preferRelativeResize="0"/>
          <p:nvPr/>
        </p:nvPicPr>
        <p:blipFill rotWithShape="1">
          <a:blip r:embed="rId3">
            <a:alphaModFix/>
          </a:blip>
          <a:srcRect b="10754" l="7464" r="4815" t="0"/>
          <a:stretch/>
        </p:blipFill>
        <p:spPr>
          <a:xfrm>
            <a:off x="618775" y="2981700"/>
            <a:ext cx="3609474" cy="2084450"/>
          </a:xfrm>
          <a:prstGeom prst="rect">
            <a:avLst/>
          </a:prstGeom>
          <a:noFill/>
          <a:ln cap="flat" cmpd="sng" w="19050">
            <a:solidFill>
              <a:schemeClr val="dk2"/>
            </a:solidFill>
            <a:prstDash val="solid"/>
            <a:round/>
            <a:headEnd len="sm" w="sm" type="none"/>
            <a:tailEnd len="sm" w="sm" type="none"/>
          </a:ln>
        </p:spPr>
      </p:pic>
      <p:pic>
        <p:nvPicPr>
          <p:cNvPr id="166" name="Google Shape;166;p34"/>
          <p:cNvPicPr preferRelativeResize="0"/>
          <p:nvPr/>
        </p:nvPicPr>
        <p:blipFill>
          <a:blip r:embed="rId4">
            <a:alphaModFix/>
          </a:blip>
          <a:stretch>
            <a:fillRect/>
          </a:stretch>
        </p:blipFill>
        <p:spPr>
          <a:xfrm>
            <a:off x="4572000" y="747600"/>
            <a:ext cx="4114798" cy="38496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5"/>
          <p:cNvSpPr txBox="1"/>
          <p:nvPr>
            <p:ph type="title"/>
          </p:nvPr>
        </p:nvSpPr>
        <p:spPr>
          <a:xfrm>
            <a:off x="311700" y="66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a:t>
            </a:r>
            <a:r>
              <a:rPr lang="en"/>
              <a:t> GAN (pix2pix)</a:t>
            </a:r>
            <a:endParaRPr/>
          </a:p>
        </p:txBody>
      </p:sp>
      <p:sp>
        <p:nvSpPr>
          <p:cNvPr id="172" name="Google Shape;172;p35"/>
          <p:cNvSpPr txBox="1"/>
          <p:nvPr>
            <p:ph idx="1" type="body"/>
          </p:nvPr>
        </p:nvSpPr>
        <p:spPr>
          <a:xfrm>
            <a:off x="311700" y="639525"/>
            <a:ext cx="8520600" cy="36462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en">
                <a:solidFill>
                  <a:schemeClr val="dk1"/>
                </a:solidFill>
              </a:rPr>
              <a:t>Performs paired image to image translation.</a:t>
            </a:r>
            <a:endParaRPr>
              <a:solidFill>
                <a:schemeClr val="dk1"/>
              </a:solidFill>
            </a:endParaRPr>
          </a:p>
          <a:p>
            <a:pPr indent="-336550" lvl="0" marL="457200" rtl="0" algn="l">
              <a:lnSpc>
                <a:spcPct val="100000"/>
              </a:lnSpc>
              <a:spcBef>
                <a:spcPts val="1000"/>
              </a:spcBef>
              <a:spcAft>
                <a:spcPts val="0"/>
              </a:spcAft>
              <a:buClr>
                <a:schemeClr val="dk1"/>
              </a:buClr>
              <a:buSzPts val="1700"/>
              <a:buChar char="●"/>
            </a:pPr>
            <a:r>
              <a:rPr lang="en">
                <a:solidFill>
                  <a:schemeClr val="dk1"/>
                </a:solidFill>
              </a:rPr>
              <a:t>In an unconditioned generative model, there is no control on modes of the data being generated.</a:t>
            </a:r>
            <a:endParaRPr>
              <a:solidFill>
                <a:schemeClr val="dk1"/>
              </a:solidFill>
            </a:endParaRPr>
          </a:p>
          <a:p>
            <a:pPr indent="-336550" lvl="0" marL="457200" rtl="0" algn="l">
              <a:lnSpc>
                <a:spcPct val="100000"/>
              </a:lnSpc>
              <a:spcBef>
                <a:spcPts val="1000"/>
              </a:spcBef>
              <a:spcAft>
                <a:spcPts val="0"/>
              </a:spcAft>
              <a:buClr>
                <a:schemeClr val="dk1"/>
              </a:buClr>
              <a:buSzPts val="1700"/>
              <a:buChar char="●"/>
            </a:pPr>
            <a:r>
              <a:rPr lang="en">
                <a:solidFill>
                  <a:schemeClr val="dk1"/>
                </a:solidFill>
              </a:rPr>
              <a:t>In the CGAN, the generator learns to generate a fake sample with a specific condition or characteristics rather than a generic sample from unknown noise distribution.</a:t>
            </a:r>
            <a:endParaRPr>
              <a:solidFill>
                <a:schemeClr val="dk1"/>
              </a:solidFill>
            </a:endParaRPr>
          </a:p>
          <a:p>
            <a:pPr indent="0" lvl="0" marL="0" rtl="0" algn="l">
              <a:spcBef>
                <a:spcPts val="1000"/>
              </a:spcBef>
              <a:spcAft>
                <a:spcPts val="1600"/>
              </a:spcAft>
              <a:buNone/>
            </a:pPr>
            <a:r>
              <a:t/>
            </a:r>
            <a:endParaRPr/>
          </a:p>
        </p:txBody>
      </p:sp>
      <p:pic>
        <p:nvPicPr>
          <p:cNvPr id="173" name="Google Shape;173;p35"/>
          <p:cNvPicPr preferRelativeResize="0"/>
          <p:nvPr/>
        </p:nvPicPr>
        <p:blipFill>
          <a:blip r:embed="rId3">
            <a:alphaModFix/>
          </a:blip>
          <a:stretch>
            <a:fillRect/>
          </a:stretch>
        </p:blipFill>
        <p:spPr>
          <a:xfrm>
            <a:off x="859500" y="2361925"/>
            <a:ext cx="7424999" cy="25573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6"/>
          <p:cNvSpPr txBox="1"/>
          <p:nvPr>
            <p:ph type="title"/>
          </p:nvPr>
        </p:nvSpPr>
        <p:spPr>
          <a:xfrm>
            <a:off x="122225" y="174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Conditional GAN (pix2pix)</a:t>
            </a:r>
            <a:endParaRPr>
              <a:solidFill>
                <a:schemeClr val="dk1"/>
              </a:solidFill>
            </a:endParaRPr>
          </a:p>
          <a:p>
            <a:pPr indent="0" lvl="0" marL="0" rtl="0" algn="l">
              <a:spcBef>
                <a:spcPts val="0"/>
              </a:spcBef>
              <a:spcAft>
                <a:spcPts val="0"/>
              </a:spcAft>
              <a:buNone/>
            </a:pPr>
            <a:r>
              <a:t/>
            </a:r>
            <a:endParaRPr/>
          </a:p>
        </p:txBody>
      </p:sp>
      <p:sp>
        <p:nvSpPr>
          <p:cNvPr id="179" name="Google Shape;179;p36"/>
          <p:cNvSpPr txBox="1"/>
          <p:nvPr>
            <p:ph idx="1" type="body"/>
          </p:nvPr>
        </p:nvSpPr>
        <p:spPr>
          <a:xfrm>
            <a:off x="311700" y="906875"/>
            <a:ext cx="8520600" cy="366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Arial"/>
                <a:ea typeface="Arial"/>
                <a:cs typeface="Arial"/>
                <a:sym typeface="Arial"/>
              </a:rPr>
              <a:t>Training a conditional GAN</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highlight>
                  <a:srgbClr val="FFFFFF"/>
                </a:highlight>
                <a:latin typeface="Georgia"/>
                <a:ea typeface="Georgia"/>
                <a:cs typeface="Georgia"/>
                <a:sym typeface="Georgia"/>
              </a:rPr>
              <a:t>Combined Loss Function</a:t>
            </a:r>
            <a:r>
              <a:rPr lang="en" sz="1800">
                <a:solidFill>
                  <a:schemeClr val="dk1"/>
                </a:solidFill>
                <a:latin typeface="Arial"/>
                <a:ea typeface="Arial"/>
                <a:cs typeface="Arial"/>
                <a:sym typeface="Arial"/>
              </a:rPr>
              <a:t> </a:t>
            </a:r>
            <a:endParaRPr sz="1800"/>
          </a:p>
        </p:txBody>
      </p:sp>
      <p:pic>
        <p:nvPicPr>
          <p:cNvPr id="180" name="Google Shape;180;p36"/>
          <p:cNvPicPr preferRelativeResize="0"/>
          <p:nvPr/>
        </p:nvPicPr>
        <p:blipFill rotWithShape="1">
          <a:blip r:embed="rId3">
            <a:alphaModFix/>
          </a:blip>
          <a:srcRect b="0" l="0" r="0" t="0"/>
          <a:stretch/>
        </p:blipFill>
        <p:spPr>
          <a:xfrm>
            <a:off x="311703" y="1381325"/>
            <a:ext cx="3885999" cy="1912375"/>
          </a:xfrm>
          <a:prstGeom prst="rect">
            <a:avLst/>
          </a:prstGeom>
          <a:noFill/>
          <a:ln cap="flat" cmpd="sng" w="19050">
            <a:solidFill>
              <a:schemeClr val="dk2"/>
            </a:solidFill>
            <a:prstDash val="solid"/>
            <a:round/>
            <a:headEnd len="sm" w="sm" type="none"/>
            <a:tailEnd len="sm" w="sm" type="none"/>
          </a:ln>
        </p:spPr>
      </p:pic>
      <p:pic>
        <p:nvPicPr>
          <p:cNvPr id="181" name="Google Shape;181;p36"/>
          <p:cNvPicPr preferRelativeResize="0"/>
          <p:nvPr/>
        </p:nvPicPr>
        <p:blipFill>
          <a:blip r:embed="rId4">
            <a:alphaModFix/>
          </a:blip>
          <a:stretch>
            <a:fillRect/>
          </a:stretch>
        </p:blipFill>
        <p:spPr>
          <a:xfrm>
            <a:off x="466200" y="4034100"/>
            <a:ext cx="3885999" cy="666750"/>
          </a:xfrm>
          <a:prstGeom prst="rect">
            <a:avLst/>
          </a:prstGeom>
          <a:noFill/>
          <a:ln>
            <a:noFill/>
          </a:ln>
        </p:spPr>
      </p:pic>
      <p:pic>
        <p:nvPicPr>
          <p:cNvPr id="182" name="Google Shape;182;p36"/>
          <p:cNvPicPr preferRelativeResize="0"/>
          <p:nvPr/>
        </p:nvPicPr>
        <p:blipFill rotWithShape="1">
          <a:blip r:embed="rId5">
            <a:alphaModFix/>
          </a:blip>
          <a:srcRect b="8802" l="12085" r="9335" t="6958"/>
          <a:stretch/>
        </p:blipFill>
        <p:spPr>
          <a:xfrm>
            <a:off x="4631850" y="746988"/>
            <a:ext cx="4200450" cy="33774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1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8" name="Google Shape;188;p37"/>
          <p:cNvSpPr txBox="1"/>
          <p:nvPr>
            <p:ph idx="1" type="body"/>
          </p:nvPr>
        </p:nvSpPr>
        <p:spPr>
          <a:xfrm>
            <a:off x="311700" y="909825"/>
            <a:ext cx="8520600" cy="3659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Cycle GAN paper by Zhu et al - </a:t>
            </a:r>
            <a:r>
              <a:rPr lang="en" sz="1200" u="sng">
                <a:solidFill>
                  <a:schemeClr val="hlink"/>
                </a:solidFill>
                <a:hlinkClick r:id="rId3"/>
              </a:rPr>
              <a:t>https://arxiv.org/pdf/1703.10593.pdf</a:t>
            </a:r>
            <a:endParaRPr sz="1200"/>
          </a:p>
          <a:p>
            <a:pPr indent="-304800" lvl="0" marL="457200" rtl="0" algn="l">
              <a:spcBef>
                <a:spcPts val="0"/>
              </a:spcBef>
              <a:spcAft>
                <a:spcPts val="0"/>
              </a:spcAft>
              <a:buSzPts val="1200"/>
              <a:buChar char="●"/>
            </a:pPr>
            <a:r>
              <a:rPr lang="en" sz="1200">
                <a:solidFill>
                  <a:schemeClr val="dk1"/>
                </a:solidFill>
              </a:rPr>
              <a:t>Blog Cycle GAN - </a:t>
            </a:r>
            <a:r>
              <a:rPr lang="en" sz="1200" u="sng">
                <a:solidFill>
                  <a:schemeClr val="accent5"/>
                </a:solidFill>
                <a:hlinkClick r:id="rId4"/>
              </a:rPr>
              <a:t>https://medium.com/@jonathan_hui/gan-cyclegan-6a50e7600d7</a:t>
            </a:r>
            <a:endParaRPr sz="1200"/>
          </a:p>
          <a:p>
            <a:pPr indent="-304800" lvl="0" marL="457200" rtl="0" algn="l">
              <a:spcBef>
                <a:spcPts val="0"/>
              </a:spcBef>
              <a:spcAft>
                <a:spcPts val="0"/>
              </a:spcAft>
              <a:buSzPts val="1200"/>
              <a:buChar char="●"/>
            </a:pPr>
            <a:r>
              <a:rPr lang="en" sz="1200"/>
              <a:t>Cycle GAN implementation - </a:t>
            </a:r>
            <a:r>
              <a:rPr lang="en" sz="1200" u="sng">
                <a:solidFill>
                  <a:schemeClr val="hlink"/>
                </a:solidFill>
                <a:hlinkClick r:id="rId5"/>
              </a:rPr>
              <a:t>https://github.com/eriklindernoren/Keras-GAN</a:t>
            </a:r>
            <a:endParaRPr sz="1200"/>
          </a:p>
          <a:p>
            <a:pPr indent="-304800" lvl="0" marL="457200" rtl="0" algn="l">
              <a:spcBef>
                <a:spcPts val="0"/>
              </a:spcBef>
              <a:spcAft>
                <a:spcPts val="0"/>
              </a:spcAft>
              <a:buSzPts val="1200"/>
              <a:buChar char="●"/>
            </a:pPr>
            <a:r>
              <a:rPr lang="en" sz="1200"/>
              <a:t>Keras documentation - </a:t>
            </a:r>
            <a:r>
              <a:rPr lang="en" sz="1200" u="sng">
                <a:solidFill>
                  <a:schemeClr val="hlink"/>
                </a:solidFill>
                <a:hlinkClick r:id="rId6"/>
              </a:rPr>
              <a:t>https://keras.io/</a:t>
            </a:r>
            <a:endParaRPr sz="1200"/>
          </a:p>
          <a:p>
            <a:pPr indent="-304800" lvl="0" marL="457200" rtl="0" algn="l">
              <a:spcBef>
                <a:spcPts val="0"/>
              </a:spcBef>
              <a:spcAft>
                <a:spcPts val="0"/>
              </a:spcAft>
              <a:buSzPts val="1200"/>
              <a:buChar char="●"/>
            </a:pPr>
            <a:r>
              <a:rPr lang="en" sz="1200"/>
              <a:t>CapsuleGAN implementation - </a:t>
            </a:r>
            <a:r>
              <a:rPr lang="en" sz="1200" u="sng">
                <a:solidFill>
                  <a:schemeClr val="hlink"/>
                </a:solidFill>
                <a:hlinkClick r:id="rId7"/>
              </a:rPr>
              <a:t>https://github.com/gusgad/capsule-GAN/blob/master/capsule_gan.ipynb</a:t>
            </a:r>
            <a:endParaRPr sz="1200"/>
          </a:p>
          <a:p>
            <a:pPr indent="-304800" lvl="0" marL="457200" rtl="0" algn="l">
              <a:lnSpc>
                <a:spcPct val="115000"/>
              </a:lnSpc>
              <a:spcBef>
                <a:spcPts val="0"/>
              </a:spcBef>
              <a:spcAft>
                <a:spcPts val="0"/>
              </a:spcAft>
              <a:buSzPts val="1200"/>
              <a:buChar char="●"/>
            </a:pPr>
            <a:r>
              <a:rPr lang="en" sz="1200"/>
              <a:t>CapsGAN - </a:t>
            </a:r>
            <a:r>
              <a:rPr lang="en" sz="1200" u="sng">
                <a:solidFill>
                  <a:schemeClr val="hlink"/>
                </a:solidFill>
                <a:hlinkClick r:id="rId8"/>
              </a:rPr>
              <a:t>https://arxiv.org/abs/1806.03968</a:t>
            </a:r>
            <a:endParaRPr sz="1200"/>
          </a:p>
          <a:p>
            <a:pPr indent="-304800" lvl="0" marL="457200" rtl="0" algn="l">
              <a:lnSpc>
                <a:spcPct val="115000"/>
              </a:lnSpc>
              <a:spcBef>
                <a:spcPts val="0"/>
              </a:spcBef>
              <a:spcAft>
                <a:spcPts val="0"/>
              </a:spcAft>
              <a:buSzPts val="1200"/>
              <a:buChar char="●"/>
            </a:pPr>
            <a:r>
              <a:rPr lang="en" sz="1200"/>
              <a:t>CapsuleGAN - </a:t>
            </a:r>
            <a:r>
              <a:rPr lang="en" sz="1200" u="sng">
                <a:solidFill>
                  <a:schemeClr val="hlink"/>
                </a:solidFill>
                <a:hlinkClick r:id="rId9"/>
              </a:rPr>
              <a:t>https://arxiv.org/abs/1802.06167</a:t>
            </a:r>
            <a:endParaRPr sz="1200"/>
          </a:p>
          <a:p>
            <a:pPr indent="-304800" lvl="0" marL="457200" rtl="0" algn="l">
              <a:lnSpc>
                <a:spcPct val="115000"/>
              </a:lnSpc>
              <a:spcBef>
                <a:spcPts val="0"/>
              </a:spcBef>
              <a:spcAft>
                <a:spcPts val="0"/>
              </a:spcAft>
              <a:buSzPts val="1200"/>
              <a:buChar char="●"/>
            </a:pPr>
            <a:r>
              <a:rPr lang="en" sz="1200"/>
              <a:t>Capsule Networks - </a:t>
            </a:r>
            <a:r>
              <a:rPr lang="en" sz="1200" u="sng">
                <a:solidFill>
                  <a:schemeClr val="hlink"/>
                </a:solidFill>
                <a:hlinkClick r:id="rId10"/>
              </a:rPr>
              <a:t>https://arxiv.org/abs/1710.09829</a:t>
            </a:r>
            <a:endParaRPr sz="1200"/>
          </a:p>
          <a:p>
            <a:pPr indent="-304800" lvl="0" marL="457200" rtl="0" algn="l">
              <a:lnSpc>
                <a:spcPct val="115000"/>
              </a:lnSpc>
              <a:spcBef>
                <a:spcPts val="0"/>
              </a:spcBef>
              <a:spcAft>
                <a:spcPts val="0"/>
              </a:spcAft>
              <a:buSzPts val="1200"/>
              <a:buChar char="●"/>
            </a:pPr>
            <a:r>
              <a:rPr lang="en" sz="1200"/>
              <a:t>Blog Capsule Networks - </a:t>
            </a:r>
            <a:r>
              <a:rPr lang="en" sz="1200" u="sng">
                <a:solidFill>
                  <a:schemeClr val="hlink"/>
                </a:solidFill>
                <a:hlinkClick r:id="rId11"/>
              </a:rPr>
              <a:t>https://medium.com/ai%C2%B3-theory-practice-business/understanding-hintons-capsule-networks-part-i-intuition-b4b559d1159b</a:t>
            </a:r>
            <a:endParaRPr sz="1200"/>
          </a:p>
          <a:p>
            <a:pPr indent="-304800" lvl="0" marL="457200" rtl="0" algn="l">
              <a:lnSpc>
                <a:spcPct val="115000"/>
              </a:lnSpc>
              <a:spcBef>
                <a:spcPts val="0"/>
              </a:spcBef>
              <a:spcAft>
                <a:spcPts val="0"/>
              </a:spcAft>
              <a:buSzPts val="1200"/>
              <a:buChar char="●"/>
            </a:pPr>
            <a:r>
              <a:rPr lang="en" sz="1200"/>
              <a:t>Conditional Instance Normalization - </a:t>
            </a:r>
            <a:r>
              <a:rPr lang="en" sz="1200" u="sng">
                <a:solidFill>
                  <a:schemeClr val="hlink"/>
                </a:solidFill>
                <a:hlinkClick r:id="rId12"/>
              </a:rPr>
              <a:t>https://arxiv.org/pdf/1703.06868.pdf</a:t>
            </a:r>
            <a:endParaRPr sz="1200"/>
          </a:p>
          <a:p>
            <a:pPr indent="-304800" lvl="0" marL="457200" rtl="0" algn="l">
              <a:lnSpc>
                <a:spcPct val="115000"/>
              </a:lnSpc>
              <a:spcBef>
                <a:spcPts val="0"/>
              </a:spcBef>
              <a:spcAft>
                <a:spcPts val="0"/>
              </a:spcAft>
              <a:buSzPts val="1200"/>
              <a:buChar char="●"/>
            </a:pPr>
            <a:r>
              <a:rPr lang="en" sz="1200"/>
              <a:t>Pix2pix implemntation - </a:t>
            </a:r>
            <a:r>
              <a:rPr lang="en" sz="1100" u="sng">
                <a:solidFill>
                  <a:schemeClr val="hlink"/>
                </a:solidFill>
                <a:latin typeface="Arial"/>
                <a:ea typeface="Arial"/>
                <a:cs typeface="Arial"/>
                <a:sym typeface="Arial"/>
                <a:hlinkClick r:id="rId13"/>
              </a:rPr>
              <a:t>https://github.com/eriklindernoren/Keras-GAN/tree/master/pix2pix</a:t>
            </a:r>
            <a:endParaRPr sz="1200"/>
          </a:p>
          <a:p>
            <a:pPr indent="-304800" lvl="0" marL="457200" rtl="0" algn="l">
              <a:lnSpc>
                <a:spcPct val="115000"/>
              </a:lnSpc>
              <a:spcBef>
                <a:spcPts val="0"/>
              </a:spcBef>
              <a:spcAft>
                <a:spcPts val="0"/>
              </a:spcAft>
              <a:buSzPts val="1200"/>
              <a:buChar char="●"/>
            </a:pPr>
            <a:r>
              <a:rPr lang="en" sz="1200">
                <a:solidFill>
                  <a:schemeClr val="dk1"/>
                </a:solidFill>
              </a:rPr>
              <a:t>Pix2pix</a:t>
            </a:r>
            <a:r>
              <a:rPr lang="en" sz="1200"/>
              <a:t>  - </a:t>
            </a:r>
            <a:r>
              <a:rPr lang="en" sz="1100" u="sng">
                <a:solidFill>
                  <a:schemeClr val="hlink"/>
                </a:solidFill>
                <a:latin typeface="Arial"/>
                <a:ea typeface="Arial"/>
                <a:cs typeface="Arial"/>
                <a:sym typeface="Arial"/>
                <a:hlinkClick r:id="rId14"/>
              </a:rPr>
              <a:t>https://arxiv.org/abs/1611.07004</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32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alibri"/>
                <a:ea typeface="Calibri"/>
                <a:cs typeface="Calibri"/>
                <a:sym typeface="Calibri"/>
              </a:rPr>
              <a:t>Generative Adversarial Networks</a:t>
            </a:r>
            <a:endParaRPr b="1" sz="3000">
              <a:latin typeface="Calibri"/>
              <a:ea typeface="Calibri"/>
              <a:cs typeface="Calibri"/>
              <a:sym typeface="Calibri"/>
            </a:endParaRPr>
          </a:p>
        </p:txBody>
      </p:sp>
      <p:sp>
        <p:nvSpPr>
          <p:cNvPr id="106" name="Google Shape;106;p26"/>
          <p:cNvSpPr txBox="1"/>
          <p:nvPr>
            <p:ph idx="1" type="body"/>
          </p:nvPr>
        </p:nvSpPr>
        <p:spPr>
          <a:xfrm>
            <a:off x="311700" y="995100"/>
            <a:ext cx="8520600" cy="38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Generative models</a:t>
            </a:r>
            <a:r>
              <a:rPr lang="en" sz="1800"/>
              <a:t> with two competing differentiable functions, represented by neural networks.</a:t>
            </a:r>
            <a:endParaRPr sz="1800"/>
          </a:p>
          <a:p>
            <a:pPr indent="-342900" lvl="0" marL="457200" rtl="0" algn="l">
              <a:spcBef>
                <a:spcPts val="1000"/>
              </a:spcBef>
              <a:spcAft>
                <a:spcPts val="0"/>
              </a:spcAft>
              <a:buSzPts val="1800"/>
              <a:buChar char="●"/>
            </a:pPr>
            <a:r>
              <a:rPr b="1" lang="en" sz="1800"/>
              <a:t>Generator</a:t>
            </a:r>
            <a:r>
              <a:rPr lang="en" sz="1800"/>
              <a:t>: Generates data from random noise using feedback from discriminator.</a:t>
            </a:r>
            <a:endParaRPr sz="1800"/>
          </a:p>
          <a:p>
            <a:pPr indent="-342900" lvl="0" marL="457200" rtl="0" algn="l">
              <a:spcBef>
                <a:spcPts val="1000"/>
              </a:spcBef>
              <a:spcAft>
                <a:spcPts val="0"/>
              </a:spcAft>
              <a:buSzPts val="1800"/>
              <a:buChar char="●"/>
            </a:pPr>
            <a:r>
              <a:rPr b="1" lang="en" sz="1800"/>
              <a:t>Discriminator</a:t>
            </a:r>
            <a:r>
              <a:rPr lang="en" sz="1800"/>
              <a:t>: A classifier to identify real data from fake (synthesized) data.</a:t>
            </a:r>
            <a:endParaRPr sz="1800"/>
          </a:p>
          <a:p>
            <a:pPr indent="0" lvl="0" marL="0" rtl="0" algn="l">
              <a:spcBef>
                <a:spcPts val="1000"/>
              </a:spcBef>
              <a:spcAft>
                <a:spcPts val="1000"/>
              </a:spcAft>
              <a:buNone/>
            </a:pPr>
            <a:r>
              <a:rPr lang="en" sz="1800"/>
              <a:t> We train the generator to create data towards what the discriminator thinks is real.</a:t>
            </a:r>
            <a:endParaRPr sz="1800"/>
          </a:p>
        </p:txBody>
      </p:sp>
      <p:pic>
        <p:nvPicPr>
          <p:cNvPr id="107" name="Google Shape;107;p26"/>
          <p:cNvPicPr preferRelativeResize="0"/>
          <p:nvPr/>
        </p:nvPicPr>
        <p:blipFill>
          <a:blip r:embed="rId3">
            <a:alphaModFix/>
          </a:blip>
          <a:stretch>
            <a:fillRect/>
          </a:stretch>
        </p:blipFill>
        <p:spPr>
          <a:xfrm>
            <a:off x="233775" y="3304825"/>
            <a:ext cx="8676451" cy="12997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CycleGAN</a:t>
            </a:r>
            <a:endParaRPr/>
          </a:p>
        </p:txBody>
      </p:sp>
      <p:sp>
        <p:nvSpPr>
          <p:cNvPr id="113" name="Google Shape;113;p27"/>
          <p:cNvSpPr txBox="1"/>
          <p:nvPr>
            <p:ph idx="1" type="body"/>
          </p:nvPr>
        </p:nvSpPr>
        <p:spPr>
          <a:xfrm>
            <a:off x="311700" y="572700"/>
            <a:ext cx="8520600" cy="38376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a:t>Proposed by Jun-Yan Zhu, Taesung Par</a:t>
            </a:r>
            <a:r>
              <a:rPr lang="en"/>
              <a:t>k,</a:t>
            </a:r>
            <a:r>
              <a:rPr lang="en"/>
              <a:t> Phillip Isola and Alexei A. Efros</a:t>
            </a:r>
            <a:endParaRPr/>
          </a:p>
          <a:p>
            <a:pPr indent="-336550" lvl="0" marL="457200" rtl="0" algn="l">
              <a:lnSpc>
                <a:spcPct val="100000"/>
              </a:lnSpc>
              <a:spcBef>
                <a:spcPts val="1000"/>
              </a:spcBef>
              <a:spcAft>
                <a:spcPts val="0"/>
              </a:spcAft>
              <a:buSzPts val="1700"/>
              <a:buChar char="●"/>
            </a:pPr>
            <a:r>
              <a:rPr lang="en"/>
              <a:t>Performs unpaired image to image translation.</a:t>
            </a:r>
            <a:endParaRPr/>
          </a:p>
          <a:p>
            <a:pPr indent="-336550" lvl="0" marL="457200" rtl="0" algn="l">
              <a:lnSpc>
                <a:spcPct val="100000"/>
              </a:lnSpc>
              <a:spcBef>
                <a:spcPts val="1000"/>
              </a:spcBef>
              <a:spcAft>
                <a:spcPts val="0"/>
              </a:spcAft>
              <a:buSzPts val="1700"/>
              <a:buChar char="●"/>
            </a:pPr>
            <a:r>
              <a:rPr lang="en"/>
              <a:t>Unpaired translation - doesn’t require a training set of aligned image pairs.</a:t>
            </a:r>
            <a:endParaRPr/>
          </a:p>
          <a:p>
            <a:pPr indent="-336550" lvl="0" marL="457200" rtl="0" algn="l">
              <a:lnSpc>
                <a:spcPct val="100000"/>
              </a:lnSpc>
              <a:spcBef>
                <a:spcPts val="1000"/>
              </a:spcBef>
              <a:spcAft>
                <a:spcPts val="1000"/>
              </a:spcAft>
              <a:buSzPts val="1700"/>
              <a:buChar char="●"/>
            </a:pPr>
            <a:r>
              <a:rPr lang="en"/>
              <a:t> Cycle GAN can translate an image from a source domain X to a target domain Y in the absence of paired examples.</a:t>
            </a:r>
            <a:endParaRPr/>
          </a:p>
        </p:txBody>
      </p:sp>
      <p:pic>
        <p:nvPicPr>
          <p:cNvPr id="114" name="Google Shape;114;p27"/>
          <p:cNvPicPr preferRelativeResize="0"/>
          <p:nvPr/>
        </p:nvPicPr>
        <p:blipFill>
          <a:blip r:embed="rId3">
            <a:alphaModFix/>
          </a:blip>
          <a:stretch>
            <a:fillRect/>
          </a:stretch>
        </p:blipFill>
        <p:spPr>
          <a:xfrm>
            <a:off x="1377700" y="2421600"/>
            <a:ext cx="6023952" cy="26462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16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 GAN Architecture</a:t>
            </a:r>
            <a:endParaRPr/>
          </a:p>
        </p:txBody>
      </p:sp>
      <p:sp>
        <p:nvSpPr>
          <p:cNvPr id="120" name="Google Shape;120;p28"/>
          <p:cNvSpPr txBox="1"/>
          <p:nvPr>
            <p:ph idx="1" type="body"/>
          </p:nvPr>
        </p:nvSpPr>
        <p:spPr>
          <a:xfrm>
            <a:off x="311700" y="918450"/>
            <a:ext cx="8520600" cy="36504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a:t>Architecture consists of two mappings: G : X -&gt; Y and F : Y -&gt; X.</a:t>
            </a:r>
            <a:endParaRPr/>
          </a:p>
          <a:p>
            <a:pPr indent="-336550" lvl="0" marL="457200" rtl="0" algn="l">
              <a:lnSpc>
                <a:spcPct val="100000"/>
              </a:lnSpc>
              <a:spcBef>
                <a:spcPts val="1000"/>
              </a:spcBef>
              <a:spcAft>
                <a:spcPts val="0"/>
              </a:spcAft>
              <a:buSzPts val="1700"/>
              <a:buChar char="●"/>
            </a:pPr>
            <a:r>
              <a:rPr lang="en"/>
              <a:t>A generator G is used to translate real image from domain X to domain Y.</a:t>
            </a:r>
            <a:endParaRPr/>
          </a:p>
          <a:p>
            <a:pPr indent="-336550" lvl="0" marL="457200" rtl="0" algn="l">
              <a:lnSpc>
                <a:spcPct val="100000"/>
              </a:lnSpc>
              <a:spcBef>
                <a:spcPts val="1000"/>
              </a:spcBef>
              <a:spcAft>
                <a:spcPts val="0"/>
              </a:spcAft>
              <a:buSzPts val="1700"/>
              <a:buChar char="●"/>
            </a:pPr>
            <a:r>
              <a:rPr lang="en"/>
              <a:t>A generator F is used to translate real image from domain Y to domain X.</a:t>
            </a:r>
            <a:endParaRPr/>
          </a:p>
          <a:p>
            <a:pPr indent="-336550" lvl="0" marL="457200" rtl="0" algn="l">
              <a:lnSpc>
                <a:spcPct val="100000"/>
              </a:lnSpc>
              <a:spcBef>
                <a:spcPts val="1000"/>
              </a:spcBef>
              <a:spcAft>
                <a:spcPts val="0"/>
              </a:spcAft>
              <a:buSzPts val="1700"/>
              <a:buChar char="●"/>
            </a:pPr>
            <a:r>
              <a:rPr lang="en"/>
              <a:t>Discriminators (D</a:t>
            </a:r>
            <a:r>
              <a:rPr baseline="-25000" lang="en"/>
              <a:t>x</a:t>
            </a:r>
            <a:r>
              <a:rPr lang="en"/>
              <a:t> and D</a:t>
            </a:r>
            <a:r>
              <a:rPr baseline="-25000" lang="en"/>
              <a:t>y</a:t>
            </a:r>
            <a:r>
              <a:rPr lang="en"/>
              <a:t>) are used to discriminate real and fake images at respective domains.</a:t>
            </a:r>
            <a:endParaRPr/>
          </a:p>
          <a:p>
            <a:pPr indent="0" lvl="0" marL="0" rtl="0" algn="l">
              <a:lnSpc>
                <a:spcPct val="100000"/>
              </a:lnSpc>
              <a:spcBef>
                <a:spcPts val="1000"/>
              </a:spcBef>
              <a:spcAft>
                <a:spcPts val="1000"/>
              </a:spcAft>
              <a:buNone/>
            </a:pPr>
            <a:r>
              <a:t/>
            </a:r>
            <a:endParaRPr/>
          </a:p>
        </p:txBody>
      </p:sp>
      <p:pic>
        <p:nvPicPr>
          <p:cNvPr id="121" name="Google Shape;121;p28"/>
          <p:cNvPicPr preferRelativeResize="0"/>
          <p:nvPr/>
        </p:nvPicPr>
        <p:blipFill>
          <a:blip r:embed="rId3">
            <a:alphaModFix/>
          </a:blip>
          <a:stretch>
            <a:fillRect/>
          </a:stretch>
        </p:blipFill>
        <p:spPr>
          <a:xfrm>
            <a:off x="2725975" y="2759238"/>
            <a:ext cx="2476500" cy="1971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134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 GAN Cost Function</a:t>
            </a:r>
            <a:endParaRPr/>
          </a:p>
        </p:txBody>
      </p:sp>
      <p:sp>
        <p:nvSpPr>
          <p:cNvPr id="127" name="Google Shape;127;p29"/>
          <p:cNvSpPr txBox="1"/>
          <p:nvPr>
            <p:ph idx="1" type="body"/>
          </p:nvPr>
        </p:nvSpPr>
        <p:spPr>
          <a:xfrm>
            <a:off x="311700" y="783375"/>
            <a:ext cx="8520600" cy="4214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a:t>In addition to the Generator and Discriminator losses, CycleGAN uses  one more type of loss called Cycle Consistency Loss.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t/>
            </a:r>
            <a:endParaRPr/>
          </a:p>
          <a:p>
            <a:pPr indent="-336550" lvl="0" marL="457200" rtl="0" algn="l">
              <a:lnSpc>
                <a:spcPct val="100000"/>
              </a:lnSpc>
              <a:spcBef>
                <a:spcPts val="0"/>
              </a:spcBef>
              <a:spcAft>
                <a:spcPts val="0"/>
              </a:spcAft>
              <a:buSzPts val="1700"/>
              <a:buChar char="●"/>
            </a:pPr>
            <a:r>
              <a:rPr lang="en"/>
              <a:t>This  enforces that the input and generated output are recognizably the same.</a:t>
            </a:r>
            <a:endParaRPr/>
          </a:p>
          <a:p>
            <a:pPr indent="-336550" lvl="0" marL="457200" rtl="0" algn="l">
              <a:lnSpc>
                <a:spcPct val="100000"/>
              </a:lnSpc>
              <a:spcBef>
                <a:spcPts val="1000"/>
              </a:spcBef>
              <a:spcAft>
                <a:spcPts val="0"/>
              </a:spcAft>
              <a:buSzPts val="1700"/>
              <a:buChar char="●"/>
            </a:pPr>
            <a:r>
              <a:rPr lang="en"/>
              <a:t>Final Objective Function is given by:</a:t>
            </a:r>
            <a:endParaRPr/>
          </a:p>
        </p:txBody>
      </p:sp>
      <p:pic>
        <p:nvPicPr>
          <p:cNvPr id="128" name="Google Shape;128;p29"/>
          <p:cNvPicPr preferRelativeResize="0"/>
          <p:nvPr/>
        </p:nvPicPr>
        <p:blipFill>
          <a:blip r:embed="rId3">
            <a:alphaModFix/>
          </a:blip>
          <a:stretch>
            <a:fillRect/>
          </a:stretch>
        </p:blipFill>
        <p:spPr>
          <a:xfrm>
            <a:off x="1346788" y="1619250"/>
            <a:ext cx="5991225" cy="1905000"/>
          </a:xfrm>
          <a:prstGeom prst="rect">
            <a:avLst/>
          </a:prstGeom>
          <a:noFill/>
          <a:ln cap="flat" cmpd="sng" w="19050">
            <a:solidFill>
              <a:schemeClr val="dk2"/>
            </a:solidFill>
            <a:prstDash val="solid"/>
            <a:round/>
            <a:headEnd len="sm" w="sm" type="none"/>
            <a:tailEnd len="sm" w="sm" type="none"/>
          </a:ln>
        </p:spPr>
      </p:pic>
      <p:pic>
        <p:nvPicPr>
          <p:cNvPr id="129" name="Google Shape;129;p29"/>
          <p:cNvPicPr preferRelativeResize="0"/>
          <p:nvPr/>
        </p:nvPicPr>
        <p:blipFill>
          <a:blip r:embed="rId4">
            <a:alphaModFix/>
          </a:blip>
          <a:stretch>
            <a:fillRect/>
          </a:stretch>
        </p:blipFill>
        <p:spPr>
          <a:xfrm>
            <a:off x="762000" y="4436413"/>
            <a:ext cx="7620000" cy="46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311700" y="134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Colorization with Cycle GAN</a:t>
            </a:r>
            <a:endParaRPr/>
          </a:p>
        </p:txBody>
      </p:sp>
      <p:sp>
        <p:nvSpPr>
          <p:cNvPr id="135" name="Google Shape;135;p30"/>
          <p:cNvSpPr txBox="1"/>
          <p:nvPr>
            <p:ph idx="1" type="body"/>
          </p:nvPr>
        </p:nvSpPr>
        <p:spPr>
          <a:xfrm>
            <a:off x="311700" y="855650"/>
            <a:ext cx="8520600" cy="3713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a:t>Colorize gray scale images using Cycle GAN architecture.</a:t>
            </a:r>
            <a:endParaRPr/>
          </a:p>
          <a:p>
            <a:pPr indent="-336550" lvl="0" marL="457200" rtl="0" algn="l">
              <a:spcBef>
                <a:spcPts val="1000"/>
              </a:spcBef>
              <a:spcAft>
                <a:spcPts val="0"/>
              </a:spcAft>
              <a:buSzPts val="1700"/>
              <a:buChar char="●"/>
            </a:pPr>
            <a:r>
              <a:rPr lang="en"/>
              <a:t>Training on unpaired flowers dataset -  domain X as gray scale images and domain Y as color images.</a:t>
            </a:r>
            <a:endParaRPr/>
          </a:p>
          <a:p>
            <a:pPr indent="0" lvl="0" marL="0" rtl="0" algn="l">
              <a:spcBef>
                <a:spcPts val="1000"/>
              </a:spcBef>
              <a:spcAft>
                <a:spcPts val="0"/>
              </a:spcAft>
              <a:buNone/>
            </a:pPr>
            <a:r>
              <a:rPr b="1" lang="en" u="sng"/>
              <a:t>Network Architecture</a:t>
            </a:r>
            <a:endParaRPr b="1" u="sng"/>
          </a:p>
          <a:p>
            <a:pPr indent="-336550" lvl="0" marL="457200" rtl="0" algn="l">
              <a:spcBef>
                <a:spcPts val="1000"/>
              </a:spcBef>
              <a:spcAft>
                <a:spcPts val="0"/>
              </a:spcAft>
              <a:buSzPts val="1700"/>
              <a:buChar char="●"/>
            </a:pPr>
            <a:r>
              <a:rPr lang="en"/>
              <a:t>Generator: A UNet like architecture with an encoder, transformer and decoder.</a:t>
            </a:r>
            <a:endParaRPr/>
          </a:p>
          <a:p>
            <a:pPr indent="-336550" lvl="0" marL="457200" rtl="0" algn="l">
              <a:spcBef>
                <a:spcPts val="1000"/>
              </a:spcBef>
              <a:spcAft>
                <a:spcPts val="0"/>
              </a:spcAft>
              <a:buSzPts val="1700"/>
              <a:buChar char="●"/>
            </a:pPr>
            <a:r>
              <a:rPr lang="en"/>
              <a:t>Discriminator: PatchGANS which look at a “patch” of the input image, and output the probability of the patch being “real”. </a:t>
            </a:r>
            <a:endParaRPr/>
          </a:p>
          <a:p>
            <a:pPr indent="-336550" lvl="0" marL="457200" rtl="0" algn="l">
              <a:spcBef>
                <a:spcPts val="1000"/>
              </a:spcBef>
              <a:spcAft>
                <a:spcPts val="0"/>
              </a:spcAft>
              <a:buSzPts val="1700"/>
              <a:buChar char="●"/>
            </a:pPr>
            <a:r>
              <a:rPr lang="en"/>
              <a:t>Trained with a batch size of 1 with Adam as the optimizer. </a:t>
            </a:r>
            <a:endParaRPr/>
          </a:p>
          <a:p>
            <a:pPr indent="0" lvl="0" marL="457200" rtl="0" algn="l">
              <a:spcBef>
                <a:spcPts val="100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107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Colorization Results</a:t>
            </a:r>
            <a:endParaRPr/>
          </a:p>
        </p:txBody>
      </p:sp>
      <p:pic>
        <p:nvPicPr>
          <p:cNvPr id="141" name="Google Shape;141;p31"/>
          <p:cNvPicPr preferRelativeResize="0"/>
          <p:nvPr/>
        </p:nvPicPr>
        <p:blipFill rotWithShape="1">
          <a:blip r:embed="rId3">
            <a:alphaModFix/>
          </a:blip>
          <a:srcRect b="11001" l="10340" r="7463" t="8927"/>
          <a:stretch/>
        </p:blipFill>
        <p:spPr>
          <a:xfrm>
            <a:off x="567275" y="761125"/>
            <a:ext cx="3430699" cy="1973725"/>
          </a:xfrm>
          <a:prstGeom prst="rect">
            <a:avLst/>
          </a:prstGeom>
          <a:noFill/>
          <a:ln cap="flat" cmpd="sng" w="19050">
            <a:solidFill>
              <a:schemeClr val="dk2"/>
            </a:solidFill>
            <a:prstDash val="solid"/>
            <a:round/>
            <a:headEnd len="sm" w="sm" type="none"/>
            <a:tailEnd len="sm" w="sm" type="none"/>
          </a:ln>
        </p:spPr>
      </p:pic>
      <p:pic>
        <p:nvPicPr>
          <p:cNvPr id="142" name="Google Shape;142;p31"/>
          <p:cNvPicPr preferRelativeResize="0"/>
          <p:nvPr/>
        </p:nvPicPr>
        <p:blipFill rotWithShape="1">
          <a:blip r:embed="rId4">
            <a:alphaModFix/>
          </a:blip>
          <a:srcRect b="8957" l="8556" r="6474" t="6775"/>
          <a:stretch/>
        </p:blipFill>
        <p:spPr>
          <a:xfrm>
            <a:off x="4902900" y="761125"/>
            <a:ext cx="3430699" cy="1973725"/>
          </a:xfrm>
          <a:prstGeom prst="rect">
            <a:avLst/>
          </a:prstGeom>
          <a:noFill/>
          <a:ln cap="flat" cmpd="sng" w="19050">
            <a:solidFill>
              <a:schemeClr val="dk2"/>
            </a:solidFill>
            <a:prstDash val="solid"/>
            <a:round/>
            <a:headEnd len="sm" w="sm" type="none"/>
            <a:tailEnd len="sm" w="sm" type="none"/>
          </a:ln>
        </p:spPr>
      </p:pic>
      <p:pic>
        <p:nvPicPr>
          <p:cNvPr id="143" name="Google Shape;143;p31"/>
          <p:cNvPicPr preferRelativeResize="0"/>
          <p:nvPr/>
        </p:nvPicPr>
        <p:blipFill rotWithShape="1">
          <a:blip r:embed="rId5">
            <a:alphaModFix/>
          </a:blip>
          <a:srcRect b="9997" l="10344" r="8135" t="5706"/>
          <a:stretch/>
        </p:blipFill>
        <p:spPr>
          <a:xfrm>
            <a:off x="567275" y="2958750"/>
            <a:ext cx="3430701" cy="2019376"/>
          </a:xfrm>
          <a:prstGeom prst="rect">
            <a:avLst/>
          </a:prstGeom>
          <a:noFill/>
          <a:ln cap="flat" cmpd="sng" w="19050">
            <a:solidFill>
              <a:schemeClr val="dk2"/>
            </a:solidFill>
            <a:prstDash val="solid"/>
            <a:round/>
            <a:headEnd len="sm" w="sm" type="none"/>
            <a:tailEnd len="sm" w="sm" type="none"/>
          </a:ln>
        </p:spPr>
      </p:pic>
      <p:pic>
        <p:nvPicPr>
          <p:cNvPr id="144" name="Google Shape;144;p31"/>
          <p:cNvPicPr preferRelativeResize="0"/>
          <p:nvPr/>
        </p:nvPicPr>
        <p:blipFill rotWithShape="1">
          <a:blip r:embed="rId6">
            <a:alphaModFix/>
          </a:blip>
          <a:srcRect b="10651" l="10947" r="7896" t="7354"/>
          <a:stretch/>
        </p:blipFill>
        <p:spPr>
          <a:xfrm>
            <a:off x="4902900" y="3004400"/>
            <a:ext cx="3430699" cy="19737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13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Modifications</a:t>
            </a:r>
            <a:endParaRPr/>
          </a:p>
        </p:txBody>
      </p:sp>
      <p:sp>
        <p:nvSpPr>
          <p:cNvPr id="150" name="Google Shape;150;p32"/>
          <p:cNvSpPr txBox="1"/>
          <p:nvPr>
            <p:ph idx="1" type="body"/>
          </p:nvPr>
        </p:nvSpPr>
        <p:spPr>
          <a:xfrm>
            <a:off x="311700" y="791200"/>
            <a:ext cx="8520600" cy="41331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AutoNum type="arabicParenR"/>
            </a:pPr>
            <a:r>
              <a:rPr b="1" lang="en" sz="1900" u="sng"/>
              <a:t>Cycle GAN with Stochastic Generators</a:t>
            </a:r>
            <a:endParaRPr b="1" sz="1900" u="sng"/>
          </a:p>
          <a:p>
            <a:pPr indent="-336550" lvl="0" marL="457200" rtl="0" algn="l">
              <a:spcBef>
                <a:spcPts val="1000"/>
              </a:spcBef>
              <a:spcAft>
                <a:spcPts val="0"/>
              </a:spcAft>
              <a:buSzPts val="1700"/>
              <a:buChar char="●"/>
            </a:pPr>
            <a:r>
              <a:rPr lang="en"/>
              <a:t>Inter domain mapping from unpaired data need not always be one-to-one or deterministic.</a:t>
            </a:r>
            <a:endParaRPr/>
          </a:p>
          <a:p>
            <a:pPr indent="-336550" lvl="0" marL="457200" rtl="0" algn="l">
              <a:spcBef>
                <a:spcPts val="1000"/>
              </a:spcBef>
              <a:spcAft>
                <a:spcPts val="0"/>
              </a:spcAft>
              <a:buSzPts val="1700"/>
              <a:buChar char="●"/>
            </a:pPr>
            <a:r>
              <a:rPr lang="en"/>
              <a:t>Stochastic Cycle GAN - Generates multiple color images for a single grayscale image.</a:t>
            </a:r>
            <a:endParaRPr/>
          </a:p>
          <a:p>
            <a:pPr indent="-336550" lvl="0" marL="457200" rtl="0" algn="l">
              <a:spcBef>
                <a:spcPts val="1000"/>
              </a:spcBef>
              <a:spcAft>
                <a:spcPts val="0"/>
              </a:spcAft>
              <a:buSzPts val="1700"/>
              <a:buChar char="●"/>
            </a:pPr>
            <a:r>
              <a:rPr lang="en"/>
              <a:t>Can be achieved by modifying the generator G</a:t>
            </a:r>
            <a:r>
              <a:rPr baseline="-25000" lang="en"/>
              <a:t>AB</a:t>
            </a:r>
            <a:r>
              <a:rPr lang="en"/>
              <a:t> to take  a vector of noise and a sample from the source domain, and generates a non-deterministic sample in the target domain.</a:t>
            </a:r>
            <a:endParaRPr/>
          </a:p>
          <a:p>
            <a:pPr indent="-336550" lvl="0" marL="457200" rtl="0" algn="l">
              <a:spcBef>
                <a:spcPts val="1000"/>
              </a:spcBef>
              <a:spcAft>
                <a:spcPts val="0"/>
              </a:spcAft>
              <a:buSzPts val="1700"/>
              <a:buChar char="●"/>
            </a:pPr>
            <a:r>
              <a:rPr lang="en"/>
              <a:t>With different noise </a:t>
            </a:r>
            <a:r>
              <a:rPr i="1" lang="en"/>
              <a:t>z ~ p(z), </a:t>
            </a:r>
            <a:r>
              <a:rPr lang="en"/>
              <a:t>model can generate different domain B mappings.</a:t>
            </a:r>
            <a:endParaRPr/>
          </a:p>
          <a:p>
            <a:pPr indent="-336550" lvl="0" marL="457200" rtl="0" algn="l">
              <a:spcBef>
                <a:spcPts val="1000"/>
              </a:spcBef>
              <a:spcAft>
                <a:spcPts val="0"/>
              </a:spcAft>
              <a:buSzPts val="1700"/>
              <a:buChar char="●"/>
            </a:pPr>
            <a:r>
              <a:rPr lang="en"/>
              <a:t>Inspired from </a:t>
            </a:r>
            <a:r>
              <a:rPr b="1" lang="en"/>
              <a:t>Conditional Instance Normalization</a:t>
            </a:r>
            <a:r>
              <a:rPr lang="en"/>
              <a:t> for Style Transfer paper by Huang et al.</a:t>
            </a:r>
            <a:endParaRPr/>
          </a:p>
          <a:p>
            <a:pPr indent="-336550" lvl="0" marL="457200" rtl="0" algn="l">
              <a:spcBef>
                <a:spcPts val="1000"/>
              </a:spcBef>
              <a:spcAft>
                <a:spcPts val="1000"/>
              </a:spcAft>
              <a:buSzPts val="1700"/>
              <a:buChar char="●"/>
            </a:pPr>
            <a:r>
              <a:rPr lang="en"/>
              <a:t>We are working on implementing this.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174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Modifications</a:t>
            </a:r>
            <a:endParaRPr/>
          </a:p>
        </p:txBody>
      </p:sp>
      <p:sp>
        <p:nvSpPr>
          <p:cNvPr id="156" name="Google Shape;156;p33"/>
          <p:cNvSpPr txBox="1"/>
          <p:nvPr>
            <p:ph idx="1" type="body"/>
          </p:nvPr>
        </p:nvSpPr>
        <p:spPr>
          <a:xfrm>
            <a:off x="311700" y="864425"/>
            <a:ext cx="4613400" cy="37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2)  </a:t>
            </a:r>
            <a:r>
              <a:rPr b="1" lang="en" sz="1900" u="sng"/>
              <a:t>Cycle GAN with Capsule Nets</a:t>
            </a:r>
            <a:endParaRPr b="1" sz="1900" u="sng"/>
          </a:p>
          <a:p>
            <a:pPr indent="-336550" lvl="0" marL="457200" rtl="0" algn="l">
              <a:lnSpc>
                <a:spcPct val="100000"/>
              </a:lnSpc>
              <a:spcBef>
                <a:spcPts val="1600"/>
              </a:spcBef>
              <a:spcAft>
                <a:spcPts val="0"/>
              </a:spcAft>
              <a:buClr>
                <a:schemeClr val="dk1"/>
              </a:buClr>
              <a:buSzPts val="1700"/>
              <a:buChar char="●"/>
            </a:pPr>
            <a:r>
              <a:rPr lang="en">
                <a:solidFill>
                  <a:schemeClr val="dk1"/>
                </a:solidFill>
              </a:rPr>
              <a:t>In CNN, Pooling layers are used to increase the field of view and predict higher order features by combining values. </a:t>
            </a:r>
            <a:endParaRPr>
              <a:solidFill>
                <a:schemeClr val="dk1"/>
              </a:solidFill>
            </a:endParaRPr>
          </a:p>
          <a:p>
            <a:pPr indent="-336550" lvl="0" marL="457200" rtl="0" algn="l">
              <a:lnSpc>
                <a:spcPct val="100000"/>
              </a:lnSpc>
              <a:spcBef>
                <a:spcPts val="1000"/>
              </a:spcBef>
              <a:spcAft>
                <a:spcPts val="0"/>
              </a:spcAft>
              <a:buClr>
                <a:schemeClr val="dk1"/>
              </a:buClr>
              <a:buSzPts val="1700"/>
              <a:buChar char="●"/>
            </a:pPr>
            <a:r>
              <a:rPr lang="en">
                <a:solidFill>
                  <a:schemeClr val="dk1"/>
                </a:solidFill>
              </a:rPr>
              <a:t>Use of </a:t>
            </a:r>
            <a:r>
              <a:rPr lang="en">
                <a:solidFill>
                  <a:schemeClr val="dk1"/>
                </a:solidFill>
              </a:rPr>
              <a:t>Capsule Nets</a:t>
            </a:r>
            <a:r>
              <a:rPr lang="en">
                <a:solidFill>
                  <a:schemeClr val="dk1"/>
                </a:solidFill>
              </a:rPr>
              <a:t> helps preserve </a:t>
            </a:r>
            <a:r>
              <a:rPr lang="en">
                <a:solidFill>
                  <a:schemeClr val="dk1"/>
                </a:solidFill>
              </a:rPr>
              <a:t>hierarchical pose relationships between object parts. </a:t>
            </a:r>
            <a:endParaRPr>
              <a:solidFill>
                <a:schemeClr val="dk1"/>
              </a:solidFill>
            </a:endParaRPr>
          </a:p>
          <a:p>
            <a:pPr indent="0" lvl="0" marL="457200" rtl="0" algn="l">
              <a:lnSpc>
                <a:spcPct val="100000"/>
              </a:lnSpc>
              <a:spcBef>
                <a:spcPts val="1000"/>
              </a:spcBef>
              <a:spcAft>
                <a:spcPts val="1000"/>
              </a:spcAft>
              <a:buNone/>
            </a:pPr>
            <a:r>
              <a:rPr lang="en">
                <a:solidFill>
                  <a:schemeClr val="dk1"/>
                </a:solidFill>
              </a:rPr>
              <a:t> </a:t>
            </a:r>
            <a:endParaRPr>
              <a:solidFill>
                <a:schemeClr val="dk1"/>
              </a:solidFill>
            </a:endParaRPr>
          </a:p>
        </p:txBody>
      </p:sp>
      <p:pic>
        <p:nvPicPr>
          <p:cNvPr id="157" name="Google Shape;157;p33"/>
          <p:cNvPicPr preferRelativeResize="0"/>
          <p:nvPr/>
        </p:nvPicPr>
        <p:blipFill>
          <a:blip r:embed="rId3">
            <a:alphaModFix/>
          </a:blip>
          <a:stretch>
            <a:fillRect/>
          </a:stretch>
        </p:blipFill>
        <p:spPr>
          <a:xfrm>
            <a:off x="981150" y="3287000"/>
            <a:ext cx="3063825" cy="1664050"/>
          </a:xfrm>
          <a:prstGeom prst="rect">
            <a:avLst/>
          </a:prstGeom>
          <a:noFill/>
          <a:ln>
            <a:noFill/>
          </a:ln>
        </p:spPr>
      </p:pic>
      <p:pic>
        <p:nvPicPr>
          <p:cNvPr id="158" name="Google Shape;158;p33"/>
          <p:cNvPicPr preferRelativeResize="0"/>
          <p:nvPr/>
        </p:nvPicPr>
        <p:blipFill>
          <a:blip r:embed="rId4">
            <a:alphaModFix/>
          </a:blip>
          <a:stretch>
            <a:fillRect/>
          </a:stretch>
        </p:blipFill>
        <p:spPr>
          <a:xfrm>
            <a:off x="4745825" y="864425"/>
            <a:ext cx="4086475" cy="41739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