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EA2E1-9C61-4AE4-BC9E-D13974E98302}" type="datetimeFigureOut">
              <a:rPr lang="en-IN" smtClean="0"/>
              <a:t>03-09-2024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D0EDC-AA66-403C-BCDB-C9E0B6EF1852}" type="slidenum">
              <a:rPr lang="en-IN" smtClean="0"/>
              <a:t>‹#›</a:t>
            </a:fld>
            <a:endParaRPr lang="en-IN" dirty="0"/>
          </a:p>
        </p:txBody>
      </p:sp>
    </p:spTree>
    <p:extLst>
      <p:ext uri="{BB962C8B-B14F-4D97-AF65-F5344CB8AC3E}">
        <p14:creationId xmlns:p14="http://schemas.microsoft.com/office/powerpoint/2010/main" val="1197463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A2D0EDC-AA66-403C-BCDB-C9E0B6EF1852}" type="slidenum">
              <a:rPr lang="en-IN" smtClean="0"/>
              <a:t>1</a:t>
            </a:fld>
            <a:endParaRPr lang="en-IN" dirty="0"/>
          </a:p>
        </p:txBody>
      </p:sp>
    </p:spTree>
    <p:extLst>
      <p:ext uri="{BB962C8B-B14F-4D97-AF65-F5344CB8AC3E}">
        <p14:creationId xmlns:p14="http://schemas.microsoft.com/office/powerpoint/2010/main" val="289694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2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IN" dirty="0"/>
          </a:p>
        </p:txBody>
      </p:sp>
      <p:sp>
        <p:nvSpPr>
          <p:cNvPr id="4" name="Date Placeholder 3"/>
          <p:cNvSpPr>
            <a:spLocks noGrp="1"/>
          </p:cNvSpPr>
          <p:nvPr>
            <p:ph type="dt" sz="half" idx="10"/>
          </p:nvPr>
        </p:nvSpPr>
        <p:spPr/>
        <p:txBody>
          <a:bodyPr/>
          <a:lstStyle/>
          <a:p>
            <a:fld id="{63F15029-FEBE-42C0-A3D2-61BA59F639A8}" type="datetimeFigureOut">
              <a:rPr lang="en-IN" smtClean="0"/>
              <a:t>03-09-2024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106F9C-9CA2-4E73-B2D2-DB9F56A4F775}" type="slidenum">
              <a:rPr lang="en-IN" smtClean="0"/>
              <a:t>‹#›</a:t>
            </a:fld>
            <a:endParaRPr lang="en-IN" dirty="0"/>
          </a:p>
        </p:txBody>
      </p:sp>
    </p:spTree>
    <p:extLst>
      <p:ext uri="{BB962C8B-B14F-4D97-AF65-F5344CB8AC3E}">
        <p14:creationId xmlns:p14="http://schemas.microsoft.com/office/powerpoint/2010/main" val="2883389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F15029-FEBE-42C0-A3D2-61BA59F639A8}" type="datetimeFigureOut">
              <a:rPr lang="en-IN" smtClean="0"/>
              <a:t>03-09-2024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106F9C-9CA2-4E73-B2D2-DB9F56A4F775}" type="slidenum">
              <a:rPr lang="en-IN" smtClean="0"/>
              <a:t>‹#›</a:t>
            </a:fld>
            <a:endParaRPr lang="en-IN" dirty="0"/>
          </a:p>
        </p:txBody>
      </p:sp>
    </p:spTree>
    <p:extLst>
      <p:ext uri="{BB962C8B-B14F-4D97-AF65-F5344CB8AC3E}">
        <p14:creationId xmlns:p14="http://schemas.microsoft.com/office/powerpoint/2010/main" val="3168188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F15029-FEBE-42C0-A3D2-61BA59F639A8}" type="datetimeFigureOut">
              <a:rPr lang="en-IN" smtClean="0"/>
              <a:t>03-09-2024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106F9C-9CA2-4E73-B2D2-DB9F56A4F775}" type="slidenum">
              <a:rPr lang="en-IN" smtClean="0"/>
              <a:t>‹#›</a:t>
            </a:fld>
            <a:endParaRPr lang="en-IN" dirty="0"/>
          </a:p>
        </p:txBody>
      </p:sp>
    </p:spTree>
    <p:extLst>
      <p:ext uri="{BB962C8B-B14F-4D97-AF65-F5344CB8AC3E}">
        <p14:creationId xmlns:p14="http://schemas.microsoft.com/office/powerpoint/2010/main" val="344342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lvl1pPr>
              <a:defRPr sz="1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p>
            <a:fld id="{63F15029-FEBE-42C0-A3D2-61BA59F639A8}" type="datetimeFigureOut">
              <a:rPr lang="en-IN" smtClean="0"/>
              <a:t>03-09-2024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106F9C-9CA2-4E73-B2D2-DB9F56A4F775}" type="slidenum">
              <a:rPr lang="en-IN" smtClean="0"/>
              <a:t>‹#›</a:t>
            </a:fld>
            <a:endParaRPr lang="en-IN" dirty="0"/>
          </a:p>
        </p:txBody>
      </p:sp>
    </p:spTree>
    <p:extLst>
      <p:ext uri="{BB962C8B-B14F-4D97-AF65-F5344CB8AC3E}">
        <p14:creationId xmlns:p14="http://schemas.microsoft.com/office/powerpoint/2010/main" val="69875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F15029-FEBE-42C0-A3D2-61BA59F639A8}" type="datetimeFigureOut">
              <a:rPr lang="en-IN" smtClean="0"/>
              <a:t>03-09-2024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106F9C-9CA2-4E73-B2D2-DB9F56A4F775}" type="slidenum">
              <a:rPr lang="en-IN" smtClean="0"/>
              <a:t>‹#›</a:t>
            </a:fld>
            <a:endParaRPr lang="en-IN" dirty="0"/>
          </a:p>
        </p:txBody>
      </p:sp>
    </p:spTree>
    <p:extLst>
      <p:ext uri="{BB962C8B-B14F-4D97-AF65-F5344CB8AC3E}">
        <p14:creationId xmlns:p14="http://schemas.microsoft.com/office/powerpoint/2010/main" val="382574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F15029-FEBE-42C0-A3D2-61BA59F639A8}" type="datetimeFigureOut">
              <a:rPr lang="en-IN" smtClean="0"/>
              <a:t>03-09-2024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0106F9C-9CA2-4E73-B2D2-DB9F56A4F775}" type="slidenum">
              <a:rPr lang="en-IN" smtClean="0"/>
              <a:t>‹#›</a:t>
            </a:fld>
            <a:endParaRPr lang="en-IN" dirty="0"/>
          </a:p>
        </p:txBody>
      </p:sp>
    </p:spTree>
    <p:extLst>
      <p:ext uri="{BB962C8B-B14F-4D97-AF65-F5344CB8AC3E}">
        <p14:creationId xmlns:p14="http://schemas.microsoft.com/office/powerpoint/2010/main" val="160136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F15029-FEBE-42C0-A3D2-61BA59F639A8}" type="datetimeFigureOut">
              <a:rPr lang="en-IN" smtClean="0"/>
              <a:t>03-09-2024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0106F9C-9CA2-4E73-B2D2-DB9F56A4F775}" type="slidenum">
              <a:rPr lang="en-IN" smtClean="0"/>
              <a:t>‹#›</a:t>
            </a:fld>
            <a:endParaRPr lang="en-IN" dirty="0"/>
          </a:p>
        </p:txBody>
      </p:sp>
    </p:spTree>
    <p:extLst>
      <p:ext uri="{BB962C8B-B14F-4D97-AF65-F5344CB8AC3E}">
        <p14:creationId xmlns:p14="http://schemas.microsoft.com/office/powerpoint/2010/main" val="257134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F15029-FEBE-42C0-A3D2-61BA59F639A8}" type="datetimeFigureOut">
              <a:rPr lang="en-IN" smtClean="0"/>
              <a:t>03-09-2024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0106F9C-9CA2-4E73-B2D2-DB9F56A4F775}" type="slidenum">
              <a:rPr lang="en-IN" smtClean="0"/>
              <a:t>‹#›</a:t>
            </a:fld>
            <a:endParaRPr lang="en-IN" dirty="0"/>
          </a:p>
        </p:txBody>
      </p:sp>
    </p:spTree>
    <p:extLst>
      <p:ext uri="{BB962C8B-B14F-4D97-AF65-F5344CB8AC3E}">
        <p14:creationId xmlns:p14="http://schemas.microsoft.com/office/powerpoint/2010/main" val="3048155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15029-FEBE-42C0-A3D2-61BA59F639A8}" type="datetimeFigureOut">
              <a:rPr lang="en-IN" smtClean="0"/>
              <a:t>03-09-2024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0106F9C-9CA2-4E73-B2D2-DB9F56A4F775}" type="slidenum">
              <a:rPr lang="en-IN" smtClean="0"/>
              <a:t>‹#›</a:t>
            </a:fld>
            <a:endParaRPr lang="en-IN" dirty="0"/>
          </a:p>
        </p:txBody>
      </p:sp>
    </p:spTree>
    <p:extLst>
      <p:ext uri="{BB962C8B-B14F-4D97-AF65-F5344CB8AC3E}">
        <p14:creationId xmlns:p14="http://schemas.microsoft.com/office/powerpoint/2010/main" val="140913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F15029-FEBE-42C0-A3D2-61BA59F639A8}" type="datetimeFigureOut">
              <a:rPr lang="en-IN" smtClean="0"/>
              <a:t>03-09-2024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0106F9C-9CA2-4E73-B2D2-DB9F56A4F775}" type="slidenum">
              <a:rPr lang="en-IN" smtClean="0"/>
              <a:t>‹#›</a:t>
            </a:fld>
            <a:endParaRPr lang="en-IN" dirty="0"/>
          </a:p>
        </p:txBody>
      </p:sp>
    </p:spTree>
    <p:extLst>
      <p:ext uri="{BB962C8B-B14F-4D97-AF65-F5344CB8AC3E}">
        <p14:creationId xmlns:p14="http://schemas.microsoft.com/office/powerpoint/2010/main" val="107472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F15029-FEBE-42C0-A3D2-61BA59F639A8}" type="datetimeFigureOut">
              <a:rPr lang="en-IN" smtClean="0"/>
              <a:t>03-09-2024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0106F9C-9CA2-4E73-B2D2-DB9F56A4F775}" type="slidenum">
              <a:rPr lang="en-IN" smtClean="0"/>
              <a:t>‹#›</a:t>
            </a:fld>
            <a:endParaRPr lang="en-IN" dirty="0"/>
          </a:p>
        </p:txBody>
      </p:sp>
    </p:spTree>
    <p:extLst>
      <p:ext uri="{BB962C8B-B14F-4D97-AF65-F5344CB8AC3E}">
        <p14:creationId xmlns:p14="http://schemas.microsoft.com/office/powerpoint/2010/main" val="13614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15029-FEBE-42C0-A3D2-61BA59F639A8}" type="datetimeFigureOut">
              <a:rPr lang="en-IN" smtClean="0"/>
              <a:t>03-09-2024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06F9C-9CA2-4E73-B2D2-DB9F56A4F775}" type="slidenum">
              <a:rPr lang="en-IN" smtClean="0"/>
              <a:t>‹#›</a:t>
            </a:fld>
            <a:endParaRPr lang="en-IN" dirty="0"/>
          </a:p>
        </p:txBody>
      </p:sp>
    </p:spTree>
    <p:extLst>
      <p:ext uri="{BB962C8B-B14F-4D97-AF65-F5344CB8AC3E}">
        <p14:creationId xmlns:p14="http://schemas.microsoft.com/office/powerpoint/2010/main" val="2030035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u-website.s3.ap-south-1.amazonaws.com/U01/Circular/CIR---16-08-2024-03-21-26.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1025"/>
            <a:ext cx="9144000" cy="1862575"/>
          </a:xfrm>
        </p:spPr>
        <p:txBody>
          <a:bodyPr>
            <a:normAutofit/>
          </a:bodyPr>
          <a:lstStyle/>
          <a:p>
            <a:r>
              <a:rPr lang="en-US" sz="1800" b="1" dirty="0" smtClean="0">
                <a:solidFill>
                  <a:schemeClr val="accent2">
                    <a:lumMod val="75000"/>
                  </a:schemeClr>
                </a:solidFill>
                <a:latin typeface="Times New Roman" panose="02020603050405020304" pitchFamily="18" charset="0"/>
                <a:cs typeface="Times New Roman" panose="02020603050405020304" pitchFamily="18" charset="0"/>
              </a:rPr>
              <a:t>DARSHAN UNIVERSITY</a:t>
            </a:r>
            <a:endParaRPr lang="en-IN" sz="18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266732"/>
            <a:ext cx="9144000" cy="3944882"/>
          </a:xfrm>
        </p:spPr>
        <p:txBody>
          <a:bodyPr>
            <a:normAutofit/>
          </a:bodyPr>
          <a:lstStyle/>
          <a:p>
            <a:r>
              <a:rPr lang="en-US" sz="1200" b="1" i="1" u="sng" dirty="0" smtClean="0"/>
              <a:t>YASH PIPALAVA</a:t>
            </a:r>
          </a:p>
          <a:p>
            <a:r>
              <a:rPr lang="en-US" sz="1200" b="1" i="1" u="sng" dirty="0" smtClean="0"/>
              <a:t>23010101208</a:t>
            </a:r>
          </a:p>
          <a:p>
            <a:r>
              <a:rPr lang="en-US" sz="1200" b="1" i="1" u="sng" dirty="0" smtClean="0"/>
              <a:t>SEMESTER:3</a:t>
            </a:r>
          </a:p>
          <a:p>
            <a:r>
              <a:rPr lang="en-US" sz="1200" b="1" i="1" u="sng" dirty="0" smtClean="0"/>
              <a:t>BRANCH:CSE</a:t>
            </a:r>
          </a:p>
          <a:p>
            <a:r>
              <a:rPr lang="en-US" sz="1200" b="1" i="1" u="sng" dirty="0" smtClean="0"/>
              <a:t>DARSHAN UNIVERSITY</a:t>
            </a:r>
            <a:endParaRPr lang="en-IN" sz="1200" b="1" i="1" u="sng"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3314" y="802206"/>
            <a:ext cx="2305372" cy="800212"/>
          </a:xfrm>
          <a:prstGeom prst="rect">
            <a:avLst/>
          </a:prstGeom>
        </p:spPr>
      </p:pic>
    </p:spTree>
    <p:extLst>
      <p:ext uri="{BB962C8B-B14F-4D97-AF65-F5344CB8AC3E}">
        <p14:creationId xmlns:p14="http://schemas.microsoft.com/office/powerpoint/2010/main" val="1412776261"/>
      </p:ext>
    </p:extLst>
  </p:cSld>
  <p:clrMapOvr>
    <a:masterClrMapping/>
  </p:clrMapOvr>
  <mc:AlternateContent xmlns:mc="http://schemas.openxmlformats.org/markup-compatibility/2006">
    <mc:Choice xmlns:p14="http://schemas.microsoft.com/office/powerpoint/2010/main" Requires="p14">
      <p:transition spd="slow">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a:bodyPr>
          <a:lstStyle/>
          <a:p>
            <a:pPr algn="ctr"/>
            <a:r>
              <a:rPr lang="en-US" sz="1800" b="1" i="1" u="sng" dirty="0" smtClean="0">
                <a:solidFill>
                  <a:schemeClr val="accent2">
                    <a:lumMod val="75000"/>
                  </a:schemeClr>
                </a:solidFill>
              </a:rPr>
              <a:t>CURRICULUM</a:t>
            </a:r>
            <a:endParaRPr lang="en-IN" sz="1800" b="1" i="1" u="sng" dirty="0">
              <a:solidFill>
                <a:schemeClr val="accent2">
                  <a:lumMod val="75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14493339"/>
              </p:ext>
            </p:extLst>
          </p:nvPr>
        </p:nvGraphicFramePr>
        <p:xfrm>
          <a:off x="1244162" y="1715815"/>
          <a:ext cx="9703676" cy="3657600"/>
        </p:xfrm>
        <a:graphic>
          <a:graphicData uri="http://schemas.openxmlformats.org/drawingml/2006/table">
            <a:tbl>
              <a:tblPr firstRow="1" bandRow="1">
                <a:tableStyleId>{5C22544A-7EE6-4342-B048-85BDC9FD1C3A}</a:tableStyleId>
              </a:tblPr>
              <a:tblGrid>
                <a:gridCol w="3358219"/>
                <a:gridCol w="6345457"/>
              </a:tblGrid>
              <a:tr h="370840">
                <a:tc>
                  <a:txBody>
                    <a:bodyPr/>
                    <a:lstStyle/>
                    <a:p>
                      <a:endParaRPr lang="en-IN" dirty="0"/>
                    </a:p>
                  </a:txBody>
                  <a:tcPr/>
                </a:tc>
                <a:tc>
                  <a:txBody>
                    <a:bodyPr/>
                    <a:lstStyle/>
                    <a:p>
                      <a:r>
                        <a:rPr lang="en-US" sz="1200" b="0" i="0" kern="1200" dirty="0" smtClean="0">
                          <a:solidFill>
                            <a:schemeClr val="lt1"/>
                          </a:solidFill>
                          <a:effectLst/>
                          <a:latin typeface="Times New Roman" panose="02020603050405020304" pitchFamily="18" charset="0"/>
                          <a:ea typeface="+mn-ea"/>
                          <a:cs typeface="Times New Roman" panose="02020603050405020304" pitchFamily="18" charset="0"/>
                        </a:rPr>
                        <a:t>For </a:t>
                      </a:r>
                      <a:r>
                        <a:rPr lang="en-US" sz="1200" b="1" i="0" kern="1200" dirty="0" smtClean="0">
                          <a:solidFill>
                            <a:schemeClr val="lt1"/>
                          </a:solidFill>
                          <a:effectLst/>
                          <a:latin typeface="Times New Roman" panose="02020603050405020304" pitchFamily="18" charset="0"/>
                          <a:ea typeface="+mn-ea"/>
                          <a:cs typeface="Times New Roman" panose="02020603050405020304" pitchFamily="18" charset="0"/>
                        </a:rPr>
                        <a:t>DU</a:t>
                      </a:r>
                      <a:r>
                        <a:rPr lang="en-US" sz="1200" b="0" i="0" kern="1200" dirty="0" smtClean="0">
                          <a:solidFill>
                            <a:schemeClr val="lt1"/>
                          </a:solidFill>
                          <a:effectLst/>
                          <a:latin typeface="Times New Roman" panose="02020603050405020304" pitchFamily="18" charset="0"/>
                          <a:ea typeface="+mn-ea"/>
                          <a:cs typeface="Times New Roman" panose="02020603050405020304" pitchFamily="18" charset="0"/>
                        </a:rPr>
                        <a:t> students | </a:t>
                      </a:r>
                      <a:r>
                        <a:rPr lang="en-US" sz="1200" b="1" i="0" kern="1200" dirty="0" smtClean="0">
                          <a:solidFill>
                            <a:schemeClr val="lt1"/>
                          </a:solidFill>
                          <a:effectLst/>
                          <a:latin typeface="Times New Roman" panose="02020603050405020304" pitchFamily="18" charset="0"/>
                          <a:ea typeface="+mn-ea"/>
                          <a:cs typeface="Times New Roman" panose="02020603050405020304" pitchFamily="18" charset="0"/>
                        </a:rPr>
                        <a:t>Exam Result</a:t>
                      </a:r>
                      <a:endParaRPr lang="en-US" sz="1200" b="0" i="0" kern="1200" dirty="0" smtClean="0">
                        <a:solidFill>
                          <a:schemeClr val="lt1"/>
                        </a:solidFill>
                        <a:effectLst/>
                        <a:latin typeface="Times New Roman" panose="02020603050405020304" pitchFamily="18" charset="0"/>
                        <a:ea typeface="+mn-ea"/>
                        <a:cs typeface="Times New Roman" panose="02020603050405020304" pitchFamily="18" charset="0"/>
                      </a:endParaRPr>
                    </a:p>
                    <a:p>
                      <a:r>
                        <a:rPr lang="en-US" sz="1200" b="1" i="0" u="none" strike="noStrike" kern="1200" dirty="0" smtClean="0">
                          <a:solidFill>
                            <a:schemeClr val="lt1"/>
                          </a:solidFill>
                          <a:effectLst/>
                          <a:latin typeface="Times New Roman" panose="02020603050405020304" pitchFamily="18" charset="0"/>
                          <a:ea typeface="+mn-ea"/>
                          <a:cs typeface="Times New Roman" panose="02020603050405020304" pitchFamily="18" charset="0"/>
                        </a:rPr>
                        <a:t>Darshan University MA Semester-2 &amp; 4 Regular Summer-2024 Exam result has been declared on 12 August 2024. The last Date for the application and fee payment (Online) of Recheck/Reassessment is 15 August 2024.</a:t>
                      </a:r>
                      <a:endParaRPr lang="en-US" sz="1200" b="1" i="0" kern="1200" dirty="0" smtClean="0">
                        <a:solidFill>
                          <a:schemeClr val="lt1"/>
                        </a:solidFill>
                        <a:effectLst/>
                        <a:latin typeface="Times New Roman" panose="02020603050405020304" pitchFamily="18" charset="0"/>
                        <a:ea typeface="+mn-ea"/>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r>
              <a:tr h="370840">
                <a:tc>
                  <a:txBody>
                    <a:bodyPr/>
                    <a:lstStyle/>
                    <a:p>
                      <a:endParaRPr lang="en-IN" dirty="0"/>
                    </a:p>
                  </a:txBody>
                  <a:tcPr/>
                </a:tc>
                <a:tc>
                  <a:txBody>
                    <a:bodyPr/>
                    <a:lstStyle/>
                    <a:p>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For </a:t>
                      </a:r>
                      <a:r>
                        <a:rPr lang="en-US" sz="1200" b="1" i="0" kern="1200" dirty="0" smtClean="0">
                          <a:solidFill>
                            <a:schemeClr val="dk1"/>
                          </a:solidFill>
                          <a:effectLst/>
                          <a:latin typeface="Times New Roman" panose="02020603050405020304" pitchFamily="18" charset="0"/>
                          <a:ea typeface="+mn-ea"/>
                          <a:cs typeface="Times New Roman" panose="02020603050405020304" pitchFamily="18" charset="0"/>
                        </a:rPr>
                        <a:t>DU</a:t>
                      </a: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 students | </a:t>
                      </a:r>
                      <a:r>
                        <a:rPr lang="en-US" sz="1200" b="1" i="0" kern="1200" dirty="0" smtClean="0">
                          <a:solidFill>
                            <a:schemeClr val="dk1"/>
                          </a:solidFill>
                          <a:effectLst/>
                          <a:latin typeface="Times New Roman" panose="02020603050405020304" pitchFamily="18" charset="0"/>
                          <a:ea typeface="+mn-ea"/>
                          <a:cs typeface="Times New Roman" panose="02020603050405020304" pitchFamily="18" charset="0"/>
                        </a:rPr>
                        <a:t>Exam Result</a:t>
                      </a:r>
                      <a:endPar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1"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Darshan University MBA Trimester-3 Remedial Autumn-2024 Exam result has been declared on 12 August 2024. The last Date for the application and fee payment (Online) of Recheck/Reassessment is 15 August 2024.</a:t>
                      </a:r>
                      <a:endParaRPr lang="en-US" sz="1200" b="1" i="0"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r>
              <a:tr h="370840">
                <a:tc>
                  <a:txBody>
                    <a:bodyPr/>
                    <a:lstStyle/>
                    <a:p>
                      <a:endParaRPr lang="en-IN" dirty="0"/>
                    </a:p>
                  </a:txBody>
                  <a:tcPr/>
                </a:tc>
                <a:tc>
                  <a:txBody>
                    <a:bodyPr/>
                    <a:lstStyle/>
                    <a:p>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For </a:t>
                      </a:r>
                      <a:r>
                        <a:rPr lang="en-US" sz="1200" b="1" i="0" kern="1200" dirty="0" smtClean="0">
                          <a:solidFill>
                            <a:schemeClr val="dk1"/>
                          </a:solidFill>
                          <a:effectLst/>
                          <a:latin typeface="Times New Roman" panose="02020603050405020304" pitchFamily="18" charset="0"/>
                          <a:ea typeface="+mn-ea"/>
                          <a:cs typeface="Times New Roman" panose="02020603050405020304" pitchFamily="18" charset="0"/>
                        </a:rPr>
                        <a:t>DU</a:t>
                      </a: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 students | </a:t>
                      </a:r>
                      <a:r>
                        <a:rPr lang="en-US" sz="1200" b="1" i="0" kern="1200" dirty="0" smtClean="0">
                          <a:solidFill>
                            <a:schemeClr val="dk1"/>
                          </a:solidFill>
                          <a:effectLst/>
                          <a:latin typeface="Times New Roman" panose="02020603050405020304" pitchFamily="18" charset="0"/>
                          <a:ea typeface="+mn-ea"/>
                          <a:cs typeface="Times New Roman" panose="02020603050405020304" pitchFamily="18" charset="0"/>
                        </a:rPr>
                        <a:t>Exam Result</a:t>
                      </a:r>
                      <a:endPar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1"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Darshan University MBA Trimester-4 Regular Autumn-2024 Exam result has been declared on 12 August 2024.</a:t>
                      </a:r>
                      <a:endParaRPr lang="en-US" sz="1200" b="1" i="0"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r>
              <a:tr h="370840">
                <a:tc>
                  <a:txBody>
                    <a:bodyPr/>
                    <a:lstStyle/>
                    <a:p>
                      <a:endParaRPr lang="en-IN" dirty="0"/>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For </a:t>
                      </a:r>
                      <a:r>
                        <a:rPr lang="en-IN" sz="1200" b="1" i="0" kern="1200" dirty="0" smtClean="0">
                          <a:solidFill>
                            <a:schemeClr val="dk1"/>
                          </a:solidFill>
                          <a:effectLst/>
                          <a:latin typeface="Times New Roman" panose="02020603050405020304" pitchFamily="18" charset="0"/>
                          <a:ea typeface="+mn-ea"/>
                          <a:cs typeface="Times New Roman" panose="02020603050405020304" pitchFamily="18" charset="0"/>
                        </a:rPr>
                        <a:t>DU</a:t>
                      </a:r>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 students | </a:t>
                      </a:r>
                      <a:r>
                        <a:rPr lang="en-IN" sz="1200" b="1" i="0" kern="1200" dirty="0" smtClean="0">
                          <a:solidFill>
                            <a:schemeClr val="dk1"/>
                          </a:solidFill>
                          <a:effectLst/>
                          <a:latin typeface="Times New Roman" panose="02020603050405020304" pitchFamily="18" charset="0"/>
                          <a:ea typeface="+mn-ea"/>
                          <a:cs typeface="Times New Roman" panose="02020603050405020304" pitchFamily="18" charset="0"/>
                        </a:rPr>
                        <a:t>Academic Calendar</a:t>
                      </a:r>
                      <a:endPar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IN" sz="1200" b="1" i="0" u="none" strike="noStrike" kern="1200" dirty="0" smtClean="0">
                          <a:solidFill>
                            <a:schemeClr val="dk1"/>
                          </a:solidFill>
                          <a:effectLst/>
                          <a:latin typeface="Times New Roman" panose="02020603050405020304" pitchFamily="18" charset="0"/>
                          <a:ea typeface="+mn-ea"/>
                          <a:cs typeface="Times New Roman" panose="02020603050405020304" pitchFamily="18" charset="0"/>
                          <a:hlinkClick r:id="rId2"/>
                        </a:rPr>
                        <a:t>Academic Calendar - A.Y. 2024–25 - Semester 1 - B.Sc. - IT, B.Sc. (</a:t>
                      </a:r>
                      <a:r>
                        <a:rPr lang="en-IN" sz="1200" b="1"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hlinkClick r:id="rId2"/>
                        </a:rPr>
                        <a:t>Hons</a:t>
                      </a:r>
                      <a:r>
                        <a:rPr lang="en-IN" sz="1200" b="1" i="0" u="none" strike="noStrike" kern="1200" dirty="0" smtClean="0">
                          <a:solidFill>
                            <a:schemeClr val="dk1"/>
                          </a:solidFill>
                          <a:effectLst/>
                          <a:latin typeface="Times New Roman" panose="02020603050405020304" pitchFamily="18" charset="0"/>
                          <a:ea typeface="+mn-ea"/>
                          <a:cs typeface="Times New Roman" panose="02020603050405020304" pitchFamily="18" charset="0"/>
                          <a:hlinkClick r:id="rId2"/>
                        </a:rPr>
                        <a:t>.) - CS, B.Sc. - Microbiology, MCA</a:t>
                      </a:r>
                      <a:endParaRPr lang="en-IN" sz="1200" b="1" i="0" kern="1200" dirty="0" smtClean="0">
                        <a:solidFill>
                          <a:schemeClr val="dk1"/>
                        </a:solidFill>
                        <a:effectLst/>
                        <a:latin typeface="Times New Roman" panose="02020603050405020304" pitchFamily="18" charset="0"/>
                        <a:ea typeface="+mn-ea"/>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r>
            </a:tbl>
          </a:graphicData>
        </a:graphic>
      </p:graphicFrame>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1132" y="1952433"/>
            <a:ext cx="1238423" cy="4096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1132" y="2922012"/>
            <a:ext cx="1238423" cy="4096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1132" y="3820647"/>
            <a:ext cx="1238423" cy="40963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1641" y="4719282"/>
            <a:ext cx="1238423" cy="409632"/>
          </a:xfrm>
          <a:prstGeom prst="rect">
            <a:avLst/>
          </a:prstGeom>
        </p:spPr>
      </p:pic>
    </p:spTree>
    <p:extLst>
      <p:ext uri="{BB962C8B-B14F-4D97-AF65-F5344CB8AC3E}">
        <p14:creationId xmlns:p14="http://schemas.microsoft.com/office/powerpoint/2010/main" val="77949754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800" b="1" i="1" u="sng" dirty="0" smtClean="0">
                <a:solidFill>
                  <a:schemeClr val="accent2">
                    <a:lumMod val="75000"/>
                  </a:schemeClr>
                </a:solidFill>
                <a:latin typeface="Times New Roman" panose="02020603050405020304" pitchFamily="18" charset="0"/>
                <a:cs typeface="Times New Roman" panose="02020603050405020304" pitchFamily="18" charset="0"/>
              </a:rPr>
              <a:t>ABOUT DARSHAN UNIVERSITY</a:t>
            </a:r>
            <a:endParaRPr lang="en-IN" sz="1800" b="1" i="1"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Darshan University (DU), is a prominent organization offering a broad slate of academic programs and professional courses for undergraduate, graduate and postgraduate programs in Engineering, Science &amp; Technology. The University is located in peaceful and sylvan surroundings with distinctive collegiate structure, about 19 km from Rajkot, Gujarat, India. It was established as an Engineering Institute in the year 2009, by Shree G. N. Patel Education &amp; Charitable Trust with the objective to impart quality education and training in various fields of Engineering and Technology. It has now been transformed to the DARSHAN UNIVERSITY through an Act by the Government of Gujarat under Gujarat State Private Universities (Amendment) Act, 2021 (Act no. 15).</a:t>
            </a:r>
          </a:p>
          <a:p>
            <a:r>
              <a:rPr lang="en-US" dirty="0">
                <a:latin typeface="Times New Roman" panose="02020603050405020304" pitchFamily="18" charset="0"/>
                <a:cs typeface="Times New Roman" panose="02020603050405020304" pitchFamily="18" charset="0"/>
              </a:rPr>
              <a:t>From its inception, the organization has grown steadily and created a unique identity in the field of Engineering &amp; Technology by implementing skill and training-based foundation for education. The academic environment at the campus creates an ambience to promote creativity and exploration of technical skills. Darshan University is committed to the generation of knowledge, innovations and its contribution towards the development of the Nation.</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494865"/>
      </p:ext>
    </p:extLst>
  </p:cSld>
  <p:clrMapOvr>
    <a:masterClrMapping/>
  </p:clrMapOvr>
  <mc:AlternateContent xmlns:mc="http://schemas.openxmlformats.org/markup-compatibility/2006">
    <mc:Choice xmlns:p14="http://schemas.microsoft.com/office/powerpoint/2010/main" Requires="p14">
      <p:transition spd="med">
        <p14:honeycomb/>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1800" b="1" i="1" u="sng" dirty="0" smtClean="0">
                <a:solidFill>
                  <a:schemeClr val="accent2">
                    <a:lumMod val="75000"/>
                  </a:schemeClr>
                </a:solidFill>
                <a:latin typeface="Times New Roman" panose="02020603050405020304" pitchFamily="18" charset="0"/>
                <a:cs typeface="Times New Roman" panose="02020603050405020304" pitchFamily="18" charset="0"/>
              </a:rPr>
              <a:t>OUR MOTTO</a:t>
            </a:r>
            <a:endParaRPr lang="en-IN" sz="1800" b="1" i="1"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verse advises us to perform our allocated duty excellently. </a:t>
            </a:r>
            <a:r>
              <a:rPr lang="en-US" dirty="0">
                <a:latin typeface="Times New Roman" panose="02020603050405020304" pitchFamily="18" charset="0"/>
                <a:cs typeface="Times New Roman" panose="02020603050405020304" pitchFamily="18" charset="0"/>
              </a:rPr>
              <a:t>Kaushalam</a:t>
            </a:r>
            <a:r>
              <a:rPr lang="en-US" dirty="0">
                <a:latin typeface="Times New Roman" panose="02020603050405020304" pitchFamily="18" charset="0"/>
                <a:cs typeface="Times New Roman" panose="02020603050405020304" pitchFamily="18" charset="0"/>
              </a:rPr>
              <a:t> signifies doing work with devotion and without attachment. Such detached attitude enhances its values and improves the concentration and skill of the worker. If we work with elegance, fortitude, and skill our Body-Mind-Soul will co-operate with our hands. Any work becomes valuable if carried out with full concentration, dedication, and abilities and also helps us to become valuable to others as well as to society</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952" y="3005959"/>
            <a:ext cx="4151586" cy="995335"/>
          </a:xfrm>
          <a:prstGeom prst="rect">
            <a:avLst/>
          </a:prstGeom>
        </p:spPr>
      </p:pic>
    </p:spTree>
    <p:extLst>
      <p:ext uri="{BB962C8B-B14F-4D97-AF65-F5344CB8AC3E}">
        <p14:creationId xmlns:p14="http://schemas.microsoft.com/office/powerpoint/2010/main" val="2411193601"/>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800" b="1" i="1" u="sng" dirty="0" smtClean="0">
                <a:solidFill>
                  <a:schemeClr val="accent2">
                    <a:lumMod val="75000"/>
                  </a:schemeClr>
                </a:solidFill>
                <a:latin typeface="Times New Roman" panose="02020603050405020304" pitchFamily="18" charset="0"/>
                <a:cs typeface="Times New Roman" panose="02020603050405020304" pitchFamily="18" charset="0"/>
              </a:rPr>
              <a:t>ADMINISTRATIVE LEADERSHIP</a:t>
            </a:r>
            <a:endParaRPr lang="en-IN" sz="1800" b="1" i="1"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Dr. Ramnik G. Dhamsaniya, the vibrant and visionary President of Darshan University and prominently recognized as a pivotal pillar and an outstanding administrator in the field of education. Upon completing his Bachelor of Civil Engineering from Lukhdhirji Engineering College, Morbi, Master of Engineering in Structural Engineering &amp; Ph.D. in Concrete Technology from Birla Vishvakarma Mahavidyalaya (BVM), Sardar Patel University.</a:t>
            </a:r>
          </a:p>
          <a:p>
            <a:r>
              <a:rPr lang="en-US" dirty="0">
                <a:latin typeface="Times New Roman" panose="02020603050405020304" pitchFamily="18" charset="0"/>
                <a:cs typeface="Times New Roman" panose="02020603050405020304" pitchFamily="18" charset="0"/>
              </a:rPr>
              <a:t>He has started his career as a lecturer at L. E. College Morbi and worked for 10 years. In 1996, he has moved to V. V. P. engineering college where he has played vital role in the infrastructural &amp; academic development of the institute. He has also worked as a Principal in Atmiya Institute of Technology and Science for Diploma Studies for 2 years.</a:t>
            </a:r>
          </a:p>
          <a:p>
            <a:r>
              <a:rPr lang="en-US" dirty="0">
                <a:latin typeface="Times New Roman" panose="02020603050405020304" pitchFamily="18" charset="0"/>
                <a:cs typeface="Times New Roman" panose="02020603050405020304" pitchFamily="18" charset="0"/>
              </a:rPr>
              <a:t>During 40 years of his career, He has notably contributed to the development of a quality-focused educational system and institutional governance. Being a powerful blend of distinguished academician and profound visionary, he has successfully contributed to bridging the gap between academics and industries. With the notion of skill-based education, he has established Darshan University, which is committed to developing a conducive learning environment, strengthening student progression and promoting value-based education.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5623" y="3662012"/>
            <a:ext cx="2381582" cy="25149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032" y="4167948"/>
            <a:ext cx="3677163" cy="876422"/>
          </a:xfrm>
          <a:prstGeom prst="rect">
            <a:avLst/>
          </a:prstGeom>
        </p:spPr>
      </p:pic>
    </p:spTree>
    <p:extLst>
      <p:ext uri="{BB962C8B-B14F-4D97-AF65-F5344CB8AC3E}">
        <p14:creationId xmlns:p14="http://schemas.microsoft.com/office/powerpoint/2010/main" val="30244491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2000"/>
                                        <p:tgtEl>
                                          <p:spTgt spid="4"/>
                                        </p:tgtEl>
                                      </p:cBhvr>
                                    </p:animEffect>
                                    <p:anim calcmode="lin" valueType="num">
                                      <p:cBhvr>
                                        <p:cTn id="32" dur="2000" fill="hold"/>
                                        <p:tgtEl>
                                          <p:spTgt spid="4"/>
                                        </p:tgtEl>
                                        <p:attrNameLst>
                                          <p:attrName>ppt_w</p:attrName>
                                        </p:attrNameLst>
                                      </p:cBhvr>
                                      <p:tavLst>
                                        <p:tav tm="0" fmla="#ppt_w*sin(2.5*pi*$)">
                                          <p:val>
                                            <p:fltVal val="0"/>
                                          </p:val>
                                        </p:tav>
                                        <p:tav tm="100000">
                                          <p:val>
                                            <p:fltVal val="1"/>
                                          </p:val>
                                        </p:tav>
                                      </p:tavLst>
                                    </p:anim>
                                    <p:anim calcmode="lin" valueType="num">
                                      <p:cBhvr>
                                        <p:cTn id="33"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a:bodyPr>
          <a:lstStyle/>
          <a:p>
            <a:pPr algn="ctr"/>
            <a:r>
              <a:rPr lang="en-US" sz="1800" b="1" i="1" u="sng" dirty="0" smtClean="0">
                <a:solidFill>
                  <a:schemeClr val="accent2">
                    <a:lumMod val="75000"/>
                  </a:schemeClr>
                </a:solidFill>
              </a:rPr>
              <a:t>CONSTITUTE INSTITUTE</a:t>
            </a:r>
            <a:endParaRPr lang="en-IN" sz="1800" b="1" i="1" u="sng" dirty="0">
              <a:solidFill>
                <a:schemeClr val="accent2">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7001" y="1219200"/>
            <a:ext cx="8717998" cy="4957763"/>
          </a:xfrm>
        </p:spPr>
      </p:pic>
    </p:spTree>
    <p:extLst>
      <p:ext uri="{BB962C8B-B14F-4D97-AF65-F5344CB8AC3E}">
        <p14:creationId xmlns:p14="http://schemas.microsoft.com/office/powerpoint/2010/main" val="23279620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8158"/>
          </a:xfrm>
        </p:spPr>
        <p:txBody>
          <a:bodyPr>
            <a:normAutofit/>
          </a:bodyPr>
          <a:lstStyle/>
          <a:p>
            <a:pPr algn="ctr"/>
            <a:r>
              <a:rPr lang="en-US" sz="1800" b="1" i="1" u="sng" dirty="0" smtClean="0">
                <a:solidFill>
                  <a:schemeClr val="accent2">
                    <a:lumMod val="75000"/>
                  </a:schemeClr>
                </a:solidFill>
                <a:latin typeface="Times New Roman" panose="02020603050405020304" pitchFamily="18" charset="0"/>
                <a:cs typeface="Times New Roman" panose="02020603050405020304" pitchFamily="18" charset="0"/>
              </a:rPr>
              <a:t>GOVERNMENT LICENSES</a:t>
            </a:r>
            <a:endParaRPr lang="en-IN" sz="1800" b="1" i="1" u="sng" dirty="0">
              <a:solidFill>
                <a:schemeClr val="accent2">
                  <a:lumMod val="75000"/>
                </a:schemeClr>
              </a:solidFill>
              <a:latin typeface="Times New Roman" panose="02020603050405020304" pitchFamily="18" charset="0"/>
              <a:cs typeface="Times New Roman" panose="02020603050405020304" pitchFamily="18" charset="0"/>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754096134"/>
              </p:ext>
            </p:extLst>
          </p:nvPr>
        </p:nvGraphicFramePr>
        <p:xfrm>
          <a:off x="838200" y="1303338"/>
          <a:ext cx="10515600" cy="5080000"/>
        </p:xfrm>
        <a:graphic>
          <a:graphicData uri="http://schemas.openxmlformats.org/drawingml/2006/table">
            <a:tbl>
              <a:tblPr firstRow="1" bandRow="1">
                <a:tableStyleId>{073A0DAA-6AF3-43AB-8588-CEC1D06C72B9}</a:tableStyleId>
              </a:tblPr>
              <a:tblGrid>
                <a:gridCol w="570186"/>
                <a:gridCol w="4603531"/>
                <a:gridCol w="5341883"/>
              </a:tblGrid>
              <a:tr h="370840">
                <a:tc>
                  <a:txBody>
                    <a:bodyPr/>
                    <a:lstStyle/>
                    <a:p>
                      <a:pPr algn="ctr"/>
                      <a:r>
                        <a:rPr lang="en-US" sz="1200" dirty="0" smtClean="0">
                          <a:latin typeface="Times New Roman" panose="02020603050405020304" pitchFamily="18" charset="0"/>
                          <a:cs typeface="Times New Roman" panose="02020603050405020304" pitchFamily="18" charset="0"/>
                        </a:rPr>
                        <a:t>Sr</a:t>
                      </a:r>
                      <a:r>
                        <a:rPr lang="en-US" sz="1200" baseline="0" dirty="0" smtClean="0">
                          <a:latin typeface="Times New Roman" panose="02020603050405020304" pitchFamily="18" charset="0"/>
                          <a:cs typeface="Times New Roman" panose="02020603050405020304" pitchFamily="18" charset="0"/>
                        </a:rPr>
                        <a:t> .</a:t>
                      </a:r>
                    </a:p>
                  </a:txBody>
                  <a:tcPr/>
                </a:tc>
                <a:tc>
                  <a:txBody>
                    <a:bodyPr/>
                    <a:lstStyle/>
                    <a:p>
                      <a:pPr algn="ctr"/>
                      <a:r>
                        <a:rPr lang="en-IN" sz="1200" b="1" i="0" kern="1200" dirty="0" smtClean="0">
                          <a:solidFill>
                            <a:schemeClr val="lt1"/>
                          </a:solidFill>
                          <a:effectLst/>
                          <a:latin typeface="Times New Roman" panose="02020603050405020304" pitchFamily="18" charset="0"/>
                          <a:ea typeface="+mn-ea"/>
                          <a:cs typeface="Times New Roman" panose="02020603050405020304" pitchFamily="18" charset="0"/>
                        </a:rPr>
                        <a:t>Authorization / Certification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fontAlgn="b"/>
                      <a:r>
                        <a:rPr lang="en-IN" dirty="0" smtClean="0">
                          <a:effectLst/>
                        </a:rPr>
                        <a:t>	</a:t>
                      </a:r>
                      <a:r>
                        <a:rPr lang="en-IN" sz="1200" dirty="0" smtClean="0">
                          <a:effectLst/>
                          <a:latin typeface="Times New Roman" panose="02020603050405020304" pitchFamily="18" charset="0"/>
                          <a:cs typeface="Times New Roman" panose="02020603050405020304" pitchFamily="18" charset="0"/>
                        </a:rPr>
                        <a:t>Approving Organization</a:t>
                      </a:r>
                      <a:endParaRPr lang="en-IN" sz="1200" dirty="0">
                        <a:effectLst/>
                        <a:latin typeface="Times New Roman" panose="02020603050405020304" pitchFamily="18" charset="0"/>
                        <a:cs typeface="Times New Roman" panose="02020603050405020304" pitchFamily="18" charset="0"/>
                      </a:endParaRPr>
                    </a:p>
                  </a:txBody>
                  <a:tcPr anchor="b"/>
                </a:tc>
              </a:tr>
              <a:tr h="370840">
                <a:tc>
                  <a:txBody>
                    <a:bodyPr/>
                    <a:lstStyle/>
                    <a:p>
                      <a:pPr algn="ctr"/>
                      <a:r>
                        <a:rPr lang="en-US" sz="1200" dirty="0" smtClean="0">
                          <a:latin typeface="Times New Roman" panose="02020603050405020304" pitchFamily="18" charset="0"/>
                          <a:cs typeface="Times New Roman" panose="02020603050405020304" pitchFamily="18" charset="0"/>
                        </a:rPr>
                        <a:t>1</a:t>
                      </a: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Electrical Contractor</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Government of Gujarat</a:t>
                      </a:r>
                      <a:endParaRPr lang="en-IN" sz="12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200" dirty="0" smtClean="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Energy Auditor</a:t>
                      </a:r>
                      <a:endParaRPr lang="en-IN" sz="1200" dirty="0">
                        <a:latin typeface="Times New Roman" panose="02020603050405020304" pitchFamily="18" charset="0"/>
                        <a:cs typeface="Times New Roman" panose="02020603050405020304" pitchFamily="18" charset="0"/>
                      </a:endParaRPr>
                    </a:p>
                  </a:txBody>
                  <a:tcPr/>
                </a:tc>
                <a:tc>
                  <a:txBody>
                    <a:bodyPr/>
                    <a:lstStyle/>
                    <a:p>
                      <a:pPr algn="l" fontAlgn="t"/>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Government of Gujarat</a:t>
                      </a:r>
                      <a:endParaRPr lang="en-IN" sz="1200" dirty="0">
                        <a:effectLst/>
                        <a:latin typeface="Times New Roman" panose="02020603050405020304" pitchFamily="18" charset="0"/>
                        <a:cs typeface="Times New Roman" panose="02020603050405020304" pitchFamily="18" charset="0"/>
                      </a:endParaRPr>
                    </a:p>
                  </a:txBody>
                  <a:tcPr/>
                </a:tc>
              </a:tr>
              <a:tr h="370840">
                <a:tc>
                  <a:txBody>
                    <a:bodyPr/>
                    <a:lstStyle/>
                    <a:p>
                      <a:pPr algn="ctr"/>
                      <a:r>
                        <a:rPr lang="en-US"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pPr fontAlgn="t"/>
                      <a:r>
                        <a:rPr lang="en-IN" sz="1200" dirty="0">
                          <a:effectLst/>
                          <a:latin typeface="Times New Roman" panose="02020603050405020304" pitchFamily="18" charset="0"/>
                          <a:cs typeface="Times New Roman" panose="02020603050405020304" pitchFamily="18" charset="0"/>
                        </a:rPr>
                        <a:t>Energy Audit Consultant</a:t>
                      </a:r>
                    </a:p>
                  </a:txBody>
                  <a:tcPr/>
                </a:tc>
                <a:tc>
                  <a:txBody>
                    <a:bodyPr/>
                    <a:lstStyle/>
                    <a:p>
                      <a:pPr algn="l" fontAlgn="t"/>
                      <a:r>
                        <a:rPr lang="en-US" sz="1200" dirty="0" smtClean="0">
                          <a:effectLst/>
                          <a:latin typeface="Times New Roman" panose="02020603050405020304" pitchFamily="18" charset="0"/>
                          <a:cs typeface="Times New Roman" panose="02020603050405020304" pitchFamily="18" charset="0"/>
                        </a:rPr>
                        <a:t>Gujarat Energy Development Agency (GEDA)</a:t>
                      </a:r>
                      <a:endParaRPr lang="en-US" sz="1200" dirty="0">
                        <a:effectLst/>
                        <a:latin typeface="Times New Roman" panose="02020603050405020304" pitchFamily="18" charset="0"/>
                        <a:cs typeface="Times New Roman" panose="02020603050405020304" pitchFamily="18" charset="0"/>
                      </a:endParaRPr>
                    </a:p>
                  </a:txBody>
                  <a:tcPr/>
                </a:tc>
              </a:tr>
              <a:tr h="370840">
                <a:tc>
                  <a:txBody>
                    <a:bodyPr/>
                    <a:lstStyle/>
                    <a:p>
                      <a:pPr algn="ctr"/>
                      <a:r>
                        <a:rPr lang="en-US"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pt-BR" sz="1200" b="0" i="0" kern="1200" dirty="0" smtClean="0">
                          <a:solidFill>
                            <a:schemeClr val="dk1"/>
                          </a:solidFill>
                          <a:effectLst/>
                          <a:latin typeface="Times New Roman" panose="02020603050405020304" pitchFamily="18" charset="0"/>
                          <a:ea typeface="+mn-ea"/>
                          <a:cs typeface="Times New Roman" panose="02020603050405020304" pitchFamily="18" charset="0"/>
                        </a:rPr>
                        <a:t>ESCO Grade “BEE Grade – 3”</a:t>
                      </a:r>
                      <a:endParaRPr lang="en-IN" sz="1200" dirty="0">
                        <a:latin typeface="Times New Roman" panose="02020603050405020304" pitchFamily="18" charset="0"/>
                        <a:cs typeface="Times New Roman" panose="02020603050405020304" pitchFamily="18" charset="0"/>
                      </a:endParaRPr>
                    </a:p>
                  </a:txBody>
                  <a:tcPr/>
                </a:tc>
                <a:tc>
                  <a:txBody>
                    <a:bodyPr/>
                    <a:lstStyle/>
                    <a:p>
                      <a:pPr algn="l" fontAlgn="t"/>
                      <a:r>
                        <a:rPr lang="en-US" sz="1200" dirty="0" smtClean="0">
                          <a:effectLst/>
                          <a:latin typeface="Times New Roman" panose="02020603050405020304" pitchFamily="18" charset="0"/>
                          <a:cs typeface="Times New Roman" panose="02020603050405020304" pitchFamily="18" charset="0"/>
                        </a:rPr>
                        <a:t>BEE (Bureau of Energy Efficiency), Ministry of Power, Government of India</a:t>
                      </a:r>
                      <a:endParaRPr lang="en-US" sz="1200" dirty="0">
                        <a:effectLst/>
                        <a:latin typeface="Times New Roman" panose="02020603050405020304" pitchFamily="18" charset="0"/>
                        <a:cs typeface="Times New Roman" panose="02020603050405020304" pitchFamily="18" charset="0"/>
                      </a:endParaRPr>
                    </a:p>
                  </a:txBody>
                  <a:tcPr/>
                </a:tc>
              </a:tr>
              <a:tr h="370840">
                <a:tc>
                  <a:txBody>
                    <a:bodyPr/>
                    <a:lstStyle/>
                    <a:p>
                      <a:pPr algn="ctr"/>
                      <a:r>
                        <a:rPr lang="en-US" sz="1200" dirty="0" smtClean="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SI Grade – “SP 3B”</a:t>
                      </a:r>
                      <a:endParaRPr lang="en-IN" sz="1200" dirty="0">
                        <a:latin typeface="Times New Roman" panose="02020603050405020304" pitchFamily="18" charset="0"/>
                        <a:cs typeface="Times New Roman" panose="02020603050405020304" pitchFamily="18" charset="0"/>
                      </a:endParaRPr>
                    </a:p>
                  </a:txBody>
                  <a:tcPr/>
                </a:tc>
                <a:tc>
                  <a:txBody>
                    <a:bodyPr/>
                    <a:lstStyle/>
                    <a:p>
                      <a:pPr algn="l" fontAlgn="t"/>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ICRA assigned System Integrator for MNRE, Government of India</a:t>
                      </a:r>
                      <a:endParaRPr lang="en-US" sz="1200" dirty="0">
                        <a:effectLst/>
                        <a:latin typeface="Times New Roman" panose="02020603050405020304" pitchFamily="18" charset="0"/>
                        <a:cs typeface="Times New Roman" panose="02020603050405020304" pitchFamily="18" charset="0"/>
                      </a:endParaRPr>
                    </a:p>
                  </a:txBody>
                  <a:tcPr/>
                </a:tc>
              </a:tr>
              <a:tr h="370840">
                <a:tc>
                  <a:txBody>
                    <a:bodyPr/>
                    <a:lstStyle/>
                    <a:p>
                      <a:pPr algn="ctr"/>
                      <a:r>
                        <a:rPr lang="en-US"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Energy Auditor</a:t>
                      </a:r>
                      <a:endParaRPr lang="en-IN" sz="1200" dirty="0">
                        <a:latin typeface="Times New Roman" panose="02020603050405020304" pitchFamily="18" charset="0"/>
                        <a:cs typeface="Times New Roman" panose="02020603050405020304" pitchFamily="18" charset="0"/>
                      </a:endParaRPr>
                    </a:p>
                  </a:txBody>
                  <a:tcPr/>
                </a:tc>
                <a:tc>
                  <a:txBody>
                    <a:bodyPr/>
                    <a:lstStyle/>
                    <a:p>
                      <a:pPr algn="l" fontAlgn="t"/>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Government of Mauritius</a:t>
                      </a:r>
                      <a:endParaRPr lang="en-IN" sz="1200" dirty="0">
                        <a:effectLst/>
                        <a:latin typeface="Times New Roman" panose="02020603050405020304" pitchFamily="18" charset="0"/>
                        <a:cs typeface="Times New Roman" panose="02020603050405020304" pitchFamily="18" charset="0"/>
                      </a:endParaRPr>
                    </a:p>
                  </a:txBody>
                  <a:tcPr/>
                </a:tc>
              </a:tr>
              <a:tr h="370840">
                <a:tc>
                  <a:txBody>
                    <a:bodyPr/>
                    <a:lstStyle/>
                    <a:p>
                      <a:pPr algn="ctr"/>
                      <a:r>
                        <a:rPr lang="en-US" sz="1200" dirty="0" smtClean="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NGOs / Non-Profit Organizations</a:t>
                      </a:r>
                      <a:endParaRPr lang="en-IN" sz="1200" dirty="0">
                        <a:latin typeface="Times New Roman" panose="02020603050405020304" pitchFamily="18" charset="0"/>
                        <a:cs typeface="Times New Roman" panose="02020603050405020304" pitchFamily="18" charset="0"/>
                      </a:endParaRPr>
                    </a:p>
                  </a:txBody>
                  <a:tcPr/>
                </a:tc>
                <a:tc>
                  <a:txBody>
                    <a:bodyPr/>
                    <a:lstStyle/>
                    <a:p>
                      <a:pPr algn="l" fontAlgn="t"/>
                      <a:r>
                        <a:rPr lang="en-IN" sz="1200" dirty="0">
                          <a:effectLst/>
                          <a:latin typeface="Times New Roman" panose="02020603050405020304" pitchFamily="18" charset="0"/>
                          <a:cs typeface="Times New Roman" panose="02020603050405020304" pitchFamily="18" charset="0"/>
                        </a:rPr>
                        <a:t/>
                      </a:r>
                      <a:br>
                        <a:rPr lang="en-IN" sz="1200" dirty="0">
                          <a:effectLst/>
                          <a:latin typeface="Times New Roman" panose="02020603050405020304" pitchFamily="18" charset="0"/>
                          <a:cs typeface="Times New Roman" panose="02020603050405020304" pitchFamily="18" charset="0"/>
                        </a:rPr>
                      </a:br>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MNRE, Government of India</a:t>
                      </a:r>
                      <a:endParaRPr lang="en-IN" sz="1200" dirty="0">
                        <a:effectLst/>
                        <a:latin typeface="Times New Roman" panose="02020603050405020304" pitchFamily="18" charset="0"/>
                        <a:cs typeface="Times New Roman" panose="02020603050405020304" pitchFamily="18" charset="0"/>
                      </a:endParaRPr>
                    </a:p>
                  </a:txBody>
                  <a:tcPr/>
                </a:tc>
              </a:tr>
              <a:tr h="370840">
                <a:tc>
                  <a:txBody>
                    <a:bodyPr/>
                    <a:lstStyle/>
                    <a:p>
                      <a:pPr algn="ctr"/>
                      <a:r>
                        <a:rPr lang="en-US" sz="1200" dirty="0" smtClean="0">
                          <a:latin typeface="Times New Roman" panose="02020603050405020304" pitchFamily="18" charset="0"/>
                          <a:cs typeface="Times New Roman" panose="02020603050405020304" pitchFamily="18" charset="0"/>
                        </a:rPr>
                        <a:t>8</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Environmental Auditor (Schedule-I)</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Gujarat Pollution Control Board approved Environment Auditor for Schedule-I category Industry</a:t>
                      </a:r>
                      <a:endParaRPr lang="en-IN" sz="120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sz="1200" dirty="0" smtClean="0">
                          <a:latin typeface="Times New Roman" panose="02020603050405020304" pitchFamily="18" charset="0"/>
                          <a:cs typeface="Times New Roman" panose="02020603050405020304" pitchFamily="18" charset="0"/>
                        </a:rPr>
                        <a:t>9</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Structural Designer</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RMC - Rajkot Municipal Corporation</a:t>
                      </a:r>
                      <a:endParaRPr lang="en-IN" sz="1200" dirty="0">
                        <a:latin typeface="Times New Roman" panose="02020603050405020304" pitchFamily="18" charset="0"/>
                        <a:cs typeface="Times New Roman" panose="02020603050405020304" pitchFamily="18" charset="0"/>
                      </a:endParaRPr>
                    </a:p>
                  </a:txBody>
                  <a:tcPr/>
                </a:tc>
              </a:tr>
              <a:tr h="370840">
                <a:tc rowSpan="3">
                  <a:txBody>
                    <a:bodyPr/>
                    <a:lstStyle/>
                    <a:p>
                      <a:pPr algn="ctr"/>
                      <a:r>
                        <a:rPr lang="en-US" sz="1200" dirty="0" smtClean="0">
                          <a:latin typeface="Times New Roman" panose="02020603050405020304" pitchFamily="18" charset="0"/>
                          <a:cs typeface="Times New Roman" panose="02020603050405020304" pitchFamily="18" charset="0"/>
                        </a:rPr>
                        <a:t>10</a:t>
                      </a:r>
                      <a:endParaRPr lang="en-IN" sz="1200" dirty="0">
                        <a:latin typeface="Times New Roman" panose="02020603050405020304" pitchFamily="18" charset="0"/>
                        <a:cs typeface="Times New Roman" panose="02020603050405020304" pitchFamily="18" charset="0"/>
                      </a:endParaRPr>
                    </a:p>
                  </a:txBody>
                  <a:tcPr/>
                </a:tc>
                <a:tc rowSpan="3">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Material Testing Laboratory</a:t>
                      </a:r>
                      <a:endParaRPr lang="en-IN" sz="1200" dirty="0">
                        <a:latin typeface="Times New Roman" panose="02020603050405020304" pitchFamily="18" charset="0"/>
                        <a:cs typeface="Times New Roman" panose="02020603050405020304" pitchFamily="18" charset="0"/>
                      </a:endParaRPr>
                    </a:p>
                  </a:txBody>
                  <a:tcPr/>
                </a:tc>
                <a:tc>
                  <a:txBody>
                    <a:bodyPr/>
                    <a:lstStyle/>
                    <a:p>
                      <a:pPr algn="l" fontAlgn="t"/>
                      <a:r>
                        <a:rPr lang="en-US" sz="1200" dirty="0" smtClean="0">
                          <a:effectLst/>
                          <a:latin typeface="Times New Roman" panose="02020603050405020304" pitchFamily="18" charset="0"/>
                          <a:cs typeface="Times New Roman" panose="02020603050405020304" pitchFamily="18" charset="0"/>
                        </a:rPr>
                        <a:t>R &amp; B - Road &amp; Building department(Government of Gujarat)</a:t>
                      </a:r>
                      <a:endParaRPr lang="en-US" sz="1200" dirty="0">
                        <a:effectLst/>
                        <a:latin typeface="Times New Roman" panose="02020603050405020304" pitchFamily="18" charset="0"/>
                        <a:cs typeface="Times New Roman" panose="02020603050405020304" pitchFamily="18" charset="0"/>
                      </a:endParaRPr>
                    </a:p>
                  </a:txBody>
                  <a:tcPr/>
                </a:tc>
              </a:tr>
              <a:tr h="370840">
                <a:tc vMerge="1">
                  <a:txBody>
                    <a:bodyPr/>
                    <a:lstStyle/>
                    <a:p>
                      <a:endParaRPr lang="en-IN" sz="1200" dirty="0">
                        <a:latin typeface="Times New Roman" panose="02020603050405020304" pitchFamily="18" charset="0"/>
                        <a:cs typeface="Times New Roman" panose="02020603050405020304" pitchFamily="18" charset="0"/>
                      </a:endParaRPr>
                    </a:p>
                  </a:txBody>
                  <a:tcPr/>
                </a:tc>
                <a:tc vMerge="1">
                  <a:txBody>
                    <a:bodyPr/>
                    <a:lstStyle/>
                    <a:p>
                      <a:endParaRPr lang="en-IN" sz="1200" dirty="0">
                        <a:latin typeface="Times New Roman" panose="02020603050405020304" pitchFamily="18" charset="0"/>
                        <a:cs typeface="Times New Roman" panose="02020603050405020304" pitchFamily="18" charset="0"/>
                      </a:endParaRPr>
                    </a:p>
                  </a:txBody>
                  <a:tcPr/>
                </a:tc>
                <a:tc>
                  <a:txBody>
                    <a:bodyPr/>
                    <a:lstStyle/>
                    <a:p>
                      <a:pPr algn="l" fontAlgn="t"/>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RUDA - RajkotRUDA - Rajkot Urban Development Authority Urban Development Authority</a:t>
                      </a:r>
                      <a:endParaRPr lang="en-US" sz="1200" dirty="0">
                        <a:effectLst/>
                        <a:latin typeface="Times New Roman" panose="02020603050405020304" pitchFamily="18" charset="0"/>
                        <a:cs typeface="Times New Roman" panose="02020603050405020304" pitchFamily="18" charset="0"/>
                      </a:endParaRPr>
                    </a:p>
                  </a:txBody>
                  <a:tcPr/>
                </a:tc>
              </a:tr>
              <a:tr h="370840">
                <a:tc vMerge="1">
                  <a:txBody>
                    <a:bodyPr/>
                    <a:lstStyle/>
                    <a:p>
                      <a:endParaRPr lang="en-IN" sz="1200" dirty="0">
                        <a:latin typeface="Times New Roman" panose="02020603050405020304" pitchFamily="18" charset="0"/>
                        <a:cs typeface="Times New Roman" panose="02020603050405020304" pitchFamily="18" charset="0"/>
                      </a:endParaRPr>
                    </a:p>
                  </a:txBody>
                  <a:tcPr/>
                </a:tc>
                <a:tc vMerge="1">
                  <a:txBody>
                    <a:bodyPr/>
                    <a:lstStyle/>
                    <a:p>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NABL - National Accreditation Board for testing and calibration laboratories</a:t>
                      </a:r>
                      <a:endParaRPr lang="en-IN" sz="1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8469543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nodeType="clickEffect">
                                  <p:stCondLst>
                                    <p:cond delay="0"/>
                                  </p:stCondLst>
                                  <p:childTnLst>
                                    <p:animRot by="21600000">
                                      <p:cBhvr>
                                        <p:cTn id="11" dur="2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800" b="1" i="1" u="sng" dirty="0" smtClean="0">
                <a:solidFill>
                  <a:schemeClr val="accent2">
                    <a:lumMod val="75000"/>
                  </a:schemeClr>
                </a:solidFill>
                <a:latin typeface="Times New Roman" panose="02020603050405020304" pitchFamily="18" charset="0"/>
                <a:cs typeface="Times New Roman" panose="02020603050405020304" pitchFamily="18" charset="0"/>
              </a:rPr>
              <a:t>ABOUT ASWDC (SKILL DEVELOPMENT)</a:t>
            </a:r>
            <a:endParaRPr lang="en-IN" sz="1800" b="1" i="1" u="sng"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department is proud to announce its "ASWDC - Apps, Software &amp; Website Development Center". ASWDC is established by the Department of Computer Engineering, where students work on live projects under the guidance of faculty and industry experts. Students are getting extensive knowledge and industrial experience of cutting edge technologies.</a:t>
            </a:r>
          </a:p>
          <a:p>
            <a:r>
              <a:rPr lang="en-US" dirty="0">
                <a:latin typeface="Times New Roman" panose="02020603050405020304" pitchFamily="18" charset="0"/>
                <a:cs typeface="Times New Roman" panose="02020603050405020304" pitchFamily="18" charset="0"/>
              </a:rPr>
              <a:t>ASWDC fills the gap between academic curriculum and industry expectations. The </a:t>
            </a:r>
            <a:r>
              <a:rPr lang="en-US" dirty="0">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fulfils the software &amp; website requirements of the Institute. Some of the developed programs are </a:t>
            </a:r>
            <a:r>
              <a:rPr lang="en-US" dirty="0">
                <a:latin typeface="Times New Roman" panose="02020603050405020304" pitchFamily="18" charset="0"/>
                <a:cs typeface="Times New Roman" panose="02020603050405020304" pitchFamily="18" charset="0"/>
              </a:rPr>
              <a:t>DLib</a:t>
            </a:r>
            <a:r>
              <a:rPr lang="en-US" dirty="0">
                <a:latin typeface="Times New Roman" panose="02020603050405020304" pitchFamily="18" charset="0"/>
                <a:cs typeface="Times New Roman" panose="02020603050405020304" pitchFamily="18" charset="0"/>
              </a:rPr>
              <a:t> – Darshan Library Management Software, TTMS – Time Table Management Software, Fees Collection Software, Attendance Manager, etc. A team of faculty and students has developed iPhone, Android and Windows APPS for the library, Students details for parents (</a:t>
            </a:r>
            <a:r>
              <a:rPr lang="en-US" dirty="0">
                <a:latin typeface="Times New Roman" panose="02020603050405020304" pitchFamily="18" charset="0"/>
                <a:cs typeface="Times New Roman" panose="02020603050405020304" pitchFamily="18" charset="0"/>
              </a:rPr>
              <a:t>DParent</a:t>
            </a:r>
            <a:r>
              <a:rPr lang="en-US" dirty="0">
                <a:latin typeface="Times New Roman" panose="02020603050405020304" pitchFamily="18" charset="0"/>
                <a:cs typeface="Times New Roman" panose="02020603050405020304" pitchFamily="18" charset="0"/>
              </a:rPr>
              <a:t>) and Engineering Admission (ACPC).</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296" y="3594538"/>
            <a:ext cx="3405351" cy="1881351"/>
          </a:xfrm>
          <a:prstGeom prst="rect">
            <a:avLst/>
          </a:prstGeom>
        </p:spPr>
      </p:pic>
    </p:spTree>
    <p:extLst>
      <p:ext uri="{BB962C8B-B14F-4D97-AF65-F5344CB8AC3E}">
        <p14:creationId xmlns:p14="http://schemas.microsoft.com/office/powerpoint/2010/main" val="8771749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3">
                                            <p:txEl>
                                              <p:pRg st="0" end="0"/>
                                            </p:txEl>
                                          </p:spTgt>
                                        </p:tgtEl>
                                      </p:cBhvr>
                                      <p:by x="150000" y="150000"/>
                                    </p:animScale>
                                  </p:childTnLst>
                                </p:cTn>
                              </p:par>
                              <p:par>
                                <p:cTn id="12" presetID="6" presetClass="emph" presetSubtype="0" fill="hold" nodeType="withEffect">
                                  <p:stCondLst>
                                    <p:cond delay="0"/>
                                  </p:stCondLst>
                                  <p:childTnLst>
                                    <p:animScale>
                                      <p:cBhvr>
                                        <p:cTn id="13" dur="2000" fill="hold"/>
                                        <p:tgtEl>
                                          <p:spTgt spid="3">
                                            <p:txEl>
                                              <p:pRg st="1" end="1"/>
                                            </p:txEl>
                                          </p:spTgt>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30" presetClass="emph" presetSubtype="0" fill="hold" nodeType="clickEffect">
                                  <p:stCondLst>
                                    <p:cond delay="0"/>
                                  </p:stCondLst>
                                  <p:childTnLst>
                                    <p:animClr clrSpc="hsl" dir="cw">
                                      <p:cBhvr override="childStyle">
                                        <p:cTn id="17" dur="500" fill="hold"/>
                                        <p:tgtEl>
                                          <p:spTgt spid="4"/>
                                        </p:tgtEl>
                                        <p:attrNameLst>
                                          <p:attrName>style.color</p:attrName>
                                        </p:attrNameLst>
                                      </p:cBhvr>
                                      <p:by>
                                        <p:hsl h="0" s="12549" l="25098"/>
                                      </p:by>
                                    </p:animClr>
                                    <p:animClr clrSpc="hsl" dir="cw">
                                      <p:cBhvr>
                                        <p:cTn id="18" dur="500" fill="hold"/>
                                        <p:tgtEl>
                                          <p:spTgt spid="4"/>
                                        </p:tgtEl>
                                        <p:attrNameLst>
                                          <p:attrName>fillcolor</p:attrName>
                                        </p:attrNameLst>
                                      </p:cBhvr>
                                      <p:by>
                                        <p:hsl h="0" s="12549" l="25098"/>
                                      </p:by>
                                    </p:animClr>
                                    <p:animClr clrSpc="hsl" dir="cw">
                                      <p:cBhvr>
                                        <p:cTn id="19" dur="500" fill="hold"/>
                                        <p:tgtEl>
                                          <p:spTgt spid="4"/>
                                        </p:tgtEl>
                                        <p:attrNameLst>
                                          <p:attrName>stroke.color</p:attrName>
                                        </p:attrNameLst>
                                      </p:cBhvr>
                                      <p:by>
                                        <p:hsl h="0" s="12549" l="25098"/>
                                      </p:by>
                                    </p:animClr>
                                    <p:set>
                                      <p:cBhvr>
                                        <p:cTn id="20" dur="500" fill="hold"/>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800" b="1" i="1" u="sng" dirty="0" smtClean="0">
                <a:solidFill>
                  <a:schemeClr val="accent2">
                    <a:lumMod val="75000"/>
                  </a:schemeClr>
                </a:solidFill>
                <a:latin typeface="Times New Roman" panose="02020603050405020304" pitchFamily="18" charset="0"/>
                <a:cs typeface="Times New Roman" panose="02020603050405020304" pitchFamily="18" charset="0"/>
              </a:rPr>
              <a:t>TECHNOLOGIES WE WORK</a:t>
            </a:r>
            <a:endParaRPr lang="en-IN" sz="1800" b="1" i="1" u="sng"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786" y="2286797"/>
            <a:ext cx="10164594" cy="2314898"/>
          </a:xfrm>
        </p:spPr>
      </p:pic>
    </p:spTree>
    <p:extLst>
      <p:ext uri="{BB962C8B-B14F-4D97-AF65-F5344CB8AC3E}">
        <p14:creationId xmlns:p14="http://schemas.microsoft.com/office/powerpoint/2010/main" val="913805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5303"/>
          </a:xfrm>
        </p:spPr>
        <p:txBody>
          <a:bodyPr>
            <a:normAutofit/>
          </a:bodyPr>
          <a:lstStyle/>
          <a:p>
            <a:pPr algn="ctr"/>
            <a:r>
              <a:rPr lang="en-US" sz="1800" b="1" i="1" u="sng" dirty="0" smtClean="0">
                <a:solidFill>
                  <a:schemeClr val="accent2">
                    <a:lumMod val="75000"/>
                  </a:schemeClr>
                </a:solidFill>
                <a:latin typeface="Times New Roman" panose="02020603050405020304" pitchFamily="18" charset="0"/>
                <a:cs typeface="Times New Roman" panose="02020603050405020304" pitchFamily="18" charset="0"/>
              </a:rPr>
              <a:t>FLOWCHART (ODD/EVEN)</a:t>
            </a:r>
            <a:endParaRPr lang="en-IN" sz="1800" b="1" i="1" u="sng"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2450" y="1585119"/>
            <a:ext cx="6007100" cy="4457700"/>
          </a:xfrm>
        </p:spPr>
      </p:pic>
    </p:spTree>
    <p:extLst>
      <p:ext uri="{BB962C8B-B14F-4D97-AF65-F5344CB8AC3E}">
        <p14:creationId xmlns:p14="http://schemas.microsoft.com/office/powerpoint/2010/main" val="3943351193"/>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823</Words>
  <Application>Microsoft Office PowerPoint</Application>
  <PresentationFormat>Widescreen</PresentationFormat>
  <Paragraphs>67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DARSHAN UNIVERSITY</vt:lpstr>
      <vt:lpstr>ABOUT DARSHAN UNIVERSITY</vt:lpstr>
      <vt:lpstr>OUR MOTTO</vt:lpstr>
      <vt:lpstr>ADMINISTRATIVE LEADERSHIP</vt:lpstr>
      <vt:lpstr>CONSTITUTE INSTITUTE</vt:lpstr>
      <vt:lpstr>GOVERNMENT LICENSES</vt:lpstr>
      <vt:lpstr>ABOUT ASWDC (SKILL DEVELOPMENT)</vt:lpstr>
      <vt:lpstr>TECHNOLOGIES WE WORK</vt:lpstr>
      <vt:lpstr>FLOWCHART (ODD/EVEN)</vt:lpstr>
      <vt:lpstr>CURRICULUM</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DARSHAN UNIVERSITY</dc:title>
  <dc:creator>Ramesh Dhamsaniya</dc:creator>
  <cp:lastModifiedBy>Ramesh Dhamsaniya</cp:lastModifiedBy>
  <cp:revision>13</cp:revision>
  <dcterms:created xsi:type="dcterms:W3CDTF">2024-09-03T06:39:22Z</dcterms:created>
  <dcterms:modified xsi:type="dcterms:W3CDTF">2024-09-03T08:04:15Z</dcterms:modified>
</cp:coreProperties>
</file>