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257" r:id="rId3"/>
    <p:sldId id="271" r:id="rId4"/>
    <p:sldId id="266" r:id="rId5"/>
    <p:sldId id="258" r:id="rId6"/>
    <p:sldId id="259" r:id="rId7"/>
    <p:sldId id="262" r:id="rId8"/>
    <p:sldId id="267" r:id="rId9"/>
    <p:sldId id="263" r:id="rId10"/>
    <p:sldId id="268" r:id="rId11"/>
    <p:sldId id="264" r:id="rId12"/>
    <p:sldId id="269" r:id="rId13"/>
    <p:sldId id="265" r:id="rId14"/>
    <p:sldId id="270" r:id="rId15"/>
    <p:sldId id="260" r:id="rId16"/>
    <p:sldId id="272" r:id="rId17"/>
    <p:sldId id="273"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79213"/>
  </p:normalViewPr>
  <p:slideViewPr>
    <p:cSldViewPr snapToGrid="0" snapToObjects="1">
      <p:cViewPr varScale="1">
        <p:scale>
          <a:sx n="55" d="100"/>
          <a:sy n="55" d="100"/>
        </p:scale>
        <p:origin x="100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C9AB6352-B204-EF46-8550-7D31BECF8255}" type="datetimeFigureOut">
              <a:rPr lang="en-US" smtClean="0"/>
              <a:t>5/9/2017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E4687E-6339-034D-A933-1670E54DC9AE}" type="slidenum">
              <a:rPr lang="en-US" smtClean="0"/>
              <a:t>‹#›</a:t>
            </a:fld>
            <a:endParaRPr lang="en-US"/>
          </a:p>
        </p:txBody>
      </p:sp>
    </p:spTree>
    <p:extLst>
      <p:ext uri="{BB962C8B-B14F-4D97-AF65-F5344CB8AC3E}">
        <p14:creationId xmlns:p14="http://schemas.microsoft.com/office/powerpoint/2010/main" val="164416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855201CC-B84C-5C4B-8330-825966C39D19}" type="datetimeFigureOut">
              <a:rPr lang="en-US" smtClean="0"/>
              <a:t>5/9/2017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E829D-A787-024F-ABF2-3501C6744321}" type="slidenum">
              <a:rPr lang="en-US" smtClean="0"/>
              <a:t>‹#›</a:t>
            </a:fld>
            <a:endParaRPr lang="en-US"/>
          </a:p>
        </p:txBody>
      </p:sp>
    </p:spTree>
    <p:extLst>
      <p:ext uri="{BB962C8B-B14F-4D97-AF65-F5344CB8AC3E}">
        <p14:creationId xmlns:p14="http://schemas.microsoft.com/office/powerpoint/2010/main" val="1702562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Greetings</a:t>
            </a:r>
            <a:r>
              <a:rPr lang="en-US" baseline="0" dirty="0" smtClean="0"/>
              <a:t> !</a:t>
            </a:r>
          </a:p>
          <a:p>
            <a:endParaRPr lang="en-US" baseline="0" dirty="0" smtClean="0"/>
          </a:p>
          <a:p>
            <a:r>
              <a:rPr lang="en-US" baseline="0" dirty="0" smtClean="0"/>
              <a:t>Introduce authors and </a:t>
            </a:r>
            <a:r>
              <a:rPr lang="en-US" baseline="0" smtClean="0"/>
              <a:t>project definition. </a:t>
            </a:r>
            <a:endParaRPr lang="en-US" dirty="0"/>
          </a:p>
        </p:txBody>
      </p:sp>
      <p:sp>
        <p:nvSpPr>
          <p:cNvPr id="4" name="Slide Number Placeholder 3"/>
          <p:cNvSpPr>
            <a:spLocks noGrp="1"/>
          </p:cNvSpPr>
          <p:nvPr>
            <p:ph type="sldNum" sz="quarter" idx="10"/>
          </p:nvPr>
        </p:nvSpPr>
        <p:spPr/>
        <p:txBody>
          <a:bodyPr/>
          <a:lstStyle/>
          <a:p>
            <a:fld id="{C44E829D-A787-024F-ABF2-3501C6744321}" type="slidenum">
              <a:rPr lang="en-US" smtClean="0"/>
              <a:t>1</a:t>
            </a:fld>
            <a:endParaRPr lang="en-US"/>
          </a:p>
        </p:txBody>
      </p:sp>
    </p:spTree>
    <p:extLst>
      <p:ext uri="{BB962C8B-B14F-4D97-AF65-F5344CB8AC3E}">
        <p14:creationId xmlns:p14="http://schemas.microsoft.com/office/powerpoint/2010/main" val="95060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table shows the features</a:t>
            </a:r>
            <a:r>
              <a:rPr lang="en-US" baseline="0" dirty="0" smtClean="0"/>
              <a:t> that we use in our dataset.</a:t>
            </a:r>
          </a:p>
          <a:p>
            <a:r>
              <a:rPr lang="en-US" baseline="0" dirty="0" smtClean="0"/>
              <a:t>Their are many features that are very useful in our work such as </a:t>
            </a:r>
            <a:r>
              <a:rPr lang="en-US" baseline="0" dirty="0" err="1" smtClean="0"/>
              <a:t>type_packet</a:t>
            </a:r>
            <a:r>
              <a:rPr lang="en-US" baseline="0" dirty="0" smtClean="0"/>
              <a:t>, </a:t>
            </a:r>
            <a:r>
              <a:rPr lang="en-US" baseline="0" dirty="0" err="1" smtClean="0"/>
              <a:t>no_of_packet</a:t>
            </a:r>
            <a:r>
              <a:rPr lang="en-US" baseline="0" dirty="0" smtClean="0"/>
              <a:t>, and </a:t>
            </a:r>
            <a:r>
              <a:rPr lang="en-US" baseline="0" dirty="0" err="1" smtClean="0"/>
              <a:t>tcp_flag</a:t>
            </a:r>
            <a:endParaRPr lang="en-US" dirty="0"/>
          </a:p>
        </p:txBody>
      </p:sp>
      <p:sp>
        <p:nvSpPr>
          <p:cNvPr id="4" name="Slide Number Placeholder 3"/>
          <p:cNvSpPr>
            <a:spLocks noGrp="1"/>
          </p:cNvSpPr>
          <p:nvPr>
            <p:ph type="sldNum" sz="quarter" idx="10"/>
          </p:nvPr>
        </p:nvSpPr>
        <p:spPr/>
        <p:txBody>
          <a:bodyPr/>
          <a:lstStyle/>
          <a:p>
            <a:fld id="{C44E829D-A787-024F-ABF2-3501C6744321}" type="slidenum">
              <a:rPr lang="en-US" smtClean="0"/>
              <a:t>10</a:t>
            </a:fld>
            <a:endParaRPr lang="en-US"/>
          </a:p>
        </p:txBody>
      </p:sp>
    </p:spTree>
    <p:extLst>
      <p:ext uri="{BB962C8B-B14F-4D97-AF65-F5344CB8AC3E}">
        <p14:creationId xmlns:p14="http://schemas.microsoft.com/office/powerpoint/2010/main" val="170798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 Weka library</a:t>
            </a:r>
            <a:r>
              <a:rPr lang="en-US" baseline="0" dirty="0" smtClean="0"/>
              <a:t> which is a well know machine learning toolkit in our work to learn and classify the dataset.</a:t>
            </a:r>
            <a:endParaRPr lang="en-US" dirty="0" smtClean="0"/>
          </a:p>
          <a:p>
            <a:r>
              <a:rPr lang="en-US" baseline="0" dirty="0" smtClean="0"/>
              <a:t>We use J48 </a:t>
            </a:r>
            <a:r>
              <a:rPr lang="en-US" dirty="0" smtClean="0"/>
              <a:t>classifier algorithm</a:t>
            </a:r>
            <a:r>
              <a:rPr lang="en-US" baseline="0" dirty="0" smtClean="0"/>
              <a:t> which is a decision tree to predict the result. However, </a:t>
            </a:r>
            <a:r>
              <a:rPr lang="en-US" dirty="0" smtClean="0"/>
              <a:t>The</a:t>
            </a:r>
            <a:r>
              <a:rPr lang="en-US" baseline="0" dirty="0" smtClean="0"/>
              <a:t> Weka toolkit</a:t>
            </a:r>
            <a:r>
              <a:rPr lang="en-US" dirty="0" smtClean="0"/>
              <a:t> support many classifier algorithm.</a:t>
            </a:r>
            <a:r>
              <a:rPr lang="en-US" baseline="0" dirty="0" smtClean="0"/>
              <a:t> </a:t>
            </a:r>
          </a:p>
          <a:p>
            <a:endParaRPr lang="en-US" dirty="0" smtClean="0"/>
          </a:p>
          <a:p>
            <a:endParaRPr lang="en-US" dirty="0" smtClean="0"/>
          </a:p>
          <a:p>
            <a:r>
              <a:rPr lang="en-US" dirty="0" smtClean="0"/>
              <a:t>What</a:t>
            </a:r>
            <a:r>
              <a:rPr lang="en-US" baseline="0" dirty="0" smtClean="0"/>
              <a:t> is Weka? It is a well known machine learning toolkit</a:t>
            </a:r>
          </a:p>
          <a:p>
            <a:r>
              <a:rPr lang="en-US" baseline="0" dirty="0" smtClean="0"/>
              <a:t>Why use J48? Though we have many other machine learning algorithms which we could use for anomaly detection base intrusion detection system, but we used J48 decision tree Because this classifier algorithm gives good results and less FP rate and its easy to convert into the snort rule.</a:t>
            </a:r>
            <a:endParaRPr lang="en-US" dirty="0"/>
          </a:p>
        </p:txBody>
      </p:sp>
      <p:sp>
        <p:nvSpPr>
          <p:cNvPr id="4" name="Slide Number Placeholder 3"/>
          <p:cNvSpPr>
            <a:spLocks noGrp="1"/>
          </p:cNvSpPr>
          <p:nvPr>
            <p:ph type="sldNum" sz="quarter" idx="10"/>
          </p:nvPr>
        </p:nvSpPr>
        <p:spPr/>
        <p:txBody>
          <a:bodyPr/>
          <a:lstStyle/>
          <a:p>
            <a:fld id="{C44E829D-A787-024F-ABF2-3501C6744321}" type="slidenum">
              <a:rPr lang="en-US" smtClean="0"/>
              <a:t>11</a:t>
            </a:fld>
            <a:endParaRPr lang="en-US"/>
          </a:p>
        </p:txBody>
      </p:sp>
    </p:spTree>
    <p:extLst>
      <p:ext uri="{BB962C8B-B14F-4D97-AF65-F5344CB8AC3E}">
        <p14:creationId xmlns:p14="http://schemas.microsoft.com/office/powerpoint/2010/main" val="2038627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picture</a:t>
            </a:r>
            <a:r>
              <a:rPr lang="en-US" baseline="0" dirty="0" smtClean="0"/>
              <a:t> shows an example of J48 decision tree output from our dataset</a:t>
            </a:r>
          </a:p>
          <a:p>
            <a:r>
              <a:rPr lang="en-US" baseline="0" dirty="0" smtClean="0"/>
              <a:t>We can see on the top row, if the number of tcp_syn is greater than 28, </a:t>
            </a:r>
            <a:r>
              <a:rPr lang="en-US" baseline="0" dirty="0" err="1" smtClean="0"/>
              <a:t>ip_flag_avg</a:t>
            </a:r>
            <a:r>
              <a:rPr lang="en-US" baseline="0" dirty="0" smtClean="0"/>
              <a:t> is lower or equal to 1, and </a:t>
            </a:r>
            <a:r>
              <a:rPr lang="en-US" baseline="0" dirty="0" err="1" smtClean="0"/>
              <a:t>ip_ttl_avg</a:t>
            </a:r>
            <a:r>
              <a:rPr lang="en-US" baseline="0" dirty="0" smtClean="0"/>
              <a:t> lower or equal to 63, the packets will be classified as Probe attack</a:t>
            </a:r>
          </a:p>
          <a:p>
            <a:r>
              <a:rPr lang="en-US" baseline="0" dirty="0" smtClean="0"/>
              <a:t>Such as we can use this conditional rule and easily convert this into snort rule.</a:t>
            </a:r>
            <a:endParaRPr lang="en-US" dirty="0"/>
          </a:p>
        </p:txBody>
      </p:sp>
      <p:sp>
        <p:nvSpPr>
          <p:cNvPr id="4" name="Slide Number Placeholder 3"/>
          <p:cNvSpPr>
            <a:spLocks noGrp="1"/>
          </p:cNvSpPr>
          <p:nvPr>
            <p:ph type="sldNum" sz="quarter" idx="10"/>
          </p:nvPr>
        </p:nvSpPr>
        <p:spPr/>
        <p:txBody>
          <a:bodyPr/>
          <a:lstStyle/>
          <a:p>
            <a:fld id="{C44E829D-A787-024F-ABF2-3501C6744321}" type="slidenum">
              <a:rPr lang="en-US" smtClean="0"/>
              <a:t>12</a:t>
            </a:fld>
            <a:endParaRPr lang="en-US"/>
          </a:p>
        </p:txBody>
      </p:sp>
    </p:spTree>
    <p:extLst>
      <p:ext uri="{BB962C8B-B14F-4D97-AF65-F5344CB8AC3E}">
        <p14:creationId xmlns:p14="http://schemas.microsoft.com/office/powerpoint/2010/main" val="989694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Snort</a:t>
            </a:r>
            <a:r>
              <a:rPr lang="en-US" baseline="0" dirty="0" smtClean="0"/>
              <a:t> IDS can be changed as an IPS by using Iptables and snort configuration. To push this experiment by changing snort configuration and Iptables our SNORT works in IN_LINE QUEUE mode.</a:t>
            </a:r>
          </a:p>
          <a:p>
            <a:r>
              <a:rPr lang="en-US" baseline="0" dirty="0" smtClean="0"/>
              <a:t>At this point we also looked at snort performance at the time of updating new rules and to handle IDS/IPS restart service without any packet loss and delay in system we uses three interfaces and two different snort instance (init script) with same execution command</a:t>
            </a:r>
          </a:p>
          <a:p>
            <a:r>
              <a:rPr lang="en-US" baseline="0" dirty="0" smtClean="0"/>
              <a:t>Primary interface is visible to the user and other two interfaces are works as a bridged interface just to handle snort service at reload.</a:t>
            </a:r>
          </a:p>
        </p:txBody>
      </p:sp>
      <p:sp>
        <p:nvSpPr>
          <p:cNvPr id="4" name="Slide Number Placeholder 3"/>
          <p:cNvSpPr>
            <a:spLocks noGrp="1"/>
          </p:cNvSpPr>
          <p:nvPr>
            <p:ph type="sldNum" sz="quarter" idx="10"/>
          </p:nvPr>
        </p:nvSpPr>
        <p:spPr/>
        <p:txBody>
          <a:bodyPr/>
          <a:lstStyle/>
          <a:p>
            <a:fld id="{C44E829D-A787-024F-ABF2-3501C6744321}" type="slidenum">
              <a:rPr lang="en-US" smtClean="0"/>
              <a:t>13</a:t>
            </a:fld>
            <a:endParaRPr lang="en-US"/>
          </a:p>
        </p:txBody>
      </p:sp>
    </p:spTree>
    <p:extLst>
      <p:ext uri="{BB962C8B-B14F-4D97-AF65-F5344CB8AC3E}">
        <p14:creationId xmlns:p14="http://schemas.microsoft.com/office/powerpoint/2010/main" val="23463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top part is the dataset</a:t>
            </a:r>
            <a:r>
              <a:rPr lang="en-US" baseline="0" dirty="0" smtClean="0"/>
              <a:t> preparation process.</a:t>
            </a:r>
          </a:p>
          <a:p>
            <a:r>
              <a:rPr lang="en-US" baseline="0" dirty="0" smtClean="0"/>
              <a:t>The middle part is the part that our NADIR system take the feeding dataset as inputs to produce the Snort rules.</a:t>
            </a:r>
          </a:p>
          <a:p>
            <a:r>
              <a:rPr lang="en-US" baseline="0" dirty="0" smtClean="0"/>
              <a:t>The bottom part is the processing of the Snort service to analyze the computer networks traffic </a:t>
            </a:r>
            <a:endParaRPr lang="en-US" dirty="0"/>
          </a:p>
        </p:txBody>
      </p:sp>
      <p:sp>
        <p:nvSpPr>
          <p:cNvPr id="4" name="Slide Number Placeholder 3"/>
          <p:cNvSpPr>
            <a:spLocks noGrp="1"/>
          </p:cNvSpPr>
          <p:nvPr>
            <p:ph type="sldNum" sz="quarter" idx="10"/>
          </p:nvPr>
        </p:nvSpPr>
        <p:spPr/>
        <p:txBody>
          <a:bodyPr/>
          <a:lstStyle/>
          <a:p>
            <a:fld id="{C44E829D-A787-024F-ABF2-3501C6744321}" type="slidenum">
              <a:rPr lang="en-US" smtClean="0"/>
              <a:t>14</a:t>
            </a:fld>
            <a:endParaRPr lang="en-US"/>
          </a:p>
        </p:txBody>
      </p:sp>
    </p:spTree>
    <p:extLst>
      <p:ext uri="{BB962C8B-B14F-4D97-AF65-F5344CB8AC3E}">
        <p14:creationId xmlns:p14="http://schemas.microsoft.com/office/powerpoint/2010/main" val="472318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pictures show the result of machine learning testing. And, we got a good results.</a:t>
            </a:r>
            <a:endParaRPr lang="en-US" dirty="0" smtClean="0"/>
          </a:p>
          <a:p>
            <a:r>
              <a:rPr lang="en-US" dirty="0" smtClean="0"/>
              <a:t>However, our research is not to create a good</a:t>
            </a:r>
            <a:r>
              <a:rPr lang="en-US" baseline="0" dirty="0" smtClean="0"/>
              <a:t> machine learning system, but to create a tool that not just only detect the abnormal traffic but also respond back to the attacker. And can provide the earlier notification in the </a:t>
            </a:r>
            <a:r>
              <a:rPr lang="en-US" dirty="0" smtClean="0"/>
              <a:t>reconnaissance </a:t>
            </a:r>
            <a:r>
              <a:rPr lang="en-US" baseline="0" dirty="0" smtClean="0"/>
              <a:t>phase</a:t>
            </a:r>
          </a:p>
          <a:p>
            <a:endParaRPr lang="en-US" dirty="0"/>
          </a:p>
        </p:txBody>
      </p:sp>
      <p:sp>
        <p:nvSpPr>
          <p:cNvPr id="4" name="Slide Number Placeholder 3"/>
          <p:cNvSpPr>
            <a:spLocks noGrp="1"/>
          </p:cNvSpPr>
          <p:nvPr>
            <p:ph type="sldNum" sz="quarter" idx="10"/>
          </p:nvPr>
        </p:nvSpPr>
        <p:spPr/>
        <p:txBody>
          <a:bodyPr/>
          <a:lstStyle/>
          <a:p>
            <a:fld id="{C44E829D-A787-024F-ABF2-3501C6744321}" type="slidenum">
              <a:rPr lang="en-US" smtClean="0"/>
              <a:t>15</a:t>
            </a:fld>
            <a:endParaRPr lang="en-US"/>
          </a:p>
        </p:txBody>
      </p:sp>
    </p:spTree>
    <p:extLst>
      <p:ext uri="{BB962C8B-B14F-4D97-AF65-F5344CB8AC3E}">
        <p14:creationId xmlns:p14="http://schemas.microsoft.com/office/powerpoint/2010/main" val="698202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4E829D-A787-024F-ABF2-3501C6744321}" type="slidenum">
              <a:rPr lang="en-US" smtClean="0"/>
              <a:t>16</a:t>
            </a:fld>
            <a:endParaRPr lang="en-US"/>
          </a:p>
        </p:txBody>
      </p:sp>
    </p:spTree>
    <p:extLst>
      <p:ext uri="{BB962C8B-B14F-4D97-AF65-F5344CB8AC3E}">
        <p14:creationId xmlns:p14="http://schemas.microsoft.com/office/powerpoint/2010/main" val="1275588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submitted</a:t>
            </a:r>
            <a:r>
              <a:rPr lang="en-US" baseline="0" dirty="0" smtClean="0"/>
              <a:t> our research to the 38</a:t>
            </a:r>
            <a:r>
              <a:rPr lang="en-US" baseline="30000" dirty="0" smtClean="0"/>
              <a:t>th</a:t>
            </a:r>
            <a:r>
              <a:rPr lang="en-US" baseline="0" dirty="0" smtClean="0"/>
              <a:t> IEEE Sarnoff Symposium, 2017.</a:t>
            </a:r>
            <a:endParaRPr lang="en-US" dirty="0"/>
          </a:p>
        </p:txBody>
      </p:sp>
      <p:sp>
        <p:nvSpPr>
          <p:cNvPr id="4" name="Slide Number Placeholder 3"/>
          <p:cNvSpPr>
            <a:spLocks noGrp="1"/>
          </p:cNvSpPr>
          <p:nvPr>
            <p:ph type="sldNum" sz="quarter" idx="10"/>
          </p:nvPr>
        </p:nvSpPr>
        <p:spPr/>
        <p:txBody>
          <a:bodyPr/>
          <a:lstStyle/>
          <a:p>
            <a:fld id="{C44E829D-A787-024F-ABF2-3501C6744321}" type="slidenum">
              <a:rPr lang="en-US" smtClean="0"/>
              <a:t>17</a:t>
            </a:fld>
            <a:endParaRPr lang="en-US"/>
          </a:p>
        </p:txBody>
      </p:sp>
    </p:spTree>
    <p:extLst>
      <p:ext uri="{BB962C8B-B14F-4D97-AF65-F5344CB8AC3E}">
        <p14:creationId xmlns:p14="http://schemas.microsoft.com/office/powerpoint/2010/main" val="478436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4E829D-A787-024F-ABF2-3501C6744321}" type="slidenum">
              <a:rPr lang="en-US" smtClean="0"/>
              <a:t>18</a:t>
            </a:fld>
            <a:endParaRPr lang="en-US"/>
          </a:p>
        </p:txBody>
      </p:sp>
    </p:spTree>
    <p:extLst>
      <p:ext uri="{BB962C8B-B14F-4D97-AF65-F5344CB8AC3E}">
        <p14:creationId xmlns:p14="http://schemas.microsoft.com/office/powerpoint/2010/main" val="548359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Computer networks is become more important of people’s everyday lives.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Big</a:t>
            </a:r>
            <a:r>
              <a:rPr lang="en-US" baseline="0" dirty="0" smtClean="0"/>
              <a:t> company!, small company, grocery, local store, or even people’s house everywhere have computer networks, either small or large scale.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Since people agree with the important of computer networks, they also agree with the increasing of attackers or hackers.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People love to challenge something that’s hard to get. We can say this group of people attack the computer network just for fun or to prove themselves.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they also have another group who make it for money.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with these two basic reasons, it makes people have a hard time to monitor the computer networks and make a good reaction.</a:t>
            </a:r>
            <a:endParaRPr lang="en-US" dirty="0" smtClean="0"/>
          </a:p>
          <a:p>
            <a:endParaRPr lang="en-US" dirty="0"/>
          </a:p>
        </p:txBody>
      </p:sp>
      <p:sp>
        <p:nvSpPr>
          <p:cNvPr id="4" name="Slide Number Placeholder 3"/>
          <p:cNvSpPr>
            <a:spLocks noGrp="1"/>
          </p:cNvSpPr>
          <p:nvPr>
            <p:ph type="sldNum" sz="quarter" idx="10"/>
          </p:nvPr>
        </p:nvSpPr>
        <p:spPr/>
        <p:txBody>
          <a:bodyPr/>
          <a:lstStyle/>
          <a:p>
            <a:fld id="{C44E829D-A787-024F-ABF2-3501C6744321}" type="slidenum">
              <a:rPr lang="en-US" smtClean="0"/>
              <a:t>2</a:t>
            </a:fld>
            <a:endParaRPr lang="en-US"/>
          </a:p>
        </p:txBody>
      </p:sp>
    </p:spTree>
    <p:extLst>
      <p:ext uri="{BB962C8B-B14F-4D97-AF65-F5344CB8AC3E}">
        <p14:creationId xmlns:p14="http://schemas.microsoft.com/office/powerpoint/2010/main" val="1892177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Now-a-day,</a:t>
            </a:r>
            <a:r>
              <a:rPr lang="en-US" baseline="0" dirty="0" smtClean="0"/>
              <a:t> we have many technologies or devices in the area of network security. Intrusion Detection, Intrusion Prevention System and Honeypots are members of this group.</a:t>
            </a:r>
          </a:p>
          <a:p>
            <a:r>
              <a:rPr lang="en-US" baseline="0" dirty="0" smtClean="0"/>
              <a:t>The idea of IDS/IPS is to detect or prevent the malicious traffic, and Honeypots is a computer system that act as a decoy to detect and study attempts to gain unauthorized access</a:t>
            </a:r>
          </a:p>
          <a:p>
            <a:r>
              <a:rPr lang="en-US" sz="1200" b="0" i="0" kern="1200" dirty="0" smtClean="0">
                <a:solidFill>
                  <a:schemeClr val="tx1"/>
                </a:solidFill>
                <a:effectLst/>
                <a:latin typeface="+mn-lt"/>
                <a:ea typeface="+mn-ea"/>
                <a:cs typeface="+mn-cs"/>
              </a:rPr>
              <a:t>Threat detection and vulnerability patches are important though the easiest way to defend machine is to hide information or make the machine invisible into the network. </a:t>
            </a:r>
          </a:p>
          <a:p>
            <a:r>
              <a:rPr lang="en-US" sz="1200" b="0" i="0" kern="1200" dirty="0" smtClean="0">
                <a:solidFill>
                  <a:schemeClr val="tx1"/>
                </a:solidFill>
                <a:effectLst/>
                <a:latin typeface="+mn-lt"/>
                <a:ea typeface="+mn-ea"/>
                <a:cs typeface="+mn-cs"/>
              </a:rPr>
              <a:t>Port hoping is the defense technology which hides service information of the system and confused attackers when they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try to reconnaissance by altering services ports</a:t>
            </a:r>
            <a:r>
              <a:rPr lang="en-US" dirty="0" smtClean="0"/>
              <a:t> </a:t>
            </a:r>
            <a:br>
              <a:rPr lang="en-US" dirty="0" smtClean="0"/>
            </a:br>
            <a:endParaRPr lang="en-US" baseline="0" dirty="0" smtClean="0"/>
          </a:p>
          <a:p>
            <a:endParaRPr lang="en-US" baseline="0" dirty="0" smtClean="0"/>
          </a:p>
          <a:p>
            <a:r>
              <a:rPr lang="en-US" baseline="0" dirty="0" smtClean="0"/>
              <a:t>So, can we have the advantages of these two things?</a:t>
            </a:r>
          </a:p>
        </p:txBody>
      </p:sp>
      <p:sp>
        <p:nvSpPr>
          <p:cNvPr id="4" name="Slide Number Placeholder 3"/>
          <p:cNvSpPr>
            <a:spLocks noGrp="1"/>
          </p:cNvSpPr>
          <p:nvPr>
            <p:ph type="sldNum" sz="quarter" idx="10"/>
          </p:nvPr>
        </p:nvSpPr>
        <p:spPr/>
        <p:txBody>
          <a:bodyPr/>
          <a:lstStyle/>
          <a:p>
            <a:fld id="{C44E829D-A787-024F-ABF2-3501C6744321}" type="slidenum">
              <a:rPr lang="en-US" smtClean="0"/>
              <a:t>3</a:t>
            </a:fld>
            <a:endParaRPr lang="en-US"/>
          </a:p>
        </p:txBody>
      </p:sp>
    </p:spTree>
    <p:extLst>
      <p:ext uri="{BB962C8B-B14F-4D97-AF65-F5344CB8AC3E}">
        <p14:creationId xmlns:p14="http://schemas.microsoft.com/office/powerpoint/2010/main" val="112977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approach is to create the tool that can provide an earlier notification.</a:t>
            </a:r>
          </a:p>
          <a:p>
            <a:r>
              <a:rPr lang="en-US" baseline="0" dirty="0" smtClean="0"/>
              <a:t>With this point, we use the advantages of honeypot combine with the intrusion detection system.</a:t>
            </a:r>
          </a:p>
          <a:p>
            <a:endParaRPr lang="en-US" dirty="0" smtClean="0"/>
          </a:p>
          <a:p>
            <a:r>
              <a:rPr lang="en-US" dirty="0" smtClean="0"/>
              <a:t>The</a:t>
            </a:r>
            <a:r>
              <a:rPr lang="en-US" baseline="0" dirty="0" smtClean="0"/>
              <a:t> NADIR</a:t>
            </a:r>
            <a:r>
              <a:rPr lang="en-US" dirty="0" smtClean="0"/>
              <a:t> system</a:t>
            </a:r>
            <a:r>
              <a:rPr lang="en-US" baseline="0" dirty="0" smtClean="0"/>
              <a:t> will help the legitimate server to identify between normal and abnormal traffic. </a:t>
            </a:r>
          </a:p>
          <a:p>
            <a:r>
              <a:rPr lang="en-US" baseline="0" dirty="0" smtClean="0"/>
              <a:t>If the attack is detected, the NADIR system will announce the vulnerable services. Or we can say, the legitimate server will act as a Honeypot.</a:t>
            </a:r>
          </a:p>
          <a:p>
            <a:r>
              <a:rPr lang="en-US" baseline="0" dirty="0" smtClean="0"/>
              <a:t>And again, with the advantage of the Honeypots, we can study or collect the information about attacks in the observation phase.</a:t>
            </a:r>
          </a:p>
          <a:p>
            <a:endParaRPr lang="en-US" dirty="0" smtClean="0"/>
          </a:p>
          <a:p>
            <a:r>
              <a:rPr lang="en-US" dirty="0" smtClean="0"/>
              <a:t>The services</a:t>
            </a:r>
            <a:r>
              <a:rPr lang="en-US" baseline="0" dirty="0" smtClean="0"/>
              <a:t> on the service are up-to-date versions at all times</a:t>
            </a:r>
          </a:p>
          <a:p>
            <a:r>
              <a:rPr lang="en-US" baseline="0" dirty="0" smtClean="0"/>
              <a:t>With the fake weak point, the attacks against these services will be unsuccessful because the services on our server are not actually vulnerable service</a:t>
            </a:r>
            <a:endParaRPr lang="en-US" dirty="0"/>
          </a:p>
        </p:txBody>
      </p:sp>
      <p:sp>
        <p:nvSpPr>
          <p:cNvPr id="4" name="Slide Number Placeholder 3"/>
          <p:cNvSpPr>
            <a:spLocks noGrp="1"/>
          </p:cNvSpPr>
          <p:nvPr>
            <p:ph type="sldNum" sz="quarter" idx="10"/>
          </p:nvPr>
        </p:nvSpPr>
        <p:spPr/>
        <p:txBody>
          <a:bodyPr/>
          <a:lstStyle/>
          <a:p>
            <a:fld id="{C44E829D-A787-024F-ABF2-3501C6744321}" type="slidenum">
              <a:rPr lang="en-US" smtClean="0"/>
              <a:t>4</a:t>
            </a:fld>
            <a:endParaRPr lang="en-US"/>
          </a:p>
        </p:txBody>
      </p:sp>
    </p:spTree>
    <p:extLst>
      <p:ext uri="{BB962C8B-B14F-4D97-AF65-F5344CB8AC3E}">
        <p14:creationId xmlns:p14="http://schemas.microsoft.com/office/powerpoint/2010/main" val="2074333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condition of attack</a:t>
            </a:r>
            <a:r>
              <a:rPr lang="en-US" baseline="0" dirty="0" smtClean="0"/>
              <a:t> is base on remote attack.</a:t>
            </a:r>
          </a:p>
          <a:p>
            <a:r>
              <a:rPr lang="en-US" baseline="0" dirty="0" smtClean="0"/>
              <a:t>And, our system is hidden. So, the attacker will know nothing about it.</a:t>
            </a:r>
            <a:endParaRPr lang="en-US" dirty="0"/>
          </a:p>
        </p:txBody>
      </p:sp>
      <p:sp>
        <p:nvSpPr>
          <p:cNvPr id="4" name="Slide Number Placeholder 3"/>
          <p:cNvSpPr>
            <a:spLocks noGrp="1"/>
          </p:cNvSpPr>
          <p:nvPr>
            <p:ph type="sldNum" sz="quarter" idx="10"/>
          </p:nvPr>
        </p:nvSpPr>
        <p:spPr/>
        <p:txBody>
          <a:bodyPr/>
          <a:lstStyle/>
          <a:p>
            <a:fld id="{C44E829D-A787-024F-ABF2-3501C6744321}" type="slidenum">
              <a:rPr lang="en-US" smtClean="0"/>
              <a:t>5</a:t>
            </a:fld>
            <a:endParaRPr lang="en-US"/>
          </a:p>
        </p:txBody>
      </p:sp>
    </p:spTree>
    <p:extLst>
      <p:ext uri="{BB962C8B-B14F-4D97-AF65-F5344CB8AC3E}">
        <p14:creationId xmlns:p14="http://schemas.microsoft.com/office/powerpoint/2010/main" val="999551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experiment section, we will</a:t>
            </a:r>
            <a:r>
              <a:rPr lang="en-US" baseline="0" dirty="0" smtClean="0"/>
              <a:t> divide it </a:t>
            </a:r>
            <a:r>
              <a:rPr lang="en-US" baseline="0" smtClean="0"/>
              <a:t>into four subsections </a:t>
            </a:r>
            <a:r>
              <a:rPr lang="en-US" baseline="0" dirty="0" smtClean="0"/>
              <a:t>which are listed below</a:t>
            </a:r>
            <a:endParaRPr lang="en-US" dirty="0"/>
          </a:p>
        </p:txBody>
      </p:sp>
      <p:sp>
        <p:nvSpPr>
          <p:cNvPr id="4" name="Slide Number Placeholder 3"/>
          <p:cNvSpPr>
            <a:spLocks noGrp="1"/>
          </p:cNvSpPr>
          <p:nvPr>
            <p:ph type="sldNum" sz="quarter" idx="10"/>
          </p:nvPr>
        </p:nvSpPr>
        <p:spPr/>
        <p:txBody>
          <a:bodyPr/>
          <a:lstStyle/>
          <a:p>
            <a:fld id="{C44E829D-A787-024F-ABF2-3501C6744321}" type="slidenum">
              <a:rPr lang="en-US" smtClean="0"/>
              <a:t>6</a:t>
            </a:fld>
            <a:endParaRPr lang="en-US"/>
          </a:p>
        </p:txBody>
      </p:sp>
    </p:spTree>
    <p:extLst>
      <p:ext uri="{BB962C8B-B14F-4D97-AF65-F5344CB8AC3E}">
        <p14:creationId xmlns:p14="http://schemas.microsoft.com/office/powerpoint/2010/main" val="1321906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the first subsection “Network setup and launching attack”</a:t>
            </a:r>
          </a:p>
          <a:p>
            <a:r>
              <a:rPr lang="en-US" dirty="0" smtClean="0"/>
              <a:t>In setting</a:t>
            </a:r>
            <a:r>
              <a:rPr lang="en-US" baseline="0" dirty="0" smtClean="0"/>
              <a:t> up phase:</a:t>
            </a:r>
            <a:endParaRPr lang="en-US" dirty="0" smtClean="0"/>
          </a:p>
          <a:p>
            <a:pPr marL="171450" indent="-171450">
              <a:buFontTx/>
              <a:buChar char="-"/>
            </a:pPr>
            <a:r>
              <a:rPr lang="en-US" baseline="0" dirty="0" smtClean="0"/>
              <a:t>We setup three virtual machines on the individual server that located at Old Westbury campus, and named them Victim, Attacker, and Vulnerable</a:t>
            </a:r>
          </a:p>
          <a:p>
            <a:pPr marL="171450" indent="-171450">
              <a:buFontTx/>
              <a:buChar char="-"/>
            </a:pPr>
            <a:r>
              <a:rPr lang="en-US" baseline="0" dirty="0" smtClean="0"/>
              <a:t>On the Vulnerable, we run Metasploitable2 for testing purpose in succeed in attacking</a:t>
            </a:r>
          </a:p>
          <a:p>
            <a:pPr marL="171450" indent="-171450">
              <a:buFontTx/>
              <a:buChar char="-"/>
            </a:pPr>
            <a:r>
              <a:rPr lang="en-US" baseline="0" dirty="0" smtClean="0"/>
              <a:t>The Attacker server that we use for exploitation against the Victim and Vulnerable</a:t>
            </a:r>
          </a:p>
          <a:p>
            <a:pPr marL="171450" indent="-171450">
              <a:buFontTx/>
              <a:buChar char="-"/>
            </a:pPr>
            <a:r>
              <a:rPr lang="en-US" baseline="0" dirty="0" smtClean="0"/>
              <a:t>The last one is Victim that run our NADIR system (Network aware defenses for intrusion recognition and response)</a:t>
            </a:r>
            <a:endParaRPr lang="en-US" dirty="0" smtClean="0"/>
          </a:p>
          <a:p>
            <a:r>
              <a:rPr lang="en-US" dirty="0" smtClean="0"/>
              <a:t> </a:t>
            </a:r>
          </a:p>
          <a:p>
            <a:r>
              <a:rPr lang="en-US" dirty="0" smtClean="0"/>
              <a:t>What</a:t>
            </a:r>
            <a:r>
              <a:rPr lang="en-US" baseline="0" dirty="0" smtClean="0"/>
              <a:t> is Snort? It is a well-known standard open source Intrusion Detection</a:t>
            </a:r>
          </a:p>
          <a:p>
            <a:r>
              <a:rPr lang="en-US" baseline="0" dirty="0" smtClean="0"/>
              <a:t>What is Metasploitable? </a:t>
            </a:r>
            <a:r>
              <a:rPr lang="en-US" sz="1200" b="0" i="0" kern="1200" dirty="0" smtClean="0">
                <a:solidFill>
                  <a:schemeClr val="tx1"/>
                </a:solidFill>
                <a:effectLst/>
                <a:latin typeface="+mn-lt"/>
                <a:ea typeface="+mn-ea"/>
                <a:cs typeface="+mn-cs"/>
              </a:rPr>
              <a:t>Metasploitable is an intentionally vulnerable Linux virtual machine</a:t>
            </a:r>
            <a:r>
              <a:rPr lang="en-US" sz="1200" b="0" i="0" kern="1200" baseline="0" dirty="0" smtClean="0">
                <a:solidFill>
                  <a:schemeClr val="tx1"/>
                </a:solidFill>
                <a:effectLst/>
                <a:latin typeface="+mn-lt"/>
                <a:ea typeface="+mn-ea"/>
                <a:cs typeface="+mn-cs"/>
              </a:rPr>
              <a:t> that we can use for penetration testing and etc.</a:t>
            </a:r>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44E829D-A787-024F-ABF2-3501C6744321}" type="slidenum">
              <a:rPr lang="en-US" smtClean="0"/>
              <a:t>7</a:t>
            </a:fld>
            <a:endParaRPr lang="en-US"/>
          </a:p>
        </p:txBody>
      </p:sp>
    </p:spTree>
    <p:extLst>
      <p:ext uri="{BB962C8B-B14F-4D97-AF65-F5344CB8AC3E}">
        <p14:creationId xmlns:p14="http://schemas.microsoft.com/office/powerpoint/2010/main" val="1529858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launching attack phase:</a:t>
            </a:r>
          </a:p>
          <a:p>
            <a:r>
              <a:rPr lang="en-US" dirty="0" smtClean="0"/>
              <a:t>- We picked</a:t>
            </a:r>
            <a:r>
              <a:rPr lang="en-US" baseline="0" dirty="0" smtClean="0"/>
              <a:t> 10 different attacks which can be categorized into 3 groups, Port Scanning, Denial of service, and Remote to local attack.</a:t>
            </a:r>
            <a:endParaRPr lang="en-US" dirty="0"/>
          </a:p>
        </p:txBody>
      </p:sp>
      <p:sp>
        <p:nvSpPr>
          <p:cNvPr id="4" name="Slide Number Placeholder 3"/>
          <p:cNvSpPr>
            <a:spLocks noGrp="1"/>
          </p:cNvSpPr>
          <p:nvPr>
            <p:ph type="sldNum" sz="quarter" idx="10"/>
          </p:nvPr>
        </p:nvSpPr>
        <p:spPr/>
        <p:txBody>
          <a:bodyPr/>
          <a:lstStyle/>
          <a:p>
            <a:fld id="{C44E829D-A787-024F-ABF2-3501C6744321}" type="slidenum">
              <a:rPr lang="en-US" smtClean="0"/>
              <a:t>8</a:t>
            </a:fld>
            <a:endParaRPr lang="en-US"/>
          </a:p>
        </p:txBody>
      </p:sp>
    </p:spTree>
    <p:extLst>
      <p:ext uri="{BB962C8B-B14F-4D97-AF65-F5344CB8AC3E}">
        <p14:creationId xmlns:p14="http://schemas.microsoft.com/office/powerpoint/2010/main" val="1823921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a:t>
            </a:r>
            <a:r>
              <a:rPr lang="en-US" baseline="0" dirty="0" smtClean="0"/>
              <a:t> dataset preparation </a:t>
            </a:r>
            <a:r>
              <a:rPr lang="en-US" dirty="0" smtClean="0"/>
              <a:t>subsection,</a:t>
            </a:r>
            <a:r>
              <a:rPr lang="en-US" baseline="0" dirty="0" smtClean="0"/>
              <a:t> we firstly start collecting the network traffic separately, legitimate and malicious.</a:t>
            </a:r>
          </a:p>
          <a:p>
            <a:endParaRPr lang="en-US" baseline="0" dirty="0" smtClean="0"/>
          </a:p>
          <a:p>
            <a:r>
              <a:rPr lang="en-US" baseline="0" dirty="0" smtClean="0"/>
              <a:t>After we have the network traffics in packet capture format (</a:t>
            </a:r>
            <a:r>
              <a:rPr lang="en-US" baseline="0" dirty="0" err="1" smtClean="0"/>
              <a:t>pcap</a:t>
            </a:r>
            <a:r>
              <a:rPr lang="en-US" baseline="0" dirty="0" smtClean="0"/>
              <a:t>), we extract and convert them into csv format. Then, we label the abnormal traffic as we know the direction and timestamp when we launch the attack.</a:t>
            </a:r>
          </a:p>
          <a:p>
            <a:endParaRPr lang="en-US" baseline="0" dirty="0" smtClean="0"/>
          </a:p>
          <a:p>
            <a:r>
              <a:rPr lang="en-US" baseline="0" dirty="0" smtClean="0"/>
              <a:t>The last step of dataset preparation is merging the labeled normal and abnormal traffic together and convert it into Attribute-Relation File Format</a:t>
            </a:r>
            <a:endParaRPr lang="en-US" dirty="0"/>
          </a:p>
        </p:txBody>
      </p:sp>
      <p:sp>
        <p:nvSpPr>
          <p:cNvPr id="4" name="Slide Number Placeholder 3"/>
          <p:cNvSpPr>
            <a:spLocks noGrp="1"/>
          </p:cNvSpPr>
          <p:nvPr>
            <p:ph type="sldNum" sz="quarter" idx="10"/>
          </p:nvPr>
        </p:nvSpPr>
        <p:spPr/>
        <p:txBody>
          <a:bodyPr/>
          <a:lstStyle/>
          <a:p>
            <a:fld id="{C44E829D-A787-024F-ABF2-3501C6744321}" type="slidenum">
              <a:rPr lang="en-US" smtClean="0"/>
              <a:t>9</a:t>
            </a:fld>
            <a:endParaRPr lang="en-US"/>
          </a:p>
        </p:txBody>
      </p:sp>
    </p:spTree>
    <p:extLst>
      <p:ext uri="{BB962C8B-B14F-4D97-AF65-F5344CB8AC3E}">
        <p14:creationId xmlns:p14="http://schemas.microsoft.com/office/powerpoint/2010/main" val="1878319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5/9/2017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5/9/2017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5/9/2017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5/9/2017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5/9/2017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hyperlink" Target="https://youtu.be/70HTwxRgkU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2479564"/>
            <a:ext cx="8361229" cy="1407116"/>
          </a:xfrm>
        </p:spPr>
        <p:txBody>
          <a:bodyPr wrap="square">
            <a:noAutofit/>
          </a:bodyPr>
          <a:lstStyle/>
          <a:p>
            <a:r>
              <a:rPr lang="en-US" sz="3200" dirty="0" smtClean="0"/>
              <a:t>Network</a:t>
            </a:r>
            <a:r>
              <a:rPr lang="en-US" sz="3200" dirty="0" smtClean="0">
                <a:latin typeface="+mn-lt"/>
              </a:rPr>
              <a:t> </a:t>
            </a:r>
            <a:r>
              <a:rPr lang="en-US" sz="3200" dirty="0">
                <a:latin typeface="+mn-lt"/>
              </a:rPr>
              <a:t>Aware Defenses for Intrusion Recognition and Response </a:t>
            </a:r>
            <a:br>
              <a:rPr lang="en-US" sz="3200" dirty="0">
                <a:latin typeface="+mn-lt"/>
              </a:rPr>
            </a:br>
            <a:endParaRPr lang="en-US" sz="3200" dirty="0">
              <a:latin typeface="+mn-lt"/>
            </a:endParaRPr>
          </a:p>
        </p:txBody>
      </p:sp>
      <p:sp>
        <p:nvSpPr>
          <p:cNvPr id="3" name="Subtitle 2"/>
          <p:cNvSpPr>
            <a:spLocks noGrp="1"/>
          </p:cNvSpPr>
          <p:nvPr>
            <p:ph type="subTitle" idx="1"/>
          </p:nvPr>
        </p:nvSpPr>
        <p:spPr/>
        <p:txBody>
          <a:bodyPr/>
          <a:lstStyle/>
          <a:p>
            <a:r>
              <a:rPr lang="en-US" dirty="0" smtClean="0"/>
              <a:t>(</a:t>
            </a:r>
            <a:r>
              <a:rPr lang="en-US" sz="2400" dirty="0" smtClean="0"/>
              <a:t>N.A.D.I.R</a:t>
            </a:r>
            <a:r>
              <a:rPr lang="en-US" dirty="0" smtClean="0"/>
              <a:t>.)</a:t>
            </a:r>
            <a:endParaRPr lang="en-US" dirty="0"/>
          </a:p>
        </p:txBody>
      </p:sp>
      <p:sp>
        <p:nvSpPr>
          <p:cNvPr id="4" name="TextBox 3"/>
          <p:cNvSpPr txBox="1"/>
          <p:nvPr/>
        </p:nvSpPr>
        <p:spPr>
          <a:xfrm>
            <a:off x="2216075" y="1624405"/>
            <a:ext cx="184731" cy="369332"/>
          </a:xfrm>
          <a:prstGeom prst="rect">
            <a:avLst/>
          </a:prstGeom>
          <a:noFill/>
        </p:spPr>
        <p:txBody>
          <a:bodyPr wrap="none" rtlCol="0">
            <a:spAutoFit/>
          </a:bodyPr>
          <a:lstStyle/>
          <a:p>
            <a:endParaRPr lang="en-US" dirty="0"/>
          </a:p>
        </p:txBody>
      </p:sp>
      <p:sp>
        <p:nvSpPr>
          <p:cNvPr id="5" name="TextBox 4"/>
          <p:cNvSpPr txBox="1"/>
          <p:nvPr/>
        </p:nvSpPr>
        <p:spPr>
          <a:xfrm>
            <a:off x="9071707" y="5626250"/>
            <a:ext cx="2032992" cy="523220"/>
          </a:xfrm>
          <a:prstGeom prst="rect">
            <a:avLst/>
          </a:prstGeom>
          <a:noFill/>
        </p:spPr>
        <p:txBody>
          <a:bodyPr wrap="none" rtlCol="0">
            <a:spAutoFit/>
          </a:bodyPr>
          <a:lstStyle/>
          <a:p>
            <a:pPr algn="r"/>
            <a:r>
              <a:rPr lang="en-US" sz="1400" dirty="0" smtClean="0">
                <a:solidFill>
                  <a:schemeClr val="bg1"/>
                </a:solidFill>
              </a:rPr>
              <a:t>Assawakomenkool, Nont</a:t>
            </a:r>
          </a:p>
          <a:p>
            <a:pPr algn="r"/>
            <a:r>
              <a:rPr lang="en-US" sz="1400" dirty="0" smtClean="0">
                <a:solidFill>
                  <a:schemeClr val="bg1"/>
                </a:solidFill>
              </a:rPr>
              <a:t>Patel, Yash</a:t>
            </a:r>
            <a:endParaRPr lang="en-US" sz="1400" dirty="0">
              <a:solidFill>
                <a:schemeClr val="bg1"/>
              </a:solidFill>
            </a:endParaRPr>
          </a:p>
        </p:txBody>
      </p:sp>
    </p:spTree>
    <p:extLst>
      <p:ext uri="{BB962C8B-B14F-4D97-AF65-F5344CB8AC3E}">
        <p14:creationId xmlns:p14="http://schemas.microsoft.com/office/powerpoint/2010/main" val="1697882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Feature table</a:t>
            </a:r>
            <a:endParaRPr lang="en-US" sz="3200" dirty="0"/>
          </a:p>
        </p:txBody>
      </p:sp>
      <p:sp>
        <p:nvSpPr>
          <p:cNvPr id="3" name="TextBox 2"/>
          <p:cNvSpPr txBox="1"/>
          <p:nvPr/>
        </p:nvSpPr>
        <p:spPr>
          <a:xfrm>
            <a:off x="4217496" y="6317438"/>
            <a:ext cx="4195700" cy="369332"/>
          </a:xfrm>
          <a:prstGeom prst="rect">
            <a:avLst/>
          </a:prstGeom>
          <a:noFill/>
        </p:spPr>
        <p:txBody>
          <a:bodyPr wrap="none" rtlCol="0">
            <a:spAutoFit/>
          </a:bodyPr>
          <a:lstStyle/>
          <a:p>
            <a:r>
              <a:rPr lang="en-US" dirty="0" smtClean="0"/>
              <a:t>Features selected from the previous work</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7496" y="316468"/>
            <a:ext cx="6115893" cy="6000970"/>
          </a:xfrm>
          <a:prstGeom prst="rect">
            <a:avLst/>
          </a:prstGeom>
        </p:spPr>
      </p:pic>
    </p:spTree>
    <p:extLst>
      <p:ext uri="{BB962C8B-B14F-4D97-AF65-F5344CB8AC3E}">
        <p14:creationId xmlns:p14="http://schemas.microsoft.com/office/powerpoint/2010/main" val="940197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Experiment </a:t>
            </a:r>
            <a:r>
              <a:rPr lang="en-US" sz="3200" dirty="0" smtClean="0"/>
              <a:t>(Data modeling and machine learning)</a:t>
            </a:r>
            <a:r>
              <a:rPr lang="en-US" sz="3200" dirty="0"/>
              <a:t/>
            </a:r>
            <a:br>
              <a:rPr lang="en-US" sz="3200" dirty="0"/>
            </a:br>
            <a:endParaRPr lang="en-US" sz="3200" dirty="0"/>
          </a:p>
        </p:txBody>
      </p:sp>
      <p:sp>
        <p:nvSpPr>
          <p:cNvPr id="3" name="Content Placeholder 2"/>
          <p:cNvSpPr>
            <a:spLocks noGrp="1"/>
          </p:cNvSpPr>
          <p:nvPr>
            <p:ph idx="1"/>
          </p:nvPr>
        </p:nvSpPr>
        <p:spPr/>
        <p:txBody>
          <a:bodyPr/>
          <a:lstStyle/>
          <a:p>
            <a:r>
              <a:rPr lang="en-US" dirty="0" smtClean="0"/>
              <a:t>Weka toolkit and library</a:t>
            </a:r>
          </a:p>
          <a:p>
            <a:r>
              <a:rPr lang="en-US" dirty="0" smtClean="0"/>
              <a:t>J48 classifier algorithm (Decision tree)</a:t>
            </a:r>
          </a:p>
          <a:p>
            <a:pPr lvl="3"/>
            <a:r>
              <a:rPr lang="en-US" dirty="0" smtClean="0"/>
              <a:t>Predict between normal and abnormal pattern base on “ANORMALY_SCORE”</a:t>
            </a:r>
          </a:p>
          <a:p>
            <a:endParaRPr lang="en-US" dirty="0"/>
          </a:p>
          <a:p>
            <a:r>
              <a:rPr lang="en-US" dirty="0" smtClean="0"/>
              <a:t>Snort rule template</a:t>
            </a:r>
          </a:p>
          <a:p>
            <a:pPr lvl="3"/>
            <a:r>
              <a:rPr lang="en-US" dirty="0" smtClean="0"/>
              <a:t>Look at abnormal pattern and its classified feature values</a:t>
            </a:r>
          </a:p>
          <a:p>
            <a:pPr marL="0" lvl="3" indent="0">
              <a:buNone/>
            </a:pPr>
            <a:r>
              <a:rPr lang="en-US" sz="1400" dirty="0" smtClean="0">
                <a:latin typeface="Courier" charset="0"/>
                <a:ea typeface="Courier" charset="0"/>
                <a:cs typeface="Courier" charset="0"/>
              </a:rPr>
              <a:t>rule = “alert </a:t>
            </a:r>
            <a:r>
              <a:rPr lang="en-US" sz="1400" dirty="0">
                <a:latin typeface="Courier" charset="0"/>
                <a:ea typeface="Courier" charset="0"/>
                <a:cs typeface="Courier" charset="0"/>
              </a:rPr>
              <a:t>"+type_packet+" $EXTERNAL_NET any -&gt; $HOME_NET any (msg: \""+msg+" on "+</a:t>
            </a:r>
            <a:r>
              <a:rPr lang="en-US" sz="1400" dirty="0" smtClean="0">
                <a:solidFill>
                  <a:schemeClr val="tx1"/>
                </a:solidFill>
                <a:latin typeface="Courier" charset="0"/>
                <a:ea typeface="Courier" charset="0"/>
                <a:cs typeface="Courier" charset="0"/>
              </a:rPr>
              <a:t>tcp_syn+"\"; </a:t>
            </a:r>
            <a:r>
              <a:rPr lang="en-US" sz="1400" dirty="0">
                <a:solidFill>
                  <a:schemeClr val="tx1"/>
                </a:solidFill>
                <a:latin typeface="Courier" charset="0"/>
                <a:ea typeface="Courier" charset="0"/>
                <a:cs typeface="Courier" charset="0"/>
              </a:rPr>
              <a:t>flags:"+</a:t>
            </a:r>
            <a:r>
              <a:rPr lang="en-US" sz="1400" dirty="0" smtClean="0">
                <a:solidFill>
                  <a:schemeClr val="tx1"/>
                </a:solidFill>
                <a:latin typeface="Courier" charset="0"/>
                <a:ea typeface="Courier" charset="0"/>
                <a:cs typeface="Courier" charset="0"/>
              </a:rPr>
              <a:t>tcp_syn+"; </a:t>
            </a:r>
            <a:r>
              <a:rPr lang="en-US" sz="1400" dirty="0">
                <a:solidFill>
                  <a:schemeClr val="tx1"/>
                </a:solidFill>
                <a:latin typeface="Courier" charset="0"/>
                <a:ea typeface="Courier" charset="0"/>
                <a:cs typeface="Courier" charset="0"/>
              </a:rPr>
              <a:t>flow: </a:t>
            </a:r>
            <a:r>
              <a:rPr lang="en-US" sz="1400" dirty="0" err="1">
                <a:solidFill>
                  <a:schemeClr val="tx1"/>
                </a:solidFill>
                <a:latin typeface="Courier" charset="0"/>
                <a:ea typeface="Courier" charset="0"/>
                <a:cs typeface="Courier" charset="0"/>
              </a:rPr>
              <a:t>to_server</a:t>
            </a:r>
            <a:r>
              <a:rPr lang="en-US" sz="1400" dirty="0">
                <a:solidFill>
                  <a:schemeClr val="tx1"/>
                </a:solidFill>
                <a:latin typeface="Courier" charset="0"/>
                <a:ea typeface="Courier" charset="0"/>
                <a:cs typeface="Courier" charset="0"/>
              </a:rPr>
              <a:t>; threshold: type both, track by_dst, count </a:t>
            </a:r>
            <a:r>
              <a:rPr lang="en-US" sz="1400" dirty="0" smtClean="0">
                <a:solidFill>
                  <a:schemeClr val="tx1"/>
                </a:solidFill>
                <a:latin typeface="Courier" charset="0"/>
                <a:ea typeface="Courier" charset="0"/>
                <a:cs typeface="Courier" charset="0"/>
              </a:rPr>
              <a:t>”+</a:t>
            </a:r>
            <a:r>
              <a:rPr lang="en-US" sz="1400" dirty="0" err="1" smtClean="0">
                <a:solidFill>
                  <a:schemeClr val="tx1"/>
                </a:solidFill>
                <a:latin typeface="Courier" charset="0"/>
                <a:ea typeface="Courier" charset="0"/>
                <a:cs typeface="Courier" charset="0"/>
              </a:rPr>
              <a:t>syn_count</a:t>
            </a:r>
            <a:r>
              <a:rPr lang="en-US" sz="1400" dirty="0">
                <a:solidFill>
                  <a:schemeClr val="tx1"/>
                </a:solidFill>
                <a:latin typeface="Courier" charset="0"/>
                <a:ea typeface="Courier" charset="0"/>
                <a:cs typeface="Courier" charset="0"/>
              </a:rPr>
              <a:t>+", </a:t>
            </a:r>
            <a:r>
              <a:rPr lang="en-US" sz="1400" dirty="0">
                <a:latin typeface="Courier" charset="0"/>
                <a:ea typeface="Courier" charset="0"/>
                <a:cs typeface="Courier" charset="0"/>
              </a:rPr>
              <a:t>seconds 4;  sid:";</a:t>
            </a:r>
            <a:endParaRPr lang="en-US" sz="1400" dirty="0" smtClean="0">
              <a:latin typeface="Courier" charset="0"/>
              <a:ea typeface="Courier" charset="0"/>
              <a:cs typeface="Courier" charset="0"/>
            </a:endParaRPr>
          </a:p>
        </p:txBody>
      </p:sp>
    </p:spTree>
    <p:extLst>
      <p:ext uri="{BB962C8B-B14F-4D97-AF65-F5344CB8AC3E}">
        <p14:creationId xmlns:p14="http://schemas.microsoft.com/office/powerpoint/2010/main" val="1685492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Sub part of pruned tree J48 Decision</a:t>
            </a:r>
            <a:endParaRPr lang="en-US" sz="32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6489" y="2171700"/>
            <a:ext cx="5040898" cy="2626733"/>
          </a:xfrm>
          <a:prstGeom prst="rect">
            <a:avLst/>
          </a:prstGeom>
        </p:spPr>
      </p:pic>
    </p:spTree>
    <p:extLst>
      <p:ext uri="{BB962C8B-B14F-4D97-AF65-F5344CB8AC3E}">
        <p14:creationId xmlns:p14="http://schemas.microsoft.com/office/powerpoint/2010/main" val="18601995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Experiment </a:t>
            </a:r>
            <a:r>
              <a:rPr lang="en-US" sz="3200" dirty="0" smtClean="0"/>
              <a:t>(Snort configuration)</a:t>
            </a:r>
            <a:r>
              <a:rPr lang="en-US" sz="3200" dirty="0"/>
              <a:t/>
            </a:r>
            <a:br>
              <a:rPr lang="en-US" sz="3200" dirty="0"/>
            </a:br>
            <a:endParaRPr lang="en-US" sz="3200" dirty="0"/>
          </a:p>
        </p:txBody>
      </p:sp>
      <p:sp>
        <p:nvSpPr>
          <p:cNvPr id="3" name="Content Placeholder 2"/>
          <p:cNvSpPr>
            <a:spLocks noGrp="1"/>
          </p:cNvSpPr>
          <p:nvPr>
            <p:ph idx="1"/>
          </p:nvPr>
        </p:nvSpPr>
        <p:spPr/>
        <p:txBody>
          <a:bodyPr/>
          <a:lstStyle/>
          <a:p>
            <a:r>
              <a:rPr lang="en-US" dirty="0" smtClean="0"/>
              <a:t>Snort In_line mode – </a:t>
            </a:r>
            <a:r>
              <a:rPr lang="en-US" dirty="0"/>
              <a:t>nfnetlink queue </a:t>
            </a:r>
            <a:r>
              <a:rPr lang="en-US" dirty="0" smtClean="0"/>
              <a:t>library</a:t>
            </a:r>
          </a:p>
          <a:p>
            <a:r>
              <a:rPr lang="en-US" dirty="0" smtClean="0"/>
              <a:t>Three interfaces (two for bridging)</a:t>
            </a:r>
          </a:p>
          <a:p>
            <a:r>
              <a:rPr lang="en-US" dirty="0" smtClean="0"/>
              <a:t>Two snort instances</a:t>
            </a:r>
          </a:p>
          <a:p>
            <a:endParaRPr lang="en-US" dirty="0"/>
          </a:p>
        </p:txBody>
      </p:sp>
    </p:spTree>
    <p:extLst>
      <p:ext uri="{BB962C8B-B14F-4D97-AF65-F5344CB8AC3E}">
        <p14:creationId xmlns:p14="http://schemas.microsoft.com/office/powerpoint/2010/main" val="319720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Overall system</a:t>
            </a:r>
            <a:endParaRPr lang="en-US" sz="32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16737" y="287255"/>
            <a:ext cx="4206240" cy="6195046"/>
          </a:xfrm>
        </p:spPr>
      </p:pic>
    </p:spTree>
    <p:extLst>
      <p:ext uri="{BB962C8B-B14F-4D97-AF65-F5344CB8AC3E}">
        <p14:creationId xmlns:p14="http://schemas.microsoft.com/office/powerpoint/2010/main" val="1265820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Testing Results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599" y="1568603"/>
            <a:ext cx="5988725" cy="1197745"/>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9581" y="3061367"/>
            <a:ext cx="6425303" cy="3453284"/>
          </a:xfrm>
          <a:prstGeom prst="rect">
            <a:avLst/>
          </a:prstGeom>
        </p:spPr>
      </p:pic>
      <p:sp>
        <p:nvSpPr>
          <p:cNvPr id="8" name="TextBox 7"/>
          <p:cNvSpPr txBox="1"/>
          <p:nvPr/>
        </p:nvSpPr>
        <p:spPr>
          <a:xfrm>
            <a:off x="1791148" y="5486400"/>
            <a:ext cx="3217932" cy="646331"/>
          </a:xfrm>
          <a:prstGeom prst="rect">
            <a:avLst/>
          </a:prstGeom>
          <a:noFill/>
        </p:spPr>
        <p:txBody>
          <a:bodyPr wrap="none" rtlCol="0">
            <a:spAutoFit/>
          </a:bodyPr>
          <a:lstStyle/>
          <a:p>
            <a:r>
              <a:rPr lang="en-US" dirty="0" smtClean="0"/>
              <a:t>X-Axis: False Positive Rate(FPR)</a:t>
            </a:r>
          </a:p>
          <a:p>
            <a:r>
              <a:rPr lang="en-US" dirty="0" smtClean="0"/>
              <a:t>Y-Axis: True Positive Rate (TPR)</a:t>
            </a:r>
            <a:endParaRPr lang="en-US" dirty="0"/>
          </a:p>
        </p:txBody>
      </p:sp>
    </p:spTree>
    <p:extLst>
      <p:ext uri="{BB962C8B-B14F-4D97-AF65-F5344CB8AC3E}">
        <p14:creationId xmlns:p14="http://schemas.microsoft.com/office/powerpoint/2010/main" val="2018811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a:hlinkClick r:id="rId3"/>
              </a:rPr>
              <a:t>https://</a:t>
            </a:r>
            <a:r>
              <a:rPr lang="en-US" dirty="0" smtClean="0">
                <a:hlinkClick r:id="rId3"/>
              </a:rPr>
              <a:t>youtu.be/70HTwxRgkUM</a:t>
            </a:r>
            <a:r>
              <a:rPr lang="en-US" dirty="0" smtClean="0"/>
              <a:t> - </a:t>
            </a:r>
            <a:r>
              <a:rPr lang="en-US" i="1" dirty="0" smtClean="0"/>
              <a:t>Network </a:t>
            </a:r>
            <a:r>
              <a:rPr lang="en-US" i="1" dirty="0"/>
              <a:t>Aware Defenses for Intrusion Recognition and Response (N.A.D.I.R.)</a:t>
            </a:r>
            <a:r>
              <a:rPr lang="en-US" dirty="0" smtClean="0"/>
              <a:t> </a:t>
            </a:r>
            <a:endParaRPr lang="en-US" dirty="0"/>
          </a:p>
        </p:txBody>
      </p:sp>
    </p:spTree>
    <p:extLst>
      <p:ext uri="{BB962C8B-B14F-4D97-AF65-F5344CB8AC3E}">
        <p14:creationId xmlns:p14="http://schemas.microsoft.com/office/powerpoint/2010/main" val="227692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Pending Publication</a:t>
            </a:r>
            <a:endParaRPr lang="en-US" dirty="0"/>
          </a:p>
        </p:txBody>
      </p:sp>
      <p:sp>
        <p:nvSpPr>
          <p:cNvPr id="3" name="Content Placeholder 2"/>
          <p:cNvSpPr>
            <a:spLocks noGrp="1"/>
          </p:cNvSpPr>
          <p:nvPr>
            <p:ph idx="1"/>
          </p:nvPr>
        </p:nvSpPr>
        <p:spPr/>
        <p:txBody>
          <a:bodyPr/>
          <a:lstStyle/>
          <a:p>
            <a:r>
              <a:rPr lang="en-US" dirty="0" smtClean="0"/>
              <a:t>N. Assawakomenkool, Y. Patel, J. Voris. “Network Aware Defenses for Intrusion Recognition and Response (N.A.D.I.R.),” Under Submission to the </a:t>
            </a:r>
            <a:r>
              <a:rPr lang="en-US" i="1" dirty="0" smtClean="0"/>
              <a:t>38</a:t>
            </a:r>
            <a:r>
              <a:rPr lang="en-US" i="1" baseline="30000" dirty="0" smtClean="0"/>
              <a:t>th</a:t>
            </a:r>
            <a:r>
              <a:rPr lang="en-US" i="1" dirty="0" smtClean="0"/>
              <a:t> IEEE Sarnoff Symposium</a:t>
            </a:r>
            <a:r>
              <a:rPr lang="en-US" dirty="0" smtClean="0"/>
              <a:t>, 2017.</a:t>
            </a:r>
            <a:endParaRPr lang="en-US" dirty="0"/>
          </a:p>
        </p:txBody>
      </p:sp>
    </p:spTree>
    <p:extLst>
      <p:ext uri="{BB962C8B-B14F-4D97-AF65-F5344CB8AC3E}">
        <p14:creationId xmlns:p14="http://schemas.microsoft.com/office/powerpoint/2010/main" val="2043211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32011"/>
            <a:ext cx="9601200" cy="1485900"/>
          </a:xfrm>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Current network attack mitigation strategies have shortcomings</a:t>
            </a:r>
          </a:p>
          <a:p>
            <a:r>
              <a:rPr lang="en-US" dirty="0" smtClean="0"/>
              <a:t>NADIR can provide benefits of honeypots at lower overhead</a:t>
            </a:r>
            <a:endParaRPr lang="en-US" dirty="0"/>
          </a:p>
          <a:p>
            <a:r>
              <a:rPr lang="en-US" dirty="0" smtClean="0"/>
              <a:t>Set up experimental test-bed</a:t>
            </a:r>
          </a:p>
          <a:p>
            <a:r>
              <a:rPr lang="en-US" dirty="0" smtClean="0"/>
              <a:t>Developed system for modifying packet responses in real time</a:t>
            </a:r>
          </a:p>
          <a:p>
            <a:r>
              <a:rPr lang="en-US" dirty="0" smtClean="0"/>
              <a:t>Tested end-to-end system with A-NIDS</a:t>
            </a:r>
          </a:p>
          <a:p>
            <a:r>
              <a:rPr lang="en-US" dirty="0" smtClean="0"/>
              <a:t>Research demonstrates the plausibility of deceptive service as network attack mitigation strategy (paraphrase)</a:t>
            </a:r>
          </a:p>
          <a:p>
            <a:endParaRPr lang="en-US" dirty="0" smtClean="0"/>
          </a:p>
        </p:txBody>
      </p:sp>
    </p:spTree>
    <p:extLst>
      <p:ext uri="{BB962C8B-B14F-4D97-AF65-F5344CB8AC3E}">
        <p14:creationId xmlns:p14="http://schemas.microsoft.com/office/powerpoint/2010/main" val="1088062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Computer networks is important</a:t>
            </a:r>
          </a:p>
          <a:p>
            <a:r>
              <a:rPr lang="en-US" dirty="0" smtClean="0"/>
              <a:t>Number of people who attempt to break into the network is increased too!</a:t>
            </a:r>
          </a:p>
          <a:p>
            <a:r>
              <a:rPr lang="en-US" dirty="0" smtClean="0"/>
              <a:t>Difficult to monitor the computer networks as they have grown in scale</a:t>
            </a:r>
          </a:p>
          <a:p>
            <a:r>
              <a:rPr lang="en-US" dirty="0" smtClean="0"/>
              <a:t>Reactions to attacks are delayed</a:t>
            </a:r>
          </a:p>
          <a:p>
            <a:endParaRPr lang="en-US" dirty="0"/>
          </a:p>
          <a:p>
            <a:r>
              <a:rPr lang="en-US" dirty="0" smtClean="0"/>
              <a:t>How to provide earlier notification of potential network attacks?</a:t>
            </a:r>
          </a:p>
          <a:p>
            <a:endParaRPr lang="en-US" dirty="0"/>
          </a:p>
        </p:txBody>
      </p:sp>
    </p:spTree>
    <p:extLst>
      <p:ext uri="{BB962C8B-B14F-4D97-AF65-F5344CB8AC3E}">
        <p14:creationId xmlns:p14="http://schemas.microsoft.com/office/powerpoint/2010/main" val="143501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a:t>
            </a:r>
            <a:endParaRPr lang="en-US" dirty="0"/>
          </a:p>
        </p:txBody>
      </p:sp>
      <p:sp>
        <p:nvSpPr>
          <p:cNvPr id="3" name="Content Placeholder 2"/>
          <p:cNvSpPr>
            <a:spLocks noGrp="1"/>
          </p:cNvSpPr>
          <p:nvPr>
            <p:ph idx="1"/>
          </p:nvPr>
        </p:nvSpPr>
        <p:spPr>
          <a:xfrm>
            <a:off x="1371600" y="2025570"/>
            <a:ext cx="9601200" cy="3841830"/>
          </a:xfrm>
        </p:spPr>
        <p:txBody>
          <a:bodyPr>
            <a:normAutofit fontScale="92500" lnSpcReduction="20000"/>
          </a:bodyPr>
          <a:lstStyle/>
          <a:p>
            <a:r>
              <a:rPr lang="en-US" dirty="0" smtClean="0"/>
              <a:t>IDS/IPS – </a:t>
            </a:r>
            <a:r>
              <a:rPr lang="en-US" i="1" dirty="0" smtClean="0"/>
              <a:t>Anomaly Detection</a:t>
            </a:r>
          </a:p>
          <a:p>
            <a:pPr marL="0" indent="0">
              <a:buNone/>
            </a:pPr>
            <a:r>
              <a:rPr lang="en-US" dirty="0" smtClean="0"/>
              <a:t>- </a:t>
            </a:r>
            <a:r>
              <a:rPr lang="en-US" dirty="0"/>
              <a:t>F. Iglesias and T. </a:t>
            </a:r>
            <a:r>
              <a:rPr lang="en-US" dirty="0" err="1"/>
              <a:t>Zseby</a:t>
            </a:r>
            <a:r>
              <a:rPr lang="en-US" dirty="0"/>
              <a:t>, “Analysis of network traffic features </a:t>
            </a:r>
            <a:r>
              <a:rPr lang="en-US" dirty="0" smtClean="0"/>
              <a:t>for anomaly </a:t>
            </a:r>
            <a:r>
              <a:rPr lang="en-US" dirty="0"/>
              <a:t>detection,” </a:t>
            </a:r>
            <a:r>
              <a:rPr lang="en-US" i="1" dirty="0"/>
              <a:t>Machine Learning</a:t>
            </a:r>
            <a:r>
              <a:rPr lang="en-US" dirty="0"/>
              <a:t>, vol. 101, no. 1, pp. 59–84, 2015</a:t>
            </a:r>
            <a:r>
              <a:rPr lang="en-US" dirty="0" smtClean="0"/>
              <a:t>. [</a:t>
            </a:r>
            <a:r>
              <a:rPr lang="en-US" dirty="0"/>
              <a:t>Online]. Available: http://dx</a:t>
            </a:r>
            <a:r>
              <a:rPr lang="en-US" i="1" dirty="0"/>
              <a:t>:</a:t>
            </a:r>
            <a:r>
              <a:rPr lang="en-US" dirty="0"/>
              <a:t>doi</a:t>
            </a:r>
            <a:r>
              <a:rPr lang="en-US" i="1" dirty="0"/>
              <a:t>:</a:t>
            </a:r>
            <a:r>
              <a:rPr lang="en-US" dirty="0"/>
              <a:t>org/10</a:t>
            </a:r>
            <a:r>
              <a:rPr lang="en-US" i="1" dirty="0"/>
              <a:t>:</a:t>
            </a:r>
            <a:r>
              <a:rPr lang="en-US" dirty="0"/>
              <a:t>1007/s10994-014-5473-9 </a:t>
            </a:r>
            <a:endParaRPr lang="en-US" dirty="0" smtClean="0"/>
          </a:p>
          <a:p>
            <a:r>
              <a:rPr lang="en-US" dirty="0" smtClean="0"/>
              <a:t>Port Hoping</a:t>
            </a:r>
          </a:p>
          <a:p>
            <a:pPr marL="0" indent="0">
              <a:buNone/>
            </a:pPr>
            <a:r>
              <a:rPr lang="en-US" i="1" dirty="0" smtClean="0"/>
              <a:t>- Y</a:t>
            </a:r>
            <a:r>
              <a:rPr lang="en-US" i="1" dirty="0"/>
              <a:t>.-B. Luo, B.-S. Wang, and G.-L. </a:t>
            </a:r>
            <a:r>
              <a:rPr lang="en-US" i="1" dirty="0" err="1"/>
              <a:t>Cai</a:t>
            </a:r>
            <a:r>
              <a:rPr lang="en-US" i="1" dirty="0"/>
              <a:t>, “Analysis of port hopping </a:t>
            </a:r>
            <a:r>
              <a:rPr lang="en-US" i="1" dirty="0" smtClean="0"/>
              <a:t>for proactive cyber </a:t>
            </a:r>
            <a:r>
              <a:rPr lang="en-US" i="1" dirty="0"/>
              <a:t>defense1,” SERSC International Journal of Security </a:t>
            </a:r>
            <a:r>
              <a:rPr lang="en-US" i="1" dirty="0" smtClean="0"/>
              <a:t>and Its </a:t>
            </a:r>
            <a:r>
              <a:rPr lang="en-US" i="1" dirty="0"/>
              <a:t>Applications, vol. 9, no. 2, pp. 123–134, 2015 </a:t>
            </a:r>
            <a:endParaRPr lang="en-US" i="1" dirty="0" smtClean="0"/>
          </a:p>
          <a:p>
            <a:r>
              <a:rPr lang="en-US" dirty="0" smtClean="0"/>
              <a:t>Honeypots</a:t>
            </a:r>
          </a:p>
          <a:p>
            <a:pPr>
              <a:buFontTx/>
              <a:buChar char="-"/>
            </a:pPr>
            <a:r>
              <a:rPr lang="en-US" dirty="0" smtClean="0"/>
              <a:t>L</a:t>
            </a:r>
            <a:r>
              <a:rPr lang="en-US" dirty="0"/>
              <a:t>. </a:t>
            </a:r>
            <a:r>
              <a:rPr lang="en-US" dirty="0" err="1"/>
              <a:t>Spitzner</a:t>
            </a:r>
            <a:r>
              <a:rPr lang="en-US" dirty="0"/>
              <a:t>, “Honeypots: Catching the insider threat,” Honeypot Technologies </a:t>
            </a:r>
            <a:r>
              <a:rPr lang="en-US" dirty="0" err="1"/>
              <a:t>Inc</a:t>
            </a:r>
            <a:r>
              <a:rPr lang="en-US" dirty="0"/>
              <a:t> </a:t>
            </a:r>
            <a:endParaRPr lang="en-US" dirty="0" smtClean="0"/>
          </a:p>
          <a:p>
            <a:pPr>
              <a:buFontTx/>
              <a:buChar char="-"/>
            </a:pPr>
            <a:endParaRPr lang="en-US" dirty="0" smtClean="0"/>
          </a:p>
          <a:p>
            <a:r>
              <a:rPr lang="en-US" dirty="0" smtClean="0"/>
              <a:t>Can we have advantages of honeypots without overhead?</a:t>
            </a:r>
          </a:p>
        </p:txBody>
      </p:sp>
    </p:spTree>
    <p:extLst>
      <p:ext uri="{BB962C8B-B14F-4D97-AF65-F5344CB8AC3E}">
        <p14:creationId xmlns:p14="http://schemas.microsoft.com/office/powerpoint/2010/main" val="938928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a:t>
            </a:r>
            <a:endParaRPr lang="en-US" dirty="0"/>
          </a:p>
        </p:txBody>
      </p:sp>
      <p:sp>
        <p:nvSpPr>
          <p:cNvPr id="3" name="Content Placeholder 2"/>
          <p:cNvSpPr>
            <a:spLocks noGrp="1"/>
          </p:cNvSpPr>
          <p:nvPr>
            <p:ph idx="1"/>
          </p:nvPr>
        </p:nvSpPr>
        <p:spPr/>
        <p:txBody>
          <a:bodyPr>
            <a:normAutofit fontScale="92500" lnSpcReduction="10000"/>
          </a:bodyPr>
          <a:lstStyle/>
          <a:p>
            <a:r>
              <a:rPr lang="en-US" dirty="0"/>
              <a:t>Create a tool by utilizing existing network infrastructure feature in order to provide N.A.D.I.R. (Network Aware Defenses for Intrusion Recognition and Response )</a:t>
            </a:r>
          </a:p>
          <a:p>
            <a:r>
              <a:rPr lang="en-US" dirty="0" smtClean="0"/>
              <a:t>The idea of N.A.D.I.R. system is to provide earlier notification by using deceptive network service information as decoy</a:t>
            </a:r>
          </a:p>
          <a:p>
            <a:r>
              <a:rPr lang="en-US" dirty="0" smtClean="0"/>
              <a:t>Transform legitimate server into a “Honeypot” without setting up a fake network infrastructure</a:t>
            </a:r>
          </a:p>
          <a:p>
            <a:pPr lvl="3"/>
            <a:r>
              <a:rPr lang="en-US" dirty="0" smtClean="0"/>
              <a:t>Services on the server is up-to-date (not vulnerable)</a:t>
            </a:r>
          </a:p>
          <a:p>
            <a:pPr lvl="3"/>
            <a:r>
              <a:rPr lang="en-US" dirty="0" smtClean="0"/>
              <a:t>A vulnerable software versions will be advertised when a potential attack is detected</a:t>
            </a:r>
          </a:p>
          <a:p>
            <a:r>
              <a:rPr lang="en-US" dirty="0" smtClean="0"/>
              <a:t>By fake vulnerable points;</a:t>
            </a:r>
          </a:p>
          <a:p>
            <a:pPr lvl="3"/>
            <a:r>
              <a:rPr lang="en-US" dirty="0" smtClean="0"/>
              <a:t>Collect information about attacks earlier in the reconnaissance phase</a:t>
            </a:r>
          </a:p>
          <a:p>
            <a:pPr lvl="3"/>
            <a:r>
              <a:rPr lang="en-US" dirty="0" smtClean="0"/>
              <a:t>Potentially catch attackers in the act without exposing any actual system weakness</a:t>
            </a:r>
          </a:p>
        </p:txBody>
      </p:sp>
    </p:spTree>
    <p:extLst>
      <p:ext uri="{BB962C8B-B14F-4D97-AF65-F5344CB8AC3E}">
        <p14:creationId xmlns:p14="http://schemas.microsoft.com/office/powerpoint/2010/main" val="1205924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Modeling</a:t>
            </a:r>
            <a:endParaRPr lang="en-US" dirty="0"/>
          </a:p>
        </p:txBody>
      </p:sp>
      <p:sp>
        <p:nvSpPr>
          <p:cNvPr id="3" name="Content Placeholder 2"/>
          <p:cNvSpPr>
            <a:spLocks noGrp="1"/>
          </p:cNvSpPr>
          <p:nvPr>
            <p:ph idx="1"/>
          </p:nvPr>
        </p:nvSpPr>
        <p:spPr/>
        <p:txBody>
          <a:bodyPr/>
          <a:lstStyle/>
          <a:p>
            <a:r>
              <a:rPr lang="en-US" dirty="0" smtClean="0"/>
              <a:t>Remote attack</a:t>
            </a:r>
          </a:p>
          <a:p>
            <a:pPr lvl="3"/>
            <a:r>
              <a:rPr lang="en-US" dirty="0" smtClean="0"/>
              <a:t>Cannot get into a target server physically</a:t>
            </a:r>
          </a:p>
          <a:p>
            <a:r>
              <a:rPr lang="en-US" dirty="0" smtClean="0"/>
              <a:t>Adversaries do not know about N.A.D.I.R. system</a:t>
            </a:r>
          </a:p>
          <a:p>
            <a:pPr lvl="3"/>
            <a:r>
              <a:rPr lang="en-US" dirty="0" smtClean="0"/>
              <a:t>Attack the target server with no suspect</a:t>
            </a:r>
            <a:endParaRPr lang="en-US" dirty="0"/>
          </a:p>
        </p:txBody>
      </p:sp>
    </p:spTree>
    <p:extLst>
      <p:ext uri="{BB962C8B-B14F-4D97-AF65-F5344CB8AC3E}">
        <p14:creationId xmlns:p14="http://schemas.microsoft.com/office/powerpoint/2010/main" val="1780197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
            </a:r>
            <a:endParaRPr lang="en-US" dirty="0"/>
          </a:p>
        </p:txBody>
      </p:sp>
      <p:sp>
        <p:nvSpPr>
          <p:cNvPr id="3" name="Content Placeholder 2"/>
          <p:cNvSpPr>
            <a:spLocks noGrp="1"/>
          </p:cNvSpPr>
          <p:nvPr>
            <p:ph idx="1"/>
          </p:nvPr>
        </p:nvSpPr>
        <p:spPr/>
        <p:txBody>
          <a:bodyPr/>
          <a:lstStyle/>
          <a:p>
            <a:r>
              <a:rPr lang="en-US" dirty="0" smtClean="0"/>
              <a:t>Network setup and launching attack</a:t>
            </a:r>
          </a:p>
          <a:p>
            <a:r>
              <a:rPr lang="en-US" dirty="0" smtClean="0"/>
              <a:t>Dataset preparation</a:t>
            </a:r>
          </a:p>
          <a:p>
            <a:r>
              <a:rPr lang="en-US" dirty="0" smtClean="0"/>
              <a:t>Data modeling and Machine learning</a:t>
            </a:r>
          </a:p>
          <a:p>
            <a:r>
              <a:rPr lang="en-US" dirty="0" smtClean="0"/>
              <a:t>Snort configuration</a:t>
            </a:r>
          </a:p>
        </p:txBody>
      </p:sp>
    </p:spTree>
    <p:extLst>
      <p:ext uri="{BB962C8B-B14F-4D97-AF65-F5344CB8AC3E}">
        <p14:creationId xmlns:p14="http://schemas.microsoft.com/office/powerpoint/2010/main" val="206724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Experiment (Network setup </a:t>
            </a:r>
            <a:r>
              <a:rPr lang="en-US" sz="3200" dirty="0"/>
              <a:t>and </a:t>
            </a:r>
            <a:r>
              <a:rPr lang="en-US" sz="3200" dirty="0" smtClean="0"/>
              <a:t>launching attack)</a:t>
            </a:r>
            <a:endParaRPr lang="en-US" sz="4000" dirty="0"/>
          </a:p>
        </p:txBody>
      </p:sp>
      <p:sp>
        <p:nvSpPr>
          <p:cNvPr id="3" name="Content Placeholder 2"/>
          <p:cNvSpPr>
            <a:spLocks noGrp="1"/>
          </p:cNvSpPr>
          <p:nvPr>
            <p:ph idx="1"/>
          </p:nvPr>
        </p:nvSpPr>
        <p:spPr/>
        <p:txBody>
          <a:bodyPr/>
          <a:lstStyle/>
          <a:p>
            <a:r>
              <a:rPr lang="en-US" dirty="0" smtClean="0"/>
              <a:t>Network setup: three virtual machines </a:t>
            </a:r>
            <a:r>
              <a:rPr lang="mr-IN" dirty="0" smtClean="0"/>
              <a:t>–</a:t>
            </a:r>
            <a:r>
              <a:rPr lang="en-US" dirty="0" smtClean="0"/>
              <a:t> Victim, Attacker, Vulnerable</a:t>
            </a:r>
          </a:p>
          <a:p>
            <a:pPr lvl="3"/>
            <a:r>
              <a:rPr lang="en-US" dirty="0" smtClean="0"/>
              <a:t>Vulnerable: we use “Metasploitable2”</a:t>
            </a:r>
          </a:p>
          <a:p>
            <a:pPr lvl="3"/>
            <a:r>
              <a:rPr lang="en-US" dirty="0" smtClean="0"/>
              <a:t>Attacker: contains penetration testing software</a:t>
            </a:r>
          </a:p>
          <a:p>
            <a:pPr lvl="3"/>
            <a:r>
              <a:rPr lang="en-US" dirty="0" smtClean="0"/>
              <a:t>Victim: N.A.D.I.R. and Snort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6248" y="3533273"/>
            <a:ext cx="6055211" cy="3039858"/>
          </a:xfrm>
          <a:prstGeom prst="rect">
            <a:avLst/>
          </a:prstGeom>
        </p:spPr>
      </p:pic>
    </p:spTree>
    <p:extLst>
      <p:ext uri="{BB962C8B-B14F-4D97-AF65-F5344CB8AC3E}">
        <p14:creationId xmlns:p14="http://schemas.microsoft.com/office/powerpoint/2010/main" val="530466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Experiment (Network setup and launching attack)</a:t>
            </a:r>
          </a:p>
        </p:txBody>
      </p:sp>
      <p:sp>
        <p:nvSpPr>
          <p:cNvPr id="3" name="Content Placeholder 2"/>
          <p:cNvSpPr>
            <a:spLocks noGrp="1"/>
          </p:cNvSpPr>
          <p:nvPr>
            <p:ph idx="1"/>
          </p:nvPr>
        </p:nvSpPr>
        <p:spPr/>
        <p:txBody>
          <a:bodyPr/>
          <a:lstStyle/>
          <a:p>
            <a:r>
              <a:rPr lang="en-US" dirty="0"/>
              <a:t>Launching attack</a:t>
            </a:r>
          </a:p>
          <a:p>
            <a:pPr lvl="3"/>
            <a:r>
              <a:rPr lang="en-US" dirty="0"/>
              <a:t>Port Scanning (Probe):- scanning the target to learn network service information</a:t>
            </a:r>
          </a:p>
          <a:p>
            <a:pPr lvl="3"/>
            <a:r>
              <a:rPr lang="en-US" dirty="0"/>
              <a:t>Denial of Service (</a:t>
            </a:r>
            <a:r>
              <a:rPr lang="en-US" dirty="0" err="1"/>
              <a:t>DoS</a:t>
            </a:r>
            <a:r>
              <a:rPr lang="en-US" dirty="0"/>
              <a:t>):- flooding a number of packets to down the service</a:t>
            </a:r>
          </a:p>
          <a:p>
            <a:pPr lvl="3"/>
            <a:r>
              <a:rPr lang="en-US" dirty="0"/>
              <a:t>Remote to local (R2L):- exploiting the target via vulnerability service</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594" y="3868244"/>
            <a:ext cx="5071615" cy="2493367"/>
          </a:xfrm>
          <a:prstGeom prst="rect">
            <a:avLst/>
          </a:prstGeom>
        </p:spPr>
      </p:pic>
    </p:spTree>
    <p:extLst>
      <p:ext uri="{BB962C8B-B14F-4D97-AF65-F5344CB8AC3E}">
        <p14:creationId xmlns:p14="http://schemas.microsoft.com/office/powerpoint/2010/main" val="1986866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Experiment </a:t>
            </a:r>
            <a:r>
              <a:rPr lang="en-US" sz="3200" dirty="0" smtClean="0"/>
              <a:t>(Dataset preparation)</a:t>
            </a:r>
            <a:r>
              <a:rPr lang="en-US" sz="3200" dirty="0"/>
              <a:t/>
            </a:r>
            <a:br>
              <a:rPr lang="en-US" sz="3200" dirty="0"/>
            </a:br>
            <a:endParaRPr lang="en-US" sz="3200" dirty="0"/>
          </a:p>
        </p:txBody>
      </p:sp>
      <p:sp>
        <p:nvSpPr>
          <p:cNvPr id="3" name="Content Placeholder 2"/>
          <p:cNvSpPr>
            <a:spLocks noGrp="1"/>
          </p:cNvSpPr>
          <p:nvPr>
            <p:ph idx="1"/>
          </p:nvPr>
        </p:nvSpPr>
        <p:spPr/>
        <p:txBody>
          <a:bodyPr>
            <a:normAutofit fontScale="92500" lnSpcReduction="10000"/>
          </a:bodyPr>
          <a:lstStyle/>
          <a:p>
            <a:r>
              <a:rPr lang="en-US" dirty="0" smtClean="0"/>
              <a:t>Collect network traffic</a:t>
            </a:r>
          </a:p>
          <a:p>
            <a:pPr lvl="3"/>
            <a:r>
              <a:rPr lang="en-US" dirty="0" smtClean="0"/>
              <a:t>Legitimate </a:t>
            </a:r>
          </a:p>
          <a:p>
            <a:pPr lvl="3"/>
            <a:r>
              <a:rPr lang="en-US" dirty="0" smtClean="0"/>
              <a:t>Malicious </a:t>
            </a:r>
          </a:p>
          <a:p>
            <a:r>
              <a:rPr lang="en-US" dirty="0" smtClean="0"/>
              <a:t>Extract data</a:t>
            </a:r>
          </a:p>
          <a:p>
            <a:pPr lvl="3"/>
            <a:r>
              <a:rPr lang="en-US" dirty="0" smtClean="0"/>
              <a:t>Type of protocol</a:t>
            </a:r>
          </a:p>
          <a:p>
            <a:pPr lvl="3"/>
            <a:r>
              <a:rPr lang="en-US" dirty="0" smtClean="0"/>
              <a:t>TCP flags</a:t>
            </a:r>
          </a:p>
          <a:p>
            <a:pPr lvl="3"/>
            <a:r>
              <a:rPr lang="en-US" dirty="0" smtClean="0"/>
              <a:t>Time-window frame</a:t>
            </a:r>
          </a:p>
          <a:p>
            <a:pPr lvl="3"/>
            <a:r>
              <a:rPr lang="en-US" dirty="0" smtClean="0"/>
              <a:t>Etc.</a:t>
            </a:r>
          </a:p>
          <a:p>
            <a:r>
              <a:rPr lang="en-US" dirty="0" smtClean="0"/>
              <a:t>Convert to particular format</a:t>
            </a:r>
          </a:p>
          <a:p>
            <a:pPr lvl="3"/>
            <a:r>
              <a:rPr lang="en-US" dirty="0" smtClean="0"/>
              <a:t>Label normal and abnormal traffic</a:t>
            </a:r>
          </a:p>
          <a:p>
            <a:pPr lvl="3"/>
            <a:r>
              <a:rPr lang="en-US" dirty="0" smtClean="0"/>
              <a:t>Convert the final dataset to Attribute-Relation File Format (ARFF)</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690" y="2021392"/>
            <a:ext cx="5533644" cy="3057144"/>
          </a:xfrm>
          <a:prstGeom prst="rect">
            <a:avLst/>
          </a:prstGeom>
        </p:spPr>
      </p:pic>
    </p:spTree>
    <p:extLst>
      <p:ext uri="{BB962C8B-B14F-4D97-AF65-F5344CB8AC3E}">
        <p14:creationId xmlns:p14="http://schemas.microsoft.com/office/powerpoint/2010/main" val="542277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2431</TotalTime>
  <Words>1852</Words>
  <Application>Microsoft Office PowerPoint</Application>
  <PresentationFormat>Widescreen</PresentationFormat>
  <Paragraphs>175</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Courier</vt:lpstr>
      <vt:lpstr>Franklin Gothic Book</vt:lpstr>
      <vt:lpstr>Crop</vt:lpstr>
      <vt:lpstr>Network Aware Defenses for Intrusion Recognition and Response  </vt:lpstr>
      <vt:lpstr>Introduction</vt:lpstr>
      <vt:lpstr>Previous work</vt:lpstr>
      <vt:lpstr>Our Approach</vt:lpstr>
      <vt:lpstr>Threat Modeling</vt:lpstr>
      <vt:lpstr>Experiment</vt:lpstr>
      <vt:lpstr>Experiment (Network setup and launching attack)</vt:lpstr>
      <vt:lpstr>Experiment (Network setup and launching attack)</vt:lpstr>
      <vt:lpstr>Experiment (Dataset preparation) </vt:lpstr>
      <vt:lpstr>Feature table</vt:lpstr>
      <vt:lpstr>Experiment (Data modeling and machine learning) </vt:lpstr>
      <vt:lpstr>Sub part of pruned tree J48 Decision</vt:lpstr>
      <vt:lpstr>Experiment (Snort configuration) </vt:lpstr>
      <vt:lpstr>Overall system</vt:lpstr>
      <vt:lpstr>Machine Learning Testing Results</vt:lpstr>
      <vt:lpstr>Demo</vt:lpstr>
      <vt:lpstr>Pending Publication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Aware Defenses for Intrusion Recognition and Response</dc:title>
  <dc:creator>Microsoft Office User</dc:creator>
  <cp:lastModifiedBy>Y'Ash</cp:lastModifiedBy>
  <cp:revision>117</cp:revision>
  <cp:lastPrinted>2017-05-09T06:47:15Z</cp:lastPrinted>
  <dcterms:created xsi:type="dcterms:W3CDTF">2017-05-03T05:03:22Z</dcterms:created>
  <dcterms:modified xsi:type="dcterms:W3CDTF">2017-05-09T15:16:24Z</dcterms:modified>
</cp:coreProperties>
</file>