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4"/>
  </p:notesMasterIdLst>
  <p:sldIdLst>
    <p:sldId id="735" r:id="rId2"/>
    <p:sldId id="736" r:id="rId3"/>
    <p:sldId id="737" r:id="rId4"/>
    <p:sldId id="738" r:id="rId5"/>
    <p:sldId id="739" r:id="rId6"/>
    <p:sldId id="748" r:id="rId7"/>
    <p:sldId id="742" r:id="rId8"/>
    <p:sldId id="749" r:id="rId9"/>
    <p:sldId id="743" r:id="rId10"/>
    <p:sldId id="744" r:id="rId11"/>
    <p:sldId id="745" r:id="rId12"/>
    <p:sldId id="740"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35283"/>
    <a:srgbClr val="FFFFFF"/>
    <a:srgbClr val="000000"/>
    <a:srgbClr val="121429"/>
    <a:srgbClr val="1B1E3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F2B29-DB4A-463F-BD43-9DA4BC38E690}" v="39" dt="2023-12-07T06:53:13.219"/>
    <p1510:client id="{1E4C039A-F0E7-4A8B-8C7E-B6BA066A8068}" v="7" dt="2023-12-07T07:01:20.731"/>
    <p1510:client id="{748897CF-7260-4618-A88E-DACCCA038216}" v="16" dt="2023-12-07T08:24:09.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3910" autoAdjust="0"/>
  </p:normalViewPr>
  <p:slideViewPr>
    <p:cSldViewPr snapToGrid="0">
      <p:cViewPr varScale="1">
        <p:scale>
          <a:sx n="126" d="100"/>
          <a:sy n="126" d="100"/>
        </p:scale>
        <p:origin x="115" y="7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1217EFE-D64E-4D5D-9E9E-7BA8D2F685B7}"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6C576EDB-37FD-45A1-8988-DA56E36FCE5F}">
      <dgm:prSet/>
      <dgm:spPr/>
      <dgm:t>
        <a:bodyPr/>
        <a:lstStyle/>
        <a:p>
          <a:r>
            <a:rPr lang="en-IN" b="0" i="0"/>
            <a:t>•</a:t>
          </a:r>
          <a:r>
            <a:rPr lang="en-US"/>
            <a:t>Floods pose a significant risk to urban settlements, causing widespread damage to infrastructure, livelihoods, and posing a threat to human lives.</a:t>
          </a:r>
        </a:p>
        <a:p>
          <a:r>
            <a:rPr lang="en-US"/>
            <a:t> </a:t>
          </a:r>
          <a:br>
            <a:rPr lang="en-US"/>
          </a:br>
          <a:r>
            <a:rPr lang="en-IN" b="0" i="0"/>
            <a:t>•</a:t>
          </a:r>
          <a:r>
            <a:rPr lang="en-US"/>
            <a:t>Identifying flood-prone areas within urban settings is critical for effective disaster management and urban planning. </a:t>
          </a:r>
        </a:p>
        <a:p>
          <a:endParaRPr lang="en-US"/>
        </a:p>
        <a:p>
          <a:r>
            <a:rPr lang="en-IN" b="0" i="0"/>
            <a:t>•</a:t>
          </a:r>
          <a:r>
            <a:rPr lang="en-US"/>
            <a:t>This research paper aims to conduct a comprehensive analysis using geospatial techniques to identify and map flood-prone areas in urban settlements.</a:t>
          </a:r>
        </a:p>
      </dgm:t>
    </dgm:pt>
    <dgm:pt modelId="{0C3461BB-8DA4-4756-8EEA-6A42DF35EF41}" type="parTrans" cxnId="{CCD47F9C-8C96-48C7-A68D-2DD5A9B2CB8B}">
      <dgm:prSet/>
      <dgm:spPr/>
      <dgm:t>
        <a:bodyPr/>
        <a:lstStyle/>
        <a:p>
          <a:endParaRPr lang="en-US"/>
        </a:p>
      </dgm:t>
    </dgm:pt>
    <dgm:pt modelId="{AE80408E-2CA2-43EA-A85D-7A06821C4BF8}" type="sibTrans" cxnId="{CCD47F9C-8C96-48C7-A68D-2DD5A9B2CB8B}">
      <dgm:prSet/>
      <dgm:spPr/>
      <dgm:t>
        <a:bodyPr/>
        <a:lstStyle/>
        <a:p>
          <a:endParaRPr lang="en-US"/>
        </a:p>
      </dgm:t>
    </dgm:pt>
    <dgm:pt modelId="{EDEDC784-0AFB-412D-B9E8-640245D682FE}">
      <dgm:prSet/>
      <dgm:spPr/>
      <dgm:t>
        <a:bodyPr/>
        <a:lstStyle/>
        <a:p>
          <a:r>
            <a:rPr lang="en-IN" b="0" i="0"/>
            <a:t>•</a:t>
          </a:r>
          <a:r>
            <a:rPr lang="en-US"/>
            <a:t>The study employs a multi-tiered approach involving Geographic Information Systems (GIS), remote sensing, and hydrological modeling to analyze various factors that contribute to urban flooding. </a:t>
          </a:r>
        </a:p>
        <a:p>
          <a:endParaRPr lang="en-US"/>
        </a:p>
        <a:p>
          <a:r>
            <a:rPr lang="en-IN" b="0" i="0"/>
            <a:t>•</a:t>
          </a:r>
          <a:r>
            <a:rPr lang="en-US"/>
            <a:t>The primary objectives include  Data Collection and Preprocessing ,Topographic Analysis ,Hydrological Modeling ,Vulnerability Assessment ,Mapping and Visualization .</a:t>
          </a:r>
        </a:p>
        <a:p>
          <a:endParaRPr lang="en-US"/>
        </a:p>
        <a:p>
          <a:r>
            <a:rPr lang="en-US"/>
            <a:t> </a:t>
          </a:r>
          <a:r>
            <a:rPr lang="en-IN" b="0" i="0"/>
            <a:t>•</a:t>
          </a:r>
          <a:r>
            <a:rPr lang="en-US"/>
            <a:t>The research paper aims to provide urban planners, policymakers, and disaster management authorities with valuable insights for developing and implementing strategies to mitigate flood risks in urban areas.</a:t>
          </a:r>
        </a:p>
        <a:p>
          <a:endParaRPr lang="en-US"/>
        </a:p>
        <a:p>
          <a:r>
            <a:rPr lang="en-US"/>
            <a:t> </a:t>
          </a:r>
          <a:r>
            <a:rPr lang="en-IN" b="0" i="0"/>
            <a:t>•</a:t>
          </a:r>
          <a:r>
            <a:rPr lang="en-US"/>
            <a:t>The outcomes of this study can assist in the formulation of effective land use planning, infrastructure development, and disaster preparedness measures to reduce the impact of floods on urban communities.</a:t>
          </a:r>
        </a:p>
      </dgm:t>
    </dgm:pt>
    <dgm:pt modelId="{FE108EEB-A471-4BC7-9144-352BDE9209E4}" type="parTrans" cxnId="{AEB9A020-4A26-413D-ABB8-2E008F804030}">
      <dgm:prSet/>
      <dgm:spPr/>
      <dgm:t>
        <a:bodyPr/>
        <a:lstStyle/>
        <a:p>
          <a:endParaRPr lang="en-US"/>
        </a:p>
      </dgm:t>
    </dgm:pt>
    <dgm:pt modelId="{7FB758F6-D9C3-4711-A4F7-2614BB8785F3}" type="sibTrans" cxnId="{AEB9A020-4A26-413D-ABB8-2E008F804030}">
      <dgm:prSet/>
      <dgm:spPr/>
      <dgm:t>
        <a:bodyPr/>
        <a:lstStyle/>
        <a:p>
          <a:endParaRPr lang="en-US"/>
        </a:p>
      </dgm:t>
    </dgm:pt>
    <dgm:pt modelId="{1B06065A-3E48-452E-9E7F-15B43DFA554E}" type="pres">
      <dgm:prSet presAssocID="{61217EFE-D64E-4D5D-9E9E-7BA8D2F685B7}" presName="hierChild1" presStyleCnt="0">
        <dgm:presLayoutVars>
          <dgm:chPref val="1"/>
          <dgm:dir/>
          <dgm:animOne val="branch"/>
          <dgm:animLvl val="lvl"/>
          <dgm:resizeHandles/>
        </dgm:presLayoutVars>
      </dgm:prSet>
      <dgm:spPr/>
    </dgm:pt>
    <dgm:pt modelId="{390DA689-F1D0-4151-A50D-CFCF539494E1}" type="pres">
      <dgm:prSet presAssocID="{6C576EDB-37FD-45A1-8988-DA56E36FCE5F}" presName="hierRoot1" presStyleCnt="0"/>
      <dgm:spPr/>
    </dgm:pt>
    <dgm:pt modelId="{CFB5A95A-A49E-45B9-8701-CEAF6B38096F}" type="pres">
      <dgm:prSet presAssocID="{6C576EDB-37FD-45A1-8988-DA56E36FCE5F}" presName="composite" presStyleCnt="0"/>
      <dgm:spPr/>
    </dgm:pt>
    <dgm:pt modelId="{32A4FCA8-6AA5-4EBE-966E-2D44E5011090}" type="pres">
      <dgm:prSet presAssocID="{6C576EDB-37FD-45A1-8988-DA56E36FCE5F}" presName="background" presStyleLbl="node0" presStyleIdx="0" presStyleCnt="2"/>
      <dgm:spPr/>
    </dgm:pt>
    <dgm:pt modelId="{371E1F90-E81B-4EDA-8EA0-9FB66AC07F8D}" type="pres">
      <dgm:prSet presAssocID="{6C576EDB-37FD-45A1-8988-DA56E36FCE5F}" presName="text" presStyleLbl="fgAcc0" presStyleIdx="0" presStyleCnt="2">
        <dgm:presLayoutVars>
          <dgm:chPref val="3"/>
        </dgm:presLayoutVars>
      </dgm:prSet>
      <dgm:spPr/>
    </dgm:pt>
    <dgm:pt modelId="{7E8439B3-ABA7-45A7-BA07-4BA734E30F47}" type="pres">
      <dgm:prSet presAssocID="{6C576EDB-37FD-45A1-8988-DA56E36FCE5F}" presName="hierChild2" presStyleCnt="0"/>
      <dgm:spPr/>
    </dgm:pt>
    <dgm:pt modelId="{3047E6F1-5432-4A54-A19A-51FB76F78F2D}" type="pres">
      <dgm:prSet presAssocID="{EDEDC784-0AFB-412D-B9E8-640245D682FE}" presName="hierRoot1" presStyleCnt="0"/>
      <dgm:spPr/>
    </dgm:pt>
    <dgm:pt modelId="{CD3C9D43-95F2-4916-B841-EEE361B2BD62}" type="pres">
      <dgm:prSet presAssocID="{EDEDC784-0AFB-412D-B9E8-640245D682FE}" presName="composite" presStyleCnt="0"/>
      <dgm:spPr/>
    </dgm:pt>
    <dgm:pt modelId="{5BEF1E95-A068-4884-97E4-C617C2509B9A}" type="pres">
      <dgm:prSet presAssocID="{EDEDC784-0AFB-412D-B9E8-640245D682FE}" presName="background" presStyleLbl="node0" presStyleIdx="1" presStyleCnt="2"/>
      <dgm:spPr/>
    </dgm:pt>
    <dgm:pt modelId="{FC919D3F-7335-4F81-BE81-5ABCE07F88D6}" type="pres">
      <dgm:prSet presAssocID="{EDEDC784-0AFB-412D-B9E8-640245D682FE}" presName="text" presStyleLbl="fgAcc0" presStyleIdx="1" presStyleCnt="2">
        <dgm:presLayoutVars>
          <dgm:chPref val="3"/>
        </dgm:presLayoutVars>
      </dgm:prSet>
      <dgm:spPr/>
    </dgm:pt>
    <dgm:pt modelId="{6EA8C5F7-FA2A-4E42-9D95-A0FACE79E476}" type="pres">
      <dgm:prSet presAssocID="{EDEDC784-0AFB-412D-B9E8-640245D682FE}" presName="hierChild2" presStyleCnt="0"/>
      <dgm:spPr/>
    </dgm:pt>
  </dgm:ptLst>
  <dgm:cxnLst>
    <dgm:cxn modelId="{AEB9A020-4A26-413D-ABB8-2E008F804030}" srcId="{61217EFE-D64E-4D5D-9E9E-7BA8D2F685B7}" destId="{EDEDC784-0AFB-412D-B9E8-640245D682FE}" srcOrd="1" destOrd="0" parTransId="{FE108EEB-A471-4BC7-9144-352BDE9209E4}" sibTransId="{7FB758F6-D9C3-4711-A4F7-2614BB8785F3}"/>
    <dgm:cxn modelId="{7CD92442-F504-4937-B072-4490A25215F6}" type="presOf" srcId="{61217EFE-D64E-4D5D-9E9E-7BA8D2F685B7}" destId="{1B06065A-3E48-452E-9E7F-15B43DFA554E}" srcOrd="0" destOrd="0" presId="urn:microsoft.com/office/officeart/2005/8/layout/hierarchy1"/>
    <dgm:cxn modelId="{CCD47F9C-8C96-48C7-A68D-2DD5A9B2CB8B}" srcId="{61217EFE-D64E-4D5D-9E9E-7BA8D2F685B7}" destId="{6C576EDB-37FD-45A1-8988-DA56E36FCE5F}" srcOrd="0" destOrd="0" parTransId="{0C3461BB-8DA4-4756-8EEA-6A42DF35EF41}" sibTransId="{AE80408E-2CA2-43EA-A85D-7A06821C4BF8}"/>
    <dgm:cxn modelId="{982C0AB0-7E80-416F-BEA9-2DC93AFB0C9C}" type="presOf" srcId="{6C576EDB-37FD-45A1-8988-DA56E36FCE5F}" destId="{371E1F90-E81B-4EDA-8EA0-9FB66AC07F8D}" srcOrd="0" destOrd="0" presId="urn:microsoft.com/office/officeart/2005/8/layout/hierarchy1"/>
    <dgm:cxn modelId="{3992FAE7-B60B-42AF-8DDB-B102C6C7DD5E}" type="presOf" srcId="{EDEDC784-0AFB-412D-B9E8-640245D682FE}" destId="{FC919D3F-7335-4F81-BE81-5ABCE07F88D6}" srcOrd="0" destOrd="0" presId="urn:microsoft.com/office/officeart/2005/8/layout/hierarchy1"/>
    <dgm:cxn modelId="{ACBDF77E-68B5-4618-B892-9E61CAAF5099}" type="presParOf" srcId="{1B06065A-3E48-452E-9E7F-15B43DFA554E}" destId="{390DA689-F1D0-4151-A50D-CFCF539494E1}" srcOrd="0" destOrd="0" presId="urn:microsoft.com/office/officeart/2005/8/layout/hierarchy1"/>
    <dgm:cxn modelId="{6C21C784-119D-4F19-BDBD-5F8CAB2BC068}" type="presParOf" srcId="{390DA689-F1D0-4151-A50D-CFCF539494E1}" destId="{CFB5A95A-A49E-45B9-8701-CEAF6B38096F}" srcOrd="0" destOrd="0" presId="urn:microsoft.com/office/officeart/2005/8/layout/hierarchy1"/>
    <dgm:cxn modelId="{D88E49DB-F8B0-48A8-8CD9-383EAB199444}" type="presParOf" srcId="{CFB5A95A-A49E-45B9-8701-CEAF6B38096F}" destId="{32A4FCA8-6AA5-4EBE-966E-2D44E5011090}" srcOrd="0" destOrd="0" presId="urn:microsoft.com/office/officeart/2005/8/layout/hierarchy1"/>
    <dgm:cxn modelId="{02779AA1-CF3B-46A5-9F42-9F531D3E7551}" type="presParOf" srcId="{CFB5A95A-A49E-45B9-8701-CEAF6B38096F}" destId="{371E1F90-E81B-4EDA-8EA0-9FB66AC07F8D}" srcOrd="1" destOrd="0" presId="urn:microsoft.com/office/officeart/2005/8/layout/hierarchy1"/>
    <dgm:cxn modelId="{4C6244E5-4D8E-4F8A-A3F6-FCD94EB9ABEC}" type="presParOf" srcId="{390DA689-F1D0-4151-A50D-CFCF539494E1}" destId="{7E8439B3-ABA7-45A7-BA07-4BA734E30F47}" srcOrd="1" destOrd="0" presId="urn:microsoft.com/office/officeart/2005/8/layout/hierarchy1"/>
    <dgm:cxn modelId="{DD39E5F2-FA73-4CE0-B413-BCF0C41B0365}" type="presParOf" srcId="{1B06065A-3E48-452E-9E7F-15B43DFA554E}" destId="{3047E6F1-5432-4A54-A19A-51FB76F78F2D}" srcOrd="1" destOrd="0" presId="urn:microsoft.com/office/officeart/2005/8/layout/hierarchy1"/>
    <dgm:cxn modelId="{0278A72E-DE94-4E77-918A-804C56B03A0C}" type="presParOf" srcId="{3047E6F1-5432-4A54-A19A-51FB76F78F2D}" destId="{CD3C9D43-95F2-4916-B841-EEE361B2BD62}" srcOrd="0" destOrd="0" presId="urn:microsoft.com/office/officeart/2005/8/layout/hierarchy1"/>
    <dgm:cxn modelId="{46FFA7D8-E09A-4632-A114-90272846B0C0}" type="presParOf" srcId="{CD3C9D43-95F2-4916-B841-EEE361B2BD62}" destId="{5BEF1E95-A068-4884-97E4-C617C2509B9A}" srcOrd="0" destOrd="0" presId="urn:microsoft.com/office/officeart/2005/8/layout/hierarchy1"/>
    <dgm:cxn modelId="{778A0259-FC93-4093-BC15-378ACDBB2D5F}" type="presParOf" srcId="{CD3C9D43-95F2-4916-B841-EEE361B2BD62}" destId="{FC919D3F-7335-4F81-BE81-5ABCE07F88D6}" srcOrd="1" destOrd="0" presId="urn:microsoft.com/office/officeart/2005/8/layout/hierarchy1"/>
    <dgm:cxn modelId="{89790CB0-3A29-4BFE-9CA7-9694C7AADE75}" type="presParOf" srcId="{3047E6F1-5432-4A54-A19A-51FB76F78F2D}" destId="{6EA8C5F7-FA2A-4E42-9D95-A0FACE79E47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CE4106-4294-420D-9519-90AE7920131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9E7F963-47A5-411F-AC98-F4C36251A7B4}">
      <dgm:prSet/>
      <dgm:spPr/>
      <dgm:t>
        <a:bodyPr/>
        <a:lstStyle/>
        <a:p>
          <a:r>
            <a:rPr lang="en-US" dirty="0"/>
            <a:t>This paper uses maps, satellite data, and computer models to find and map flood-prone areas in cities. The process involves collecting and analyzing data, assessing vulnerability, and creating informative maps.</a:t>
          </a:r>
        </a:p>
      </dgm:t>
    </dgm:pt>
    <dgm:pt modelId="{E286F272-FE6C-49E0-99DD-8FF1286D0E9B}" type="parTrans" cxnId="{94BCC29B-0F12-42B9-8D8A-1BDD02EE9ABB}">
      <dgm:prSet/>
      <dgm:spPr/>
      <dgm:t>
        <a:bodyPr/>
        <a:lstStyle/>
        <a:p>
          <a:endParaRPr lang="en-US"/>
        </a:p>
      </dgm:t>
    </dgm:pt>
    <dgm:pt modelId="{873A3FA6-AED6-473D-A9EB-33F64EA6C6E9}" type="sibTrans" cxnId="{94BCC29B-0F12-42B9-8D8A-1BDD02EE9ABB}">
      <dgm:prSet/>
      <dgm:spPr/>
      <dgm:t>
        <a:bodyPr/>
        <a:lstStyle/>
        <a:p>
          <a:endParaRPr lang="en-US"/>
        </a:p>
      </dgm:t>
    </dgm:pt>
    <dgm:pt modelId="{26FBF8B7-8052-4CE4-BAA3-2512DBBD1905}">
      <dgm:prSet/>
      <dgm:spPr/>
      <dgm:t>
        <a:bodyPr/>
        <a:lstStyle/>
        <a:p>
          <a:r>
            <a:rPr lang="en-US" dirty="0"/>
            <a:t>By leveraging GIS tools, the study analyzes topographical features such as slope, elevation, and land cover to pinpoint areas susceptible to flooding. Hydrological models simulate water flow, considering factors like rainfall intensity, soil type, and land use. </a:t>
          </a:r>
        </a:p>
      </dgm:t>
    </dgm:pt>
    <dgm:pt modelId="{56232621-1EB3-4E2C-9878-92DB1D70134A}" type="parTrans" cxnId="{486717D5-1519-4D24-9DBE-778620DD7EE6}">
      <dgm:prSet/>
      <dgm:spPr/>
      <dgm:t>
        <a:bodyPr/>
        <a:lstStyle/>
        <a:p>
          <a:endParaRPr lang="en-US"/>
        </a:p>
      </dgm:t>
    </dgm:pt>
    <dgm:pt modelId="{84E06920-2516-40E8-844C-B842EC4FF08C}" type="sibTrans" cxnId="{486717D5-1519-4D24-9DBE-778620DD7EE6}">
      <dgm:prSet/>
      <dgm:spPr/>
      <dgm:t>
        <a:bodyPr/>
        <a:lstStyle/>
        <a:p>
          <a:endParaRPr lang="en-US"/>
        </a:p>
      </dgm:t>
    </dgm:pt>
    <dgm:pt modelId="{78A72E48-DFC4-43D1-99D7-8085A447C55A}">
      <dgm:prSet/>
      <dgm:spPr/>
      <dgm:t>
        <a:bodyPr/>
        <a:lstStyle/>
        <a:p>
          <a:r>
            <a:rPr lang="en-US"/>
            <a:t>The vulnerability assessment extends beyond physical factors, encompassing social, economic, and environmental dimensions, identifying vulnerable populations and critical infrastructure. </a:t>
          </a:r>
        </a:p>
      </dgm:t>
    </dgm:pt>
    <dgm:pt modelId="{DDFAEAB0-487F-4133-94B5-FD0801BD24F5}" type="parTrans" cxnId="{0AE87BBF-236A-426D-B8B3-3F03CF12E70F}">
      <dgm:prSet/>
      <dgm:spPr/>
      <dgm:t>
        <a:bodyPr/>
        <a:lstStyle/>
        <a:p>
          <a:endParaRPr lang="en-US"/>
        </a:p>
      </dgm:t>
    </dgm:pt>
    <dgm:pt modelId="{C1ADBC03-E608-418A-B99C-A6742B8123E8}" type="sibTrans" cxnId="{0AE87BBF-236A-426D-B8B3-3F03CF12E70F}">
      <dgm:prSet/>
      <dgm:spPr/>
      <dgm:t>
        <a:bodyPr/>
        <a:lstStyle/>
        <a:p>
          <a:endParaRPr lang="en-US"/>
        </a:p>
      </dgm:t>
    </dgm:pt>
    <dgm:pt modelId="{C0DDE86F-F06E-4F44-892D-07CEF955744C}">
      <dgm:prSet/>
      <dgm:spPr/>
      <dgm:t>
        <a:bodyPr/>
        <a:lstStyle/>
        <a:p>
          <a:r>
            <a:rPr lang="en-US"/>
            <a:t>The spatial mapping and visualization phase integrates the analyzed data, providing a clear representation of flood-prone zones. The outcomes of this research aim to equip urban planners, policymakers, and disaster management authorities with actionable insights for developing strategies to mitigate flood risks in urban areas.</a:t>
          </a:r>
        </a:p>
      </dgm:t>
    </dgm:pt>
    <dgm:pt modelId="{11542762-70C6-4E58-8FD7-18448CC5A6D8}" type="parTrans" cxnId="{08C4E10E-03D6-4807-8559-3B58FD7E955E}">
      <dgm:prSet/>
      <dgm:spPr/>
      <dgm:t>
        <a:bodyPr/>
        <a:lstStyle/>
        <a:p>
          <a:endParaRPr lang="en-US"/>
        </a:p>
      </dgm:t>
    </dgm:pt>
    <dgm:pt modelId="{C08020DF-71D1-4851-A32A-DBF2CC7B866D}" type="sibTrans" cxnId="{08C4E10E-03D6-4807-8559-3B58FD7E955E}">
      <dgm:prSet/>
      <dgm:spPr/>
      <dgm:t>
        <a:bodyPr/>
        <a:lstStyle/>
        <a:p>
          <a:endParaRPr lang="en-US"/>
        </a:p>
      </dgm:t>
    </dgm:pt>
    <dgm:pt modelId="{89AE4DD3-EFFD-47DE-BAC6-82B6A27236F4}">
      <dgm:prSet/>
      <dgm:spPr/>
      <dgm:t>
        <a:bodyPr/>
        <a:lstStyle/>
        <a:p>
          <a:r>
            <a:rPr lang="en-US"/>
            <a:t>Recommendations include optimized land use planning, resilient infrastructure development, and enhanced disaster preparedness measures, contributing to more sustainable and resilient urban communities.</a:t>
          </a:r>
        </a:p>
      </dgm:t>
    </dgm:pt>
    <dgm:pt modelId="{AA64A241-9C13-40C3-B356-36B8954DC275}" type="parTrans" cxnId="{1E695AEF-31D9-4032-8632-2A1E09BE84CE}">
      <dgm:prSet/>
      <dgm:spPr/>
      <dgm:t>
        <a:bodyPr/>
        <a:lstStyle/>
        <a:p>
          <a:endParaRPr lang="en-US"/>
        </a:p>
      </dgm:t>
    </dgm:pt>
    <dgm:pt modelId="{42943FC8-458A-4CB3-8415-E5B1E4845363}" type="sibTrans" cxnId="{1E695AEF-31D9-4032-8632-2A1E09BE84CE}">
      <dgm:prSet/>
      <dgm:spPr/>
      <dgm:t>
        <a:bodyPr/>
        <a:lstStyle/>
        <a:p>
          <a:endParaRPr lang="en-US"/>
        </a:p>
      </dgm:t>
    </dgm:pt>
    <dgm:pt modelId="{88F05CF0-F49C-47A5-8304-CF6CBA7BF266}" type="pres">
      <dgm:prSet presAssocID="{2CCE4106-4294-420D-9519-90AE7920131F}" presName="diagram" presStyleCnt="0">
        <dgm:presLayoutVars>
          <dgm:dir/>
          <dgm:resizeHandles val="exact"/>
        </dgm:presLayoutVars>
      </dgm:prSet>
      <dgm:spPr/>
    </dgm:pt>
    <dgm:pt modelId="{834FC390-C350-4DB0-98DB-206895242F94}" type="pres">
      <dgm:prSet presAssocID="{59E7F963-47A5-411F-AC98-F4C36251A7B4}" presName="node" presStyleLbl="node1" presStyleIdx="0" presStyleCnt="5">
        <dgm:presLayoutVars>
          <dgm:bulletEnabled val="1"/>
        </dgm:presLayoutVars>
      </dgm:prSet>
      <dgm:spPr/>
    </dgm:pt>
    <dgm:pt modelId="{097676AC-46F4-4A28-B907-923955BD9760}" type="pres">
      <dgm:prSet presAssocID="{873A3FA6-AED6-473D-A9EB-33F64EA6C6E9}" presName="sibTrans" presStyleCnt="0"/>
      <dgm:spPr/>
    </dgm:pt>
    <dgm:pt modelId="{3127B3E0-D96C-4546-A972-7F104F741C52}" type="pres">
      <dgm:prSet presAssocID="{26FBF8B7-8052-4CE4-BAA3-2512DBBD1905}" presName="node" presStyleLbl="node1" presStyleIdx="1" presStyleCnt="5">
        <dgm:presLayoutVars>
          <dgm:bulletEnabled val="1"/>
        </dgm:presLayoutVars>
      </dgm:prSet>
      <dgm:spPr/>
    </dgm:pt>
    <dgm:pt modelId="{42361621-E45F-4D92-9550-FB30D3FACDCD}" type="pres">
      <dgm:prSet presAssocID="{84E06920-2516-40E8-844C-B842EC4FF08C}" presName="sibTrans" presStyleCnt="0"/>
      <dgm:spPr/>
    </dgm:pt>
    <dgm:pt modelId="{297A4E00-413E-4D30-B4ED-A6ED00BF8AFE}" type="pres">
      <dgm:prSet presAssocID="{78A72E48-DFC4-43D1-99D7-8085A447C55A}" presName="node" presStyleLbl="node1" presStyleIdx="2" presStyleCnt="5">
        <dgm:presLayoutVars>
          <dgm:bulletEnabled val="1"/>
        </dgm:presLayoutVars>
      </dgm:prSet>
      <dgm:spPr/>
    </dgm:pt>
    <dgm:pt modelId="{C378EC6A-E47C-48CF-B3D9-C84C8F0FF1C5}" type="pres">
      <dgm:prSet presAssocID="{C1ADBC03-E608-418A-B99C-A6742B8123E8}" presName="sibTrans" presStyleCnt="0"/>
      <dgm:spPr/>
    </dgm:pt>
    <dgm:pt modelId="{476BF1FD-BC27-4FAE-AE91-C9FCBB05DA3B}" type="pres">
      <dgm:prSet presAssocID="{C0DDE86F-F06E-4F44-892D-07CEF955744C}" presName="node" presStyleLbl="node1" presStyleIdx="3" presStyleCnt="5">
        <dgm:presLayoutVars>
          <dgm:bulletEnabled val="1"/>
        </dgm:presLayoutVars>
      </dgm:prSet>
      <dgm:spPr/>
    </dgm:pt>
    <dgm:pt modelId="{671BA4BF-71FD-499C-AF63-2B4FDE36FCEA}" type="pres">
      <dgm:prSet presAssocID="{C08020DF-71D1-4851-A32A-DBF2CC7B866D}" presName="sibTrans" presStyleCnt="0"/>
      <dgm:spPr/>
    </dgm:pt>
    <dgm:pt modelId="{299646CD-258F-4526-87C9-C7FF6D339F4F}" type="pres">
      <dgm:prSet presAssocID="{89AE4DD3-EFFD-47DE-BAC6-82B6A27236F4}" presName="node" presStyleLbl="node1" presStyleIdx="4" presStyleCnt="5">
        <dgm:presLayoutVars>
          <dgm:bulletEnabled val="1"/>
        </dgm:presLayoutVars>
      </dgm:prSet>
      <dgm:spPr/>
    </dgm:pt>
  </dgm:ptLst>
  <dgm:cxnLst>
    <dgm:cxn modelId="{D20B2D01-2BEE-46CC-8DDA-77A6C4B3922F}" type="presOf" srcId="{78A72E48-DFC4-43D1-99D7-8085A447C55A}" destId="{297A4E00-413E-4D30-B4ED-A6ED00BF8AFE}" srcOrd="0" destOrd="0" presId="urn:microsoft.com/office/officeart/2005/8/layout/default"/>
    <dgm:cxn modelId="{E7EB1606-555D-4832-A97E-15278863828A}" type="presOf" srcId="{59E7F963-47A5-411F-AC98-F4C36251A7B4}" destId="{834FC390-C350-4DB0-98DB-206895242F94}" srcOrd="0" destOrd="0" presId="urn:microsoft.com/office/officeart/2005/8/layout/default"/>
    <dgm:cxn modelId="{08C4E10E-03D6-4807-8559-3B58FD7E955E}" srcId="{2CCE4106-4294-420D-9519-90AE7920131F}" destId="{C0DDE86F-F06E-4F44-892D-07CEF955744C}" srcOrd="3" destOrd="0" parTransId="{11542762-70C6-4E58-8FD7-18448CC5A6D8}" sibTransId="{C08020DF-71D1-4851-A32A-DBF2CC7B866D}"/>
    <dgm:cxn modelId="{F3DE4E99-5A71-4F09-9BFA-5BF91A547969}" type="presOf" srcId="{89AE4DD3-EFFD-47DE-BAC6-82B6A27236F4}" destId="{299646CD-258F-4526-87C9-C7FF6D339F4F}" srcOrd="0" destOrd="0" presId="urn:microsoft.com/office/officeart/2005/8/layout/default"/>
    <dgm:cxn modelId="{94BCC29B-0F12-42B9-8D8A-1BDD02EE9ABB}" srcId="{2CCE4106-4294-420D-9519-90AE7920131F}" destId="{59E7F963-47A5-411F-AC98-F4C36251A7B4}" srcOrd="0" destOrd="0" parTransId="{E286F272-FE6C-49E0-99DD-8FF1286D0E9B}" sibTransId="{873A3FA6-AED6-473D-A9EB-33F64EA6C6E9}"/>
    <dgm:cxn modelId="{C14DF1B9-F378-45CE-A62A-889D5B51099A}" type="presOf" srcId="{2CCE4106-4294-420D-9519-90AE7920131F}" destId="{88F05CF0-F49C-47A5-8304-CF6CBA7BF266}" srcOrd="0" destOrd="0" presId="urn:microsoft.com/office/officeart/2005/8/layout/default"/>
    <dgm:cxn modelId="{7A649ABA-5C38-4D1E-A913-6D7B1166FA66}" type="presOf" srcId="{C0DDE86F-F06E-4F44-892D-07CEF955744C}" destId="{476BF1FD-BC27-4FAE-AE91-C9FCBB05DA3B}" srcOrd="0" destOrd="0" presId="urn:microsoft.com/office/officeart/2005/8/layout/default"/>
    <dgm:cxn modelId="{0AE87BBF-236A-426D-B8B3-3F03CF12E70F}" srcId="{2CCE4106-4294-420D-9519-90AE7920131F}" destId="{78A72E48-DFC4-43D1-99D7-8085A447C55A}" srcOrd="2" destOrd="0" parTransId="{DDFAEAB0-487F-4133-94B5-FD0801BD24F5}" sibTransId="{C1ADBC03-E608-418A-B99C-A6742B8123E8}"/>
    <dgm:cxn modelId="{B360F8CF-0066-4F6D-9AA8-D02DEC385740}" type="presOf" srcId="{26FBF8B7-8052-4CE4-BAA3-2512DBBD1905}" destId="{3127B3E0-D96C-4546-A972-7F104F741C52}" srcOrd="0" destOrd="0" presId="urn:microsoft.com/office/officeart/2005/8/layout/default"/>
    <dgm:cxn modelId="{486717D5-1519-4D24-9DBE-778620DD7EE6}" srcId="{2CCE4106-4294-420D-9519-90AE7920131F}" destId="{26FBF8B7-8052-4CE4-BAA3-2512DBBD1905}" srcOrd="1" destOrd="0" parTransId="{56232621-1EB3-4E2C-9878-92DB1D70134A}" sibTransId="{84E06920-2516-40E8-844C-B842EC4FF08C}"/>
    <dgm:cxn modelId="{1E695AEF-31D9-4032-8632-2A1E09BE84CE}" srcId="{2CCE4106-4294-420D-9519-90AE7920131F}" destId="{89AE4DD3-EFFD-47DE-BAC6-82B6A27236F4}" srcOrd="4" destOrd="0" parTransId="{AA64A241-9C13-40C3-B356-36B8954DC275}" sibTransId="{42943FC8-458A-4CB3-8415-E5B1E4845363}"/>
    <dgm:cxn modelId="{D023F049-7705-4B29-894E-9F268B301B17}" type="presParOf" srcId="{88F05CF0-F49C-47A5-8304-CF6CBA7BF266}" destId="{834FC390-C350-4DB0-98DB-206895242F94}" srcOrd="0" destOrd="0" presId="urn:microsoft.com/office/officeart/2005/8/layout/default"/>
    <dgm:cxn modelId="{49B42D15-6995-4FBF-9874-5A364D53F035}" type="presParOf" srcId="{88F05CF0-F49C-47A5-8304-CF6CBA7BF266}" destId="{097676AC-46F4-4A28-B907-923955BD9760}" srcOrd="1" destOrd="0" presId="urn:microsoft.com/office/officeart/2005/8/layout/default"/>
    <dgm:cxn modelId="{7E854F74-B4C5-4D03-921D-B4B8AAAA8375}" type="presParOf" srcId="{88F05CF0-F49C-47A5-8304-CF6CBA7BF266}" destId="{3127B3E0-D96C-4546-A972-7F104F741C52}" srcOrd="2" destOrd="0" presId="urn:microsoft.com/office/officeart/2005/8/layout/default"/>
    <dgm:cxn modelId="{8EF79D6E-64C7-4704-9302-3E0A86091CF4}" type="presParOf" srcId="{88F05CF0-F49C-47A5-8304-CF6CBA7BF266}" destId="{42361621-E45F-4D92-9550-FB30D3FACDCD}" srcOrd="3" destOrd="0" presId="urn:microsoft.com/office/officeart/2005/8/layout/default"/>
    <dgm:cxn modelId="{DD6A19AB-592C-4446-81D3-66EEF834C295}" type="presParOf" srcId="{88F05CF0-F49C-47A5-8304-CF6CBA7BF266}" destId="{297A4E00-413E-4D30-B4ED-A6ED00BF8AFE}" srcOrd="4" destOrd="0" presId="urn:microsoft.com/office/officeart/2005/8/layout/default"/>
    <dgm:cxn modelId="{DC3365E4-D6A0-47A8-B97C-4F43F4643374}" type="presParOf" srcId="{88F05CF0-F49C-47A5-8304-CF6CBA7BF266}" destId="{C378EC6A-E47C-48CF-B3D9-C84C8F0FF1C5}" srcOrd="5" destOrd="0" presId="urn:microsoft.com/office/officeart/2005/8/layout/default"/>
    <dgm:cxn modelId="{2E3E7D73-6442-48B9-85F9-3CB9B65B931B}" type="presParOf" srcId="{88F05CF0-F49C-47A5-8304-CF6CBA7BF266}" destId="{476BF1FD-BC27-4FAE-AE91-C9FCBB05DA3B}" srcOrd="6" destOrd="0" presId="urn:microsoft.com/office/officeart/2005/8/layout/default"/>
    <dgm:cxn modelId="{7D84DD93-D621-4E6A-9CE7-3965F53CDF13}" type="presParOf" srcId="{88F05CF0-F49C-47A5-8304-CF6CBA7BF266}" destId="{671BA4BF-71FD-499C-AF63-2B4FDE36FCEA}" srcOrd="7" destOrd="0" presId="urn:microsoft.com/office/officeart/2005/8/layout/default"/>
    <dgm:cxn modelId="{96DEBBF9-5DAC-4053-AA1E-13561531E902}" type="presParOf" srcId="{88F05CF0-F49C-47A5-8304-CF6CBA7BF266}" destId="{299646CD-258F-4526-87C9-C7FF6D339F4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F42FA-149E-4691-81C5-1345683C3E5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A53DCC-F50C-483C-8675-B0B33895957A}">
      <dgm:prSet/>
      <dgm:spPr/>
      <dgm:t>
        <a:bodyPr/>
        <a:lstStyle/>
        <a:p>
          <a:pPr>
            <a:lnSpc>
              <a:spcPct val="100000"/>
            </a:lnSpc>
          </a:pPr>
          <a:r>
            <a:rPr lang="en-US"/>
            <a:t>Urban areas face significant risks from floods, with potential repercussions on infrastructure, livelihoods, and human lives. </a:t>
          </a:r>
        </a:p>
      </dgm:t>
    </dgm:pt>
    <dgm:pt modelId="{6BF3FFC5-3C5D-4DAE-956F-F3EDC239C8AA}" type="parTrans" cxnId="{16DA3B8C-C454-44B6-A899-E548C1C44CF0}">
      <dgm:prSet/>
      <dgm:spPr/>
      <dgm:t>
        <a:bodyPr/>
        <a:lstStyle/>
        <a:p>
          <a:endParaRPr lang="en-US"/>
        </a:p>
      </dgm:t>
    </dgm:pt>
    <dgm:pt modelId="{AD2C026B-E6A7-4431-9200-23D6FB91665D}" type="sibTrans" cxnId="{16DA3B8C-C454-44B6-A899-E548C1C44CF0}">
      <dgm:prSet/>
      <dgm:spPr/>
      <dgm:t>
        <a:bodyPr/>
        <a:lstStyle/>
        <a:p>
          <a:endParaRPr lang="en-US"/>
        </a:p>
      </dgm:t>
    </dgm:pt>
    <dgm:pt modelId="{09B4519E-4DE9-40EF-9AD6-A89E3F0A80DF}">
      <dgm:prSet/>
      <dgm:spPr/>
      <dgm:t>
        <a:bodyPr/>
        <a:lstStyle/>
        <a:p>
          <a:pPr>
            <a:lnSpc>
              <a:spcPct val="100000"/>
            </a:lnSpc>
          </a:pPr>
          <a:r>
            <a:rPr lang="en-US"/>
            <a:t>To address this challenge, this research paper employs a multi-tiered approach integrating Geographic Information Systems (GIS), remote sensing, and hydrological modeling to analyze factors contributing to urban flooding.</a:t>
          </a:r>
        </a:p>
      </dgm:t>
    </dgm:pt>
    <dgm:pt modelId="{0702E8C8-69B4-4DD4-AE6A-AB444D01D473}" type="parTrans" cxnId="{A2940E58-2814-4DB9-9ED5-2AAD93475C68}">
      <dgm:prSet/>
      <dgm:spPr/>
      <dgm:t>
        <a:bodyPr/>
        <a:lstStyle/>
        <a:p>
          <a:endParaRPr lang="en-US"/>
        </a:p>
      </dgm:t>
    </dgm:pt>
    <dgm:pt modelId="{6185F6C6-144C-43D8-9327-A31A34BB4055}" type="sibTrans" cxnId="{A2940E58-2814-4DB9-9ED5-2AAD93475C68}">
      <dgm:prSet/>
      <dgm:spPr/>
      <dgm:t>
        <a:bodyPr/>
        <a:lstStyle/>
        <a:p>
          <a:endParaRPr lang="en-US"/>
        </a:p>
      </dgm:t>
    </dgm:pt>
    <dgm:pt modelId="{ECF1371B-28F1-4F6D-BF13-F0567D7BD025}">
      <dgm:prSet/>
      <dgm:spPr/>
      <dgm:t>
        <a:bodyPr/>
        <a:lstStyle/>
        <a:p>
          <a:pPr>
            <a:lnSpc>
              <a:spcPct val="100000"/>
            </a:lnSpc>
          </a:pPr>
          <a:r>
            <a:rPr lang="en-US"/>
            <a:t>The primary objectives encompass data collection and preprocessing, topographic analysis, hydrological modeling, vulnerability assessment, mapping, and visualization. </a:t>
          </a:r>
        </a:p>
      </dgm:t>
    </dgm:pt>
    <dgm:pt modelId="{AAA8744F-1229-4E0A-BA4E-DCCDBBE0FD85}" type="parTrans" cxnId="{F526013C-93D4-4761-B93B-853FE79CE895}">
      <dgm:prSet/>
      <dgm:spPr/>
      <dgm:t>
        <a:bodyPr/>
        <a:lstStyle/>
        <a:p>
          <a:endParaRPr lang="en-US"/>
        </a:p>
      </dgm:t>
    </dgm:pt>
    <dgm:pt modelId="{32A7166D-D545-4911-B030-CFF10522C757}" type="sibTrans" cxnId="{F526013C-93D4-4761-B93B-853FE79CE895}">
      <dgm:prSet/>
      <dgm:spPr/>
      <dgm:t>
        <a:bodyPr/>
        <a:lstStyle/>
        <a:p>
          <a:endParaRPr lang="en-US"/>
        </a:p>
      </dgm:t>
    </dgm:pt>
    <dgm:pt modelId="{862E10C0-15E8-4FA9-97A3-7A3E1AD736B5}">
      <dgm:prSet/>
      <dgm:spPr/>
      <dgm:t>
        <a:bodyPr/>
        <a:lstStyle/>
        <a:p>
          <a:pPr>
            <a:lnSpc>
              <a:spcPct val="100000"/>
            </a:lnSpc>
          </a:pPr>
          <a:r>
            <a:rPr lang="en-US" dirty="0"/>
            <a:t>These steps aim to provide valuable insights for urban planners, policymakers, and disaster management authorities. </a:t>
          </a:r>
        </a:p>
      </dgm:t>
    </dgm:pt>
    <dgm:pt modelId="{285539C4-1608-41AE-9C71-2083A68518BA}" type="parTrans" cxnId="{D9D9E792-81A1-46E6-B77D-F6D2C7033E14}">
      <dgm:prSet/>
      <dgm:spPr/>
      <dgm:t>
        <a:bodyPr/>
        <a:lstStyle/>
        <a:p>
          <a:endParaRPr lang="en-US"/>
        </a:p>
      </dgm:t>
    </dgm:pt>
    <dgm:pt modelId="{C9E37A74-F4A3-4D9B-A1A6-5A6781F11422}" type="sibTrans" cxnId="{D9D9E792-81A1-46E6-B77D-F6D2C7033E14}">
      <dgm:prSet/>
      <dgm:spPr/>
      <dgm:t>
        <a:bodyPr/>
        <a:lstStyle/>
        <a:p>
          <a:endParaRPr lang="en-US"/>
        </a:p>
      </dgm:t>
    </dgm:pt>
    <dgm:pt modelId="{B20A7657-ADDE-4B90-9E07-A18E35FA5BAC}">
      <dgm:prSet/>
      <dgm:spPr/>
      <dgm:t>
        <a:bodyPr/>
        <a:lstStyle/>
        <a:p>
          <a:pPr>
            <a:lnSpc>
              <a:spcPct val="100000"/>
            </a:lnSpc>
          </a:pPr>
          <a:r>
            <a:rPr lang="en-US"/>
            <a:t>The study's outcomes can inform strategies to mitigate flood risks through effective land use planning, infrastructure development, and disaster preparedness measures.</a:t>
          </a:r>
        </a:p>
      </dgm:t>
    </dgm:pt>
    <dgm:pt modelId="{31C8284F-77CD-4C89-AC40-20F6B1E87F4B}" type="parTrans" cxnId="{CAD2073E-A124-4846-BC0C-DD1CD0E7FA4B}">
      <dgm:prSet/>
      <dgm:spPr/>
      <dgm:t>
        <a:bodyPr/>
        <a:lstStyle/>
        <a:p>
          <a:endParaRPr lang="en-US"/>
        </a:p>
      </dgm:t>
    </dgm:pt>
    <dgm:pt modelId="{E8FE5064-BCED-4CC6-A2C9-254D2E0DC6FC}" type="sibTrans" cxnId="{CAD2073E-A124-4846-BC0C-DD1CD0E7FA4B}">
      <dgm:prSet/>
      <dgm:spPr/>
      <dgm:t>
        <a:bodyPr/>
        <a:lstStyle/>
        <a:p>
          <a:endParaRPr lang="en-US"/>
        </a:p>
      </dgm:t>
    </dgm:pt>
    <dgm:pt modelId="{DA1D5DDE-B568-45EE-A2E4-3403F4D8D352}">
      <dgm:prSet/>
      <dgm:spPr/>
      <dgm:t>
        <a:bodyPr/>
        <a:lstStyle/>
        <a:p>
          <a:pPr>
            <a:lnSpc>
              <a:spcPct val="100000"/>
            </a:lnSpc>
          </a:pPr>
          <a:r>
            <a:rPr lang="en-US" dirty="0"/>
            <a:t>During the validation and testing phase, the research rigorously assesses data accuracy, model reliability, and vulnerability predictions. </a:t>
          </a:r>
        </a:p>
      </dgm:t>
    </dgm:pt>
    <dgm:pt modelId="{19141E0D-1774-429F-8858-E13B616AEB43}" type="parTrans" cxnId="{7F7BAFB0-E6BB-4987-9B69-6B3A42279C6B}">
      <dgm:prSet/>
      <dgm:spPr/>
      <dgm:t>
        <a:bodyPr/>
        <a:lstStyle/>
        <a:p>
          <a:endParaRPr lang="en-US"/>
        </a:p>
      </dgm:t>
    </dgm:pt>
    <dgm:pt modelId="{3D438639-9D33-43A2-B1A1-6061577E107F}" type="sibTrans" cxnId="{7F7BAFB0-E6BB-4987-9B69-6B3A42279C6B}">
      <dgm:prSet/>
      <dgm:spPr/>
      <dgm:t>
        <a:bodyPr/>
        <a:lstStyle/>
        <a:p>
          <a:endParaRPr lang="en-US"/>
        </a:p>
      </dgm:t>
    </dgm:pt>
    <dgm:pt modelId="{FBC35FB6-8CD9-42E2-A868-E551C3DFA629}">
      <dgm:prSet/>
      <dgm:spPr/>
      <dgm:t>
        <a:bodyPr/>
        <a:lstStyle/>
        <a:p>
          <a:pPr>
            <a:lnSpc>
              <a:spcPct val="100000"/>
            </a:lnSpc>
          </a:pPr>
          <a:r>
            <a:rPr lang="en-US"/>
            <a:t>Peer review and cross-validation with independent datasets contribute to the robustness of the findings. The research acknowledges limitations and uncertainties, ensuring transparency and enhancing the applicability of the results in diverse urban settings.</a:t>
          </a:r>
        </a:p>
      </dgm:t>
    </dgm:pt>
    <dgm:pt modelId="{5977F4F7-7F45-47FB-83AF-490ACD71074A}" type="parTrans" cxnId="{0D9C9E6D-EEC2-423D-AA1B-A9FA7CA765A1}">
      <dgm:prSet/>
      <dgm:spPr/>
      <dgm:t>
        <a:bodyPr/>
        <a:lstStyle/>
        <a:p>
          <a:endParaRPr lang="en-US"/>
        </a:p>
      </dgm:t>
    </dgm:pt>
    <dgm:pt modelId="{66B368E9-DA74-424D-9726-1AC2D018A458}" type="sibTrans" cxnId="{0D9C9E6D-EEC2-423D-AA1B-A9FA7CA765A1}">
      <dgm:prSet/>
      <dgm:spPr/>
      <dgm:t>
        <a:bodyPr/>
        <a:lstStyle/>
        <a:p>
          <a:endParaRPr lang="en-US"/>
        </a:p>
      </dgm:t>
    </dgm:pt>
    <dgm:pt modelId="{CECDDE0E-9555-4A1D-BF23-B97F80D9C59C}" type="pres">
      <dgm:prSet presAssocID="{099F42FA-149E-4691-81C5-1345683C3E51}" presName="root" presStyleCnt="0">
        <dgm:presLayoutVars>
          <dgm:dir/>
          <dgm:resizeHandles val="exact"/>
        </dgm:presLayoutVars>
      </dgm:prSet>
      <dgm:spPr/>
    </dgm:pt>
    <dgm:pt modelId="{8A6C5546-739A-4F20-BCE5-83384208E774}" type="pres">
      <dgm:prSet presAssocID="{B5A53DCC-F50C-483C-8675-B0B33895957A}" presName="compNode" presStyleCnt="0"/>
      <dgm:spPr/>
    </dgm:pt>
    <dgm:pt modelId="{B11F8B37-8624-42FD-BA24-79B2A9C3E723}" type="pres">
      <dgm:prSet presAssocID="{B5A53DCC-F50C-483C-8675-B0B33895957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in"/>
        </a:ext>
      </dgm:extLst>
    </dgm:pt>
    <dgm:pt modelId="{02B7A63A-5673-4A86-B224-33EADEF19D84}" type="pres">
      <dgm:prSet presAssocID="{B5A53DCC-F50C-483C-8675-B0B33895957A}" presName="spaceRect" presStyleCnt="0"/>
      <dgm:spPr/>
    </dgm:pt>
    <dgm:pt modelId="{C1055ECB-7998-474E-8451-610E79E71097}" type="pres">
      <dgm:prSet presAssocID="{B5A53DCC-F50C-483C-8675-B0B33895957A}" presName="textRect" presStyleLbl="revTx" presStyleIdx="0" presStyleCnt="7">
        <dgm:presLayoutVars>
          <dgm:chMax val="1"/>
          <dgm:chPref val="1"/>
        </dgm:presLayoutVars>
      </dgm:prSet>
      <dgm:spPr/>
    </dgm:pt>
    <dgm:pt modelId="{BFF08900-E640-4303-AB9E-760E9256DE79}" type="pres">
      <dgm:prSet presAssocID="{AD2C026B-E6A7-4431-9200-23D6FB91665D}" presName="sibTrans" presStyleCnt="0"/>
      <dgm:spPr/>
    </dgm:pt>
    <dgm:pt modelId="{C8ECB7FD-7D6D-4F4B-BA68-A71CB815B926}" type="pres">
      <dgm:prSet presAssocID="{09B4519E-4DE9-40EF-9AD6-A89E3F0A80DF}" presName="compNode" presStyleCnt="0"/>
      <dgm:spPr/>
    </dgm:pt>
    <dgm:pt modelId="{9B116422-B570-419D-9A41-A72F7554A298}" type="pres">
      <dgm:prSet presAssocID="{09B4519E-4DE9-40EF-9AD6-A89E3F0A80D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D9254FEC-3A93-4425-A941-E8AEAA9A61A9}" type="pres">
      <dgm:prSet presAssocID="{09B4519E-4DE9-40EF-9AD6-A89E3F0A80DF}" presName="spaceRect" presStyleCnt="0"/>
      <dgm:spPr/>
    </dgm:pt>
    <dgm:pt modelId="{3A4AB717-BA3C-4867-A44E-D1E6B68B97E5}" type="pres">
      <dgm:prSet presAssocID="{09B4519E-4DE9-40EF-9AD6-A89E3F0A80DF}" presName="textRect" presStyleLbl="revTx" presStyleIdx="1" presStyleCnt="7">
        <dgm:presLayoutVars>
          <dgm:chMax val="1"/>
          <dgm:chPref val="1"/>
        </dgm:presLayoutVars>
      </dgm:prSet>
      <dgm:spPr/>
    </dgm:pt>
    <dgm:pt modelId="{B8A7CC48-9D73-4D71-AFB2-39191D84783A}" type="pres">
      <dgm:prSet presAssocID="{6185F6C6-144C-43D8-9327-A31A34BB4055}" presName="sibTrans" presStyleCnt="0"/>
      <dgm:spPr/>
    </dgm:pt>
    <dgm:pt modelId="{D59918DA-7E8B-4F94-BA51-3D6BD0040744}" type="pres">
      <dgm:prSet presAssocID="{ECF1371B-28F1-4F6D-BF13-F0567D7BD025}" presName="compNode" presStyleCnt="0"/>
      <dgm:spPr/>
    </dgm:pt>
    <dgm:pt modelId="{58D9A12C-663D-4C92-965D-D1718B1F52F8}" type="pres">
      <dgm:prSet presAssocID="{ECF1371B-28F1-4F6D-BF13-F0567D7BD02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bow"/>
        </a:ext>
      </dgm:extLst>
    </dgm:pt>
    <dgm:pt modelId="{C89E17F1-F961-400D-ADB3-1E7A8700E21F}" type="pres">
      <dgm:prSet presAssocID="{ECF1371B-28F1-4F6D-BF13-F0567D7BD025}" presName="spaceRect" presStyleCnt="0"/>
      <dgm:spPr/>
    </dgm:pt>
    <dgm:pt modelId="{FF747369-333E-43E2-B806-FD5D1ECAD90A}" type="pres">
      <dgm:prSet presAssocID="{ECF1371B-28F1-4F6D-BF13-F0567D7BD025}" presName="textRect" presStyleLbl="revTx" presStyleIdx="2" presStyleCnt="7">
        <dgm:presLayoutVars>
          <dgm:chMax val="1"/>
          <dgm:chPref val="1"/>
        </dgm:presLayoutVars>
      </dgm:prSet>
      <dgm:spPr/>
    </dgm:pt>
    <dgm:pt modelId="{F9DED79D-B11D-468B-9176-B90A373BD8FD}" type="pres">
      <dgm:prSet presAssocID="{32A7166D-D545-4911-B030-CFF10522C757}" presName="sibTrans" presStyleCnt="0"/>
      <dgm:spPr/>
    </dgm:pt>
    <dgm:pt modelId="{25E78B2E-F408-4E11-9080-961D9DEBC9A6}" type="pres">
      <dgm:prSet presAssocID="{862E10C0-15E8-4FA9-97A3-7A3E1AD736B5}" presName="compNode" presStyleCnt="0"/>
      <dgm:spPr/>
    </dgm:pt>
    <dgm:pt modelId="{64E422A1-855B-4AE8-849E-3CF726FF958A}" type="pres">
      <dgm:prSet presAssocID="{862E10C0-15E8-4FA9-97A3-7A3E1AD736B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ty"/>
        </a:ext>
      </dgm:extLst>
    </dgm:pt>
    <dgm:pt modelId="{CA44C59C-6AE5-47F9-926C-AA94D8AB30A1}" type="pres">
      <dgm:prSet presAssocID="{862E10C0-15E8-4FA9-97A3-7A3E1AD736B5}" presName="spaceRect" presStyleCnt="0"/>
      <dgm:spPr/>
    </dgm:pt>
    <dgm:pt modelId="{7B59DDC8-9C14-4684-BFB8-C4627160AF8E}" type="pres">
      <dgm:prSet presAssocID="{862E10C0-15E8-4FA9-97A3-7A3E1AD736B5}" presName="textRect" presStyleLbl="revTx" presStyleIdx="3" presStyleCnt="7">
        <dgm:presLayoutVars>
          <dgm:chMax val="1"/>
          <dgm:chPref val="1"/>
        </dgm:presLayoutVars>
      </dgm:prSet>
      <dgm:spPr/>
    </dgm:pt>
    <dgm:pt modelId="{AFEDB260-6115-4616-BD1D-C13E1988A6AC}" type="pres">
      <dgm:prSet presAssocID="{C9E37A74-F4A3-4D9B-A1A6-5A6781F11422}" presName="sibTrans" presStyleCnt="0"/>
      <dgm:spPr/>
    </dgm:pt>
    <dgm:pt modelId="{B2C1A06D-4192-49AB-B839-823F7848F23D}" type="pres">
      <dgm:prSet presAssocID="{B20A7657-ADDE-4B90-9E07-A18E35FA5BAC}" presName="compNode" presStyleCnt="0"/>
      <dgm:spPr/>
    </dgm:pt>
    <dgm:pt modelId="{21F4A26B-CB27-473E-AE6F-A21066F2EB37}" type="pres">
      <dgm:prSet presAssocID="{B20A7657-ADDE-4B90-9E07-A18E35FA5BA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ning"/>
        </a:ext>
      </dgm:extLst>
    </dgm:pt>
    <dgm:pt modelId="{084FB0DF-B2B9-4455-8FAC-FC339826C476}" type="pres">
      <dgm:prSet presAssocID="{B20A7657-ADDE-4B90-9E07-A18E35FA5BAC}" presName="spaceRect" presStyleCnt="0"/>
      <dgm:spPr/>
    </dgm:pt>
    <dgm:pt modelId="{00964687-86CB-46C4-AFE3-B109F605385B}" type="pres">
      <dgm:prSet presAssocID="{B20A7657-ADDE-4B90-9E07-A18E35FA5BAC}" presName="textRect" presStyleLbl="revTx" presStyleIdx="4" presStyleCnt="7">
        <dgm:presLayoutVars>
          <dgm:chMax val="1"/>
          <dgm:chPref val="1"/>
        </dgm:presLayoutVars>
      </dgm:prSet>
      <dgm:spPr/>
    </dgm:pt>
    <dgm:pt modelId="{509393C9-426C-4AC2-8C4D-A37F896A63E0}" type="pres">
      <dgm:prSet presAssocID="{E8FE5064-BCED-4CC6-A2C9-254D2E0DC6FC}" presName="sibTrans" presStyleCnt="0"/>
      <dgm:spPr/>
    </dgm:pt>
    <dgm:pt modelId="{2DE1B638-AFBC-454B-84EF-F494C5BEF51F}" type="pres">
      <dgm:prSet presAssocID="{DA1D5DDE-B568-45EE-A2E4-3403F4D8D352}" presName="compNode" presStyleCnt="0"/>
      <dgm:spPr/>
    </dgm:pt>
    <dgm:pt modelId="{6D894450-31FE-402D-B09E-6AA72B0CD118}" type="pres">
      <dgm:prSet presAssocID="{DA1D5DDE-B568-45EE-A2E4-3403F4D8D35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g under Magnifying Glass"/>
        </a:ext>
      </dgm:extLst>
    </dgm:pt>
    <dgm:pt modelId="{9B4ECBDC-05F5-40BB-872F-3C560514341C}" type="pres">
      <dgm:prSet presAssocID="{DA1D5DDE-B568-45EE-A2E4-3403F4D8D352}" presName="spaceRect" presStyleCnt="0"/>
      <dgm:spPr/>
    </dgm:pt>
    <dgm:pt modelId="{6F2A4E6F-F2F4-4052-A5B4-C28B79015DD7}" type="pres">
      <dgm:prSet presAssocID="{DA1D5DDE-B568-45EE-A2E4-3403F4D8D352}" presName="textRect" presStyleLbl="revTx" presStyleIdx="5" presStyleCnt="7">
        <dgm:presLayoutVars>
          <dgm:chMax val="1"/>
          <dgm:chPref val="1"/>
        </dgm:presLayoutVars>
      </dgm:prSet>
      <dgm:spPr/>
    </dgm:pt>
    <dgm:pt modelId="{B3ACC6D6-D825-4F70-8673-ED7B8C537B81}" type="pres">
      <dgm:prSet presAssocID="{3D438639-9D33-43A2-B1A1-6061577E107F}" presName="sibTrans" presStyleCnt="0"/>
      <dgm:spPr/>
    </dgm:pt>
    <dgm:pt modelId="{A5C61118-5843-452A-9969-85DA909FC4F1}" type="pres">
      <dgm:prSet presAssocID="{FBC35FB6-8CD9-42E2-A868-E551C3DFA629}" presName="compNode" presStyleCnt="0"/>
      <dgm:spPr/>
    </dgm:pt>
    <dgm:pt modelId="{53EEFA14-F6A3-46CE-A168-06EF433AB18A}" type="pres">
      <dgm:prSet presAssocID="{FBC35FB6-8CD9-42E2-A868-E551C3DFA62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esentation with Checklist"/>
        </a:ext>
      </dgm:extLst>
    </dgm:pt>
    <dgm:pt modelId="{6B348079-8936-43FF-A81C-7DBE63D4BD7F}" type="pres">
      <dgm:prSet presAssocID="{FBC35FB6-8CD9-42E2-A868-E551C3DFA629}" presName="spaceRect" presStyleCnt="0"/>
      <dgm:spPr/>
    </dgm:pt>
    <dgm:pt modelId="{B5574AEC-E716-474D-B94B-F9B9705920B1}" type="pres">
      <dgm:prSet presAssocID="{FBC35FB6-8CD9-42E2-A868-E551C3DFA629}" presName="textRect" presStyleLbl="revTx" presStyleIdx="6" presStyleCnt="7">
        <dgm:presLayoutVars>
          <dgm:chMax val="1"/>
          <dgm:chPref val="1"/>
        </dgm:presLayoutVars>
      </dgm:prSet>
      <dgm:spPr/>
    </dgm:pt>
  </dgm:ptLst>
  <dgm:cxnLst>
    <dgm:cxn modelId="{E0374F3A-AF92-4E88-BD89-0D249DD1D556}" type="presOf" srcId="{B5A53DCC-F50C-483C-8675-B0B33895957A}" destId="{C1055ECB-7998-474E-8451-610E79E71097}" srcOrd="0" destOrd="0" presId="urn:microsoft.com/office/officeart/2018/2/layout/IconLabelList"/>
    <dgm:cxn modelId="{F526013C-93D4-4761-B93B-853FE79CE895}" srcId="{099F42FA-149E-4691-81C5-1345683C3E51}" destId="{ECF1371B-28F1-4F6D-BF13-F0567D7BD025}" srcOrd="2" destOrd="0" parTransId="{AAA8744F-1229-4E0A-BA4E-DCCDBBE0FD85}" sibTransId="{32A7166D-D545-4911-B030-CFF10522C757}"/>
    <dgm:cxn modelId="{CAD2073E-A124-4846-BC0C-DD1CD0E7FA4B}" srcId="{099F42FA-149E-4691-81C5-1345683C3E51}" destId="{B20A7657-ADDE-4B90-9E07-A18E35FA5BAC}" srcOrd="4" destOrd="0" parTransId="{31C8284F-77CD-4C89-AC40-20F6B1E87F4B}" sibTransId="{E8FE5064-BCED-4CC6-A2C9-254D2E0DC6FC}"/>
    <dgm:cxn modelId="{0D9C9E6D-EEC2-423D-AA1B-A9FA7CA765A1}" srcId="{099F42FA-149E-4691-81C5-1345683C3E51}" destId="{FBC35FB6-8CD9-42E2-A868-E551C3DFA629}" srcOrd="6" destOrd="0" parTransId="{5977F4F7-7F45-47FB-83AF-490ACD71074A}" sibTransId="{66B368E9-DA74-424D-9726-1AC2D018A458}"/>
    <dgm:cxn modelId="{A2940E58-2814-4DB9-9ED5-2AAD93475C68}" srcId="{099F42FA-149E-4691-81C5-1345683C3E51}" destId="{09B4519E-4DE9-40EF-9AD6-A89E3F0A80DF}" srcOrd="1" destOrd="0" parTransId="{0702E8C8-69B4-4DD4-AE6A-AB444D01D473}" sibTransId="{6185F6C6-144C-43D8-9327-A31A34BB4055}"/>
    <dgm:cxn modelId="{16DA3B8C-C454-44B6-A899-E548C1C44CF0}" srcId="{099F42FA-149E-4691-81C5-1345683C3E51}" destId="{B5A53DCC-F50C-483C-8675-B0B33895957A}" srcOrd="0" destOrd="0" parTransId="{6BF3FFC5-3C5D-4DAE-956F-F3EDC239C8AA}" sibTransId="{AD2C026B-E6A7-4431-9200-23D6FB91665D}"/>
    <dgm:cxn modelId="{D9D9E792-81A1-46E6-B77D-F6D2C7033E14}" srcId="{099F42FA-149E-4691-81C5-1345683C3E51}" destId="{862E10C0-15E8-4FA9-97A3-7A3E1AD736B5}" srcOrd="3" destOrd="0" parTransId="{285539C4-1608-41AE-9C71-2083A68518BA}" sibTransId="{C9E37A74-F4A3-4D9B-A1A6-5A6781F11422}"/>
    <dgm:cxn modelId="{887A2393-4521-40EC-A383-439DD86EC1C7}" type="presOf" srcId="{DA1D5DDE-B568-45EE-A2E4-3403F4D8D352}" destId="{6F2A4E6F-F2F4-4052-A5B4-C28B79015DD7}" srcOrd="0" destOrd="0" presId="urn:microsoft.com/office/officeart/2018/2/layout/IconLabelList"/>
    <dgm:cxn modelId="{EECAF3A2-7C1C-454C-A507-5AAFB797C909}" type="presOf" srcId="{B20A7657-ADDE-4B90-9E07-A18E35FA5BAC}" destId="{00964687-86CB-46C4-AFE3-B109F605385B}" srcOrd="0" destOrd="0" presId="urn:microsoft.com/office/officeart/2018/2/layout/IconLabelList"/>
    <dgm:cxn modelId="{7F7BAFB0-E6BB-4987-9B69-6B3A42279C6B}" srcId="{099F42FA-149E-4691-81C5-1345683C3E51}" destId="{DA1D5DDE-B568-45EE-A2E4-3403F4D8D352}" srcOrd="5" destOrd="0" parTransId="{19141E0D-1774-429F-8858-E13B616AEB43}" sibTransId="{3D438639-9D33-43A2-B1A1-6061577E107F}"/>
    <dgm:cxn modelId="{BF059DC7-CEC8-4685-B560-3F85DBB9A0AC}" type="presOf" srcId="{09B4519E-4DE9-40EF-9AD6-A89E3F0A80DF}" destId="{3A4AB717-BA3C-4867-A44E-D1E6B68B97E5}" srcOrd="0" destOrd="0" presId="urn:microsoft.com/office/officeart/2018/2/layout/IconLabelList"/>
    <dgm:cxn modelId="{AD050BCD-6ECF-4BEA-BD7E-590C2C4D3D52}" type="presOf" srcId="{862E10C0-15E8-4FA9-97A3-7A3E1AD736B5}" destId="{7B59DDC8-9C14-4684-BFB8-C4627160AF8E}" srcOrd="0" destOrd="0" presId="urn:microsoft.com/office/officeart/2018/2/layout/IconLabelList"/>
    <dgm:cxn modelId="{DFB446EA-74A5-4FEA-B758-10B691DB1C03}" type="presOf" srcId="{FBC35FB6-8CD9-42E2-A868-E551C3DFA629}" destId="{B5574AEC-E716-474D-B94B-F9B9705920B1}" srcOrd="0" destOrd="0" presId="urn:microsoft.com/office/officeart/2018/2/layout/IconLabelList"/>
    <dgm:cxn modelId="{DA24E6F3-3091-409B-A6BE-DC05DDA3E8DF}" type="presOf" srcId="{099F42FA-149E-4691-81C5-1345683C3E51}" destId="{CECDDE0E-9555-4A1D-BF23-B97F80D9C59C}" srcOrd="0" destOrd="0" presId="urn:microsoft.com/office/officeart/2018/2/layout/IconLabelList"/>
    <dgm:cxn modelId="{E55852F5-BDCB-43F7-9752-CCC54A03A2E4}" type="presOf" srcId="{ECF1371B-28F1-4F6D-BF13-F0567D7BD025}" destId="{FF747369-333E-43E2-B806-FD5D1ECAD90A}" srcOrd="0" destOrd="0" presId="urn:microsoft.com/office/officeart/2018/2/layout/IconLabelList"/>
    <dgm:cxn modelId="{8437DB59-0A62-47BE-ADDB-9BDC17880B79}" type="presParOf" srcId="{CECDDE0E-9555-4A1D-BF23-B97F80D9C59C}" destId="{8A6C5546-739A-4F20-BCE5-83384208E774}" srcOrd="0" destOrd="0" presId="urn:microsoft.com/office/officeart/2018/2/layout/IconLabelList"/>
    <dgm:cxn modelId="{C65F69B1-6B22-4658-804A-8A014573E45C}" type="presParOf" srcId="{8A6C5546-739A-4F20-BCE5-83384208E774}" destId="{B11F8B37-8624-42FD-BA24-79B2A9C3E723}" srcOrd="0" destOrd="0" presId="urn:microsoft.com/office/officeart/2018/2/layout/IconLabelList"/>
    <dgm:cxn modelId="{70606BCD-7DC9-42A7-AE38-706943FFC87E}" type="presParOf" srcId="{8A6C5546-739A-4F20-BCE5-83384208E774}" destId="{02B7A63A-5673-4A86-B224-33EADEF19D84}" srcOrd="1" destOrd="0" presId="urn:microsoft.com/office/officeart/2018/2/layout/IconLabelList"/>
    <dgm:cxn modelId="{252F4774-3A8D-474F-87BB-24A7F1D4A948}" type="presParOf" srcId="{8A6C5546-739A-4F20-BCE5-83384208E774}" destId="{C1055ECB-7998-474E-8451-610E79E71097}" srcOrd="2" destOrd="0" presId="urn:microsoft.com/office/officeart/2018/2/layout/IconLabelList"/>
    <dgm:cxn modelId="{769BC73F-9A7E-46CE-925D-A6C88621C730}" type="presParOf" srcId="{CECDDE0E-9555-4A1D-BF23-B97F80D9C59C}" destId="{BFF08900-E640-4303-AB9E-760E9256DE79}" srcOrd="1" destOrd="0" presId="urn:microsoft.com/office/officeart/2018/2/layout/IconLabelList"/>
    <dgm:cxn modelId="{BE1D49E0-88EB-4597-A772-A058B22161AF}" type="presParOf" srcId="{CECDDE0E-9555-4A1D-BF23-B97F80D9C59C}" destId="{C8ECB7FD-7D6D-4F4B-BA68-A71CB815B926}" srcOrd="2" destOrd="0" presId="urn:microsoft.com/office/officeart/2018/2/layout/IconLabelList"/>
    <dgm:cxn modelId="{56AE5EEE-F41B-4100-B482-30B97CD1B638}" type="presParOf" srcId="{C8ECB7FD-7D6D-4F4B-BA68-A71CB815B926}" destId="{9B116422-B570-419D-9A41-A72F7554A298}" srcOrd="0" destOrd="0" presId="urn:microsoft.com/office/officeart/2018/2/layout/IconLabelList"/>
    <dgm:cxn modelId="{9CFB004F-31A4-4AD1-9276-B8A335A8E05A}" type="presParOf" srcId="{C8ECB7FD-7D6D-4F4B-BA68-A71CB815B926}" destId="{D9254FEC-3A93-4425-A941-E8AEAA9A61A9}" srcOrd="1" destOrd="0" presId="urn:microsoft.com/office/officeart/2018/2/layout/IconLabelList"/>
    <dgm:cxn modelId="{FBF81BA5-DBFD-4A63-911A-DE6417F5CF00}" type="presParOf" srcId="{C8ECB7FD-7D6D-4F4B-BA68-A71CB815B926}" destId="{3A4AB717-BA3C-4867-A44E-D1E6B68B97E5}" srcOrd="2" destOrd="0" presId="urn:microsoft.com/office/officeart/2018/2/layout/IconLabelList"/>
    <dgm:cxn modelId="{98C469D7-EB38-430B-A6F7-172CDB56B9FA}" type="presParOf" srcId="{CECDDE0E-9555-4A1D-BF23-B97F80D9C59C}" destId="{B8A7CC48-9D73-4D71-AFB2-39191D84783A}" srcOrd="3" destOrd="0" presId="urn:microsoft.com/office/officeart/2018/2/layout/IconLabelList"/>
    <dgm:cxn modelId="{9B28DB2F-5F8F-42E3-8604-75EAECDE3D01}" type="presParOf" srcId="{CECDDE0E-9555-4A1D-BF23-B97F80D9C59C}" destId="{D59918DA-7E8B-4F94-BA51-3D6BD0040744}" srcOrd="4" destOrd="0" presId="urn:microsoft.com/office/officeart/2018/2/layout/IconLabelList"/>
    <dgm:cxn modelId="{CA114B53-E39D-4723-AEDE-0EB67CAEAE6C}" type="presParOf" srcId="{D59918DA-7E8B-4F94-BA51-3D6BD0040744}" destId="{58D9A12C-663D-4C92-965D-D1718B1F52F8}" srcOrd="0" destOrd="0" presId="urn:microsoft.com/office/officeart/2018/2/layout/IconLabelList"/>
    <dgm:cxn modelId="{14486DF9-1066-4BC4-9B91-87835708361A}" type="presParOf" srcId="{D59918DA-7E8B-4F94-BA51-3D6BD0040744}" destId="{C89E17F1-F961-400D-ADB3-1E7A8700E21F}" srcOrd="1" destOrd="0" presId="urn:microsoft.com/office/officeart/2018/2/layout/IconLabelList"/>
    <dgm:cxn modelId="{D9A8FC44-4A17-48C7-B275-9FEACC6F6F83}" type="presParOf" srcId="{D59918DA-7E8B-4F94-BA51-3D6BD0040744}" destId="{FF747369-333E-43E2-B806-FD5D1ECAD90A}" srcOrd="2" destOrd="0" presId="urn:microsoft.com/office/officeart/2018/2/layout/IconLabelList"/>
    <dgm:cxn modelId="{A73396B7-9A0C-4331-A301-68D84FF8D05A}" type="presParOf" srcId="{CECDDE0E-9555-4A1D-BF23-B97F80D9C59C}" destId="{F9DED79D-B11D-468B-9176-B90A373BD8FD}" srcOrd="5" destOrd="0" presId="urn:microsoft.com/office/officeart/2018/2/layout/IconLabelList"/>
    <dgm:cxn modelId="{155180C7-AEFB-45DC-BCDB-60904C3E3E77}" type="presParOf" srcId="{CECDDE0E-9555-4A1D-BF23-B97F80D9C59C}" destId="{25E78B2E-F408-4E11-9080-961D9DEBC9A6}" srcOrd="6" destOrd="0" presId="urn:microsoft.com/office/officeart/2018/2/layout/IconLabelList"/>
    <dgm:cxn modelId="{87868086-5FDE-45A4-88E2-452606FC6889}" type="presParOf" srcId="{25E78B2E-F408-4E11-9080-961D9DEBC9A6}" destId="{64E422A1-855B-4AE8-849E-3CF726FF958A}" srcOrd="0" destOrd="0" presId="urn:microsoft.com/office/officeart/2018/2/layout/IconLabelList"/>
    <dgm:cxn modelId="{4EBA7C96-518F-42FB-AB4C-4EE831094544}" type="presParOf" srcId="{25E78B2E-F408-4E11-9080-961D9DEBC9A6}" destId="{CA44C59C-6AE5-47F9-926C-AA94D8AB30A1}" srcOrd="1" destOrd="0" presId="urn:microsoft.com/office/officeart/2018/2/layout/IconLabelList"/>
    <dgm:cxn modelId="{60AFFD98-9CA0-4CD7-807B-55F777B0FEED}" type="presParOf" srcId="{25E78B2E-F408-4E11-9080-961D9DEBC9A6}" destId="{7B59DDC8-9C14-4684-BFB8-C4627160AF8E}" srcOrd="2" destOrd="0" presId="urn:microsoft.com/office/officeart/2018/2/layout/IconLabelList"/>
    <dgm:cxn modelId="{548EFD05-2476-43E2-A583-032C3A69BD94}" type="presParOf" srcId="{CECDDE0E-9555-4A1D-BF23-B97F80D9C59C}" destId="{AFEDB260-6115-4616-BD1D-C13E1988A6AC}" srcOrd="7" destOrd="0" presId="urn:microsoft.com/office/officeart/2018/2/layout/IconLabelList"/>
    <dgm:cxn modelId="{C2C98D24-1597-47E2-9A61-1C2669B2E347}" type="presParOf" srcId="{CECDDE0E-9555-4A1D-BF23-B97F80D9C59C}" destId="{B2C1A06D-4192-49AB-B839-823F7848F23D}" srcOrd="8" destOrd="0" presId="urn:microsoft.com/office/officeart/2018/2/layout/IconLabelList"/>
    <dgm:cxn modelId="{3501DEC1-3C19-498A-B11A-B0F7AEF7E025}" type="presParOf" srcId="{B2C1A06D-4192-49AB-B839-823F7848F23D}" destId="{21F4A26B-CB27-473E-AE6F-A21066F2EB37}" srcOrd="0" destOrd="0" presId="urn:microsoft.com/office/officeart/2018/2/layout/IconLabelList"/>
    <dgm:cxn modelId="{967FEBF1-28CB-4A55-830F-443C15E28A3D}" type="presParOf" srcId="{B2C1A06D-4192-49AB-B839-823F7848F23D}" destId="{084FB0DF-B2B9-4455-8FAC-FC339826C476}" srcOrd="1" destOrd="0" presId="urn:microsoft.com/office/officeart/2018/2/layout/IconLabelList"/>
    <dgm:cxn modelId="{AF3F0D40-3EA0-4D21-9A4F-3F63E0F225D0}" type="presParOf" srcId="{B2C1A06D-4192-49AB-B839-823F7848F23D}" destId="{00964687-86CB-46C4-AFE3-B109F605385B}" srcOrd="2" destOrd="0" presId="urn:microsoft.com/office/officeart/2018/2/layout/IconLabelList"/>
    <dgm:cxn modelId="{14FD067E-0208-4BBD-A06B-970C90F75C5C}" type="presParOf" srcId="{CECDDE0E-9555-4A1D-BF23-B97F80D9C59C}" destId="{509393C9-426C-4AC2-8C4D-A37F896A63E0}" srcOrd="9" destOrd="0" presId="urn:microsoft.com/office/officeart/2018/2/layout/IconLabelList"/>
    <dgm:cxn modelId="{4612D808-339C-4D6D-BB9E-A252173A5E08}" type="presParOf" srcId="{CECDDE0E-9555-4A1D-BF23-B97F80D9C59C}" destId="{2DE1B638-AFBC-454B-84EF-F494C5BEF51F}" srcOrd="10" destOrd="0" presId="urn:microsoft.com/office/officeart/2018/2/layout/IconLabelList"/>
    <dgm:cxn modelId="{A00083F4-E9A0-4DAA-9E3C-E0C2F164F07B}" type="presParOf" srcId="{2DE1B638-AFBC-454B-84EF-F494C5BEF51F}" destId="{6D894450-31FE-402D-B09E-6AA72B0CD118}" srcOrd="0" destOrd="0" presId="urn:microsoft.com/office/officeart/2018/2/layout/IconLabelList"/>
    <dgm:cxn modelId="{5F73B6AA-F066-4510-97FE-3BE546088BB6}" type="presParOf" srcId="{2DE1B638-AFBC-454B-84EF-F494C5BEF51F}" destId="{9B4ECBDC-05F5-40BB-872F-3C560514341C}" srcOrd="1" destOrd="0" presId="urn:microsoft.com/office/officeart/2018/2/layout/IconLabelList"/>
    <dgm:cxn modelId="{82D39F8A-5612-455B-9AFF-5C346C5CE273}" type="presParOf" srcId="{2DE1B638-AFBC-454B-84EF-F494C5BEF51F}" destId="{6F2A4E6F-F2F4-4052-A5B4-C28B79015DD7}" srcOrd="2" destOrd="0" presId="urn:microsoft.com/office/officeart/2018/2/layout/IconLabelList"/>
    <dgm:cxn modelId="{3B50D1E8-F161-4BB8-A8D4-64EA1AF51812}" type="presParOf" srcId="{CECDDE0E-9555-4A1D-BF23-B97F80D9C59C}" destId="{B3ACC6D6-D825-4F70-8673-ED7B8C537B81}" srcOrd="11" destOrd="0" presId="urn:microsoft.com/office/officeart/2018/2/layout/IconLabelList"/>
    <dgm:cxn modelId="{EAE767B8-F102-4771-9DBE-42CEAB7384A1}" type="presParOf" srcId="{CECDDE0E-9555-4A1D-BF23-B97F80D9C59C}" destId="{A5C61118-5843-452A-9969-85DA909FC4F1}" srcOrd="12" destOrd="0" presId="urn:microsoft.com/office/officeart/2018/2/layout/IconLabelList"/>
    <dgm:cxn modelId="{B0C7A461-DFB1-4D01-8F11-5BC5D61B7E4F}" type="presParOf" srcId="{A5C61118-5843-452A-9969-85DA909FC4F1}" destId="{53EEFA14-F6A3-46CE-A168-06EF433AB18A}" srcOrd="0" destOrd="0" presId="urn:microsoft.com/office/officeart/2018/2/layout/IconLabelList"/>
    <dgm:cxn modelId="{957D75E2-AF05-445C-BB08-BB40FC8D6C6F}" type="presParOf" srcId="{A5C61118-5843-452A-9969-85DA909FC4F1}" destId="{6B348079-8936-43FF-A81C-7DBE63D4BD7F}" srcOrd="1" destOrd="0" presId="urn:microsoft.com/office/officeart/2018/2/layout/IconLabelList"/>
    <dgm:cxn modelId="{8237726C-84D3-4176-B2D5-2527EFC45CE2}" type="presParOf" srcId="{A5C61118-5843-452A-9969-85DA909FC4F1}" destId="{B5574AEC-E716-474D-B94B-F9B9705920B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572833-8E13-42EB-A0FD-F5ABC08061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20FCDE-A96B-446D-8860-79F7BC0875BE}">
      <dgm:prSet/>
      <dgm:spPr/>
      <dgm:t>
        <a:bodyPr/>
        <a:lstStyle/>
        <a:p>
          <a:r>
            <a:rPr lang="en-IN" dirty="0"/>
            <a:t>QGIS software :-1.5-2L.</a:t>
          </a:r>
          <a:endParaRPr lang="en-US" dirty="0"/>
        </a:p>
      </dgm:t>
    </dgm:pt>
    <dgm:pt modelId="{DFF6F9FC-850E-432B-B4FF-63D48C3B7593}" type="parTrans" cxnId="{C9608372-2C16-43D7-B118-0B568BAA49FB}">
      <dgm:prSet/>
      <dgm:spPr/>
      <dgm:t>
        <a:bodyPr/>
        <a:lstStyle/>
        <a:p>
          <a:endParaRPr lang="en-US"/>
        </a:p>
      </dgm:t>
    </dgm:pt>
    <dgm:pt modelId="{9C554B52-31A4-4E89-BA87-95193C849CE1}" type="sibTrans" cxnId="{C9608372-2C16-43D7-B118-0B568BAA49FB}">
      <dgm:prSet/>
      <dgm:spPr/>
      <dgm:t>
        <a:bodyPr/>
        <a:lstStyle/>
        <a:p>
          <a:endParaRPr lang="en-US"/>
        </a:p>
      </dgm:t>
    </dgm:pt>
    <dgm:pt modelId="{3D023C4D-C2F1-42AA-9B31-682DB0BEAAFB}">
      <dgm:prSet/>
      <dgm:spPr/>
      <dgm:t>
        <a:bodyPr/>
        <a:lstStyle/>
        <a:p>
          <a:r>
            <a:rPr lang="en-IN"/>
            <a:t>Development :- 4-5L .</a:t>
          </a:r>
          <a:endParaRPr lang="en-US"/>
        </a:p>
      </dgm:t>
    </dgm:pt>
    <dgm:pt modelId="{71F57BC0-D1E7-4A1E-BA9E-4E5392EE35D2}" type="parTrans" cxnId="{5BC40BBE-C37F-43F1-AF4A-310C286ABFDA}">
      <dgm:prSet/>
      <dgm:spPr/>
      <dgm:t>
        <a:bodyPr/>
        <a:lstStyle/>
        <a:p>
          <a:endParaRPr lang="en-US"/>
        </a:p>
      </dgm:t>
    </dgm:pt>
    <dgm:pt modelId="{E2072DC7-BB5E-49E8-BA80-3C3BBF32726B}" type="sibTrans" cxnId="{5BC40BBE-C37F-43F1-AF4A-310C286ABFDA}">
      <dgm:prSet/>
      <dgm:spPr/>
      <dgm:t>
        <a:bodyPr/>
        <a:lstStyle/>
        <a:p>
          <a:endParaRPr lang="en-US"/>
        </a:p>
      </dgm:t>
    </dgm:pt>
    <dgm:pt modelId="{911E972C-8ECE-4BC7-A1D6-ED2EDB0E2B57}" type="pres">
      <dgm:prSet presAssocID="{0B572833-8E13-42EB-A0FD-F5ABC0806169}" presName="root" presStyleCnt="0">
        <dgm:presLayoutVars>
          <dgm:dir/>
          <dgm:resizeHandles val="exact"/>
        </dgm:presLayoutVars>
      </dgm:prSet>
      <dgm:spPr/>
    </dgm:pt>
    <dgm:pt modelId="{B41A2EE4-3822-409A-A9AF-BDAC73442AC5}" type="pres">
      <dgm:prSet presAssocID="{ED20FCDE-A96B-446D-8860-79F7BC0875BE}" presName="compNode" presStyleCnt="0"/>
      <dgm:spPr/>
    </dgm:pt>
    <dgm:pt modelId="{C135FD5D-CC58-4826-BDAB-B837C3A3BF45}" type="pres">
      <dgm:prSet presAssocID="{ED20FCDE-A96B-446D-8860-79F7BC0875BE}" presName="bgRect" presStyleLbl="bgShp" presStyleIdx="0" presStyleCnt="2" custLinFactNeighborX="-1533"/>
      <dgm:spPr/>
    </dgm:pt>
    <dgm:pt modelId="{EC62BA23-C1F7-410C-A3C3-3A76F96704D8}" type="pres">
      <dgm:prSet presAssocID="{ED20FCDE-A96B-446D-8860-79F7BC0875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897B970-4DE1-4202-A41B-0A9CB51858FD}" type="pres">
      <dgm:prSet presAssocID="{ED20FCDE-A96B-446D-8860-79F7BC0875BE}" presName="spaceRect" presStyleCnt="0"/>
      <dgm:spPr/>
    </dgm:pt>
    <dgm:pt modelId="{565740C0-6623-45BA-8225-BF6AAA56B523}" type="pres">
      <dgm:prSet presAssocID="{ED20FCDE-A96B-446D-8860-79F7BC0875BE}" presName="parTx" presStyleLbl="revTx" presStyleIdx="0" presStyleCnt="2">
        <dgm:presLayoutVars>
          <dgm:chMax val="0"/>
          <dgm:chPref val="0"/>
        </dgm:presLayoutVars>
      </dgm:prSet>
      <dgm:spPr/>
    </dgm:pt>
    <dgm:pt modelId="{9088864E-EE08-4D16-9F67-377A8D52039F}" type="pres">
      <dgm:prSet presAssocID="{9C554B52-31A4-4E89-BA87-95193C849CE1}" presName="sibTrans" presStyleCnt="0"/>
      <dgm:spPr/>
    </dgm:pt>
    <dgm:pt modelId="{14D120D2-D85C-462D-B3F9-B20453619DCA}" type="pres">
      <dgm:prSet presAssocID="{3D023C4D-C2F1-42AA-9B31-682DB0BEAAFB}" presName="compNode" presStyleCnt="0"/>
      <dgm:spPr/>
    </dgm:pt>
    <dgm:pt modelId="{6A9D9A3B-2CDE-4201-AF82-AA9A367FC623}" type="pres">
      <dgm:prSet presAssocID="{3D023C4D-C2F1-42AA-9B31-682DB0BEAAFB}" presName="bgRect" presStyleLbl="bgShp" presStyleIdx="1" presStyleCnt="2"/>
      <dgm:spPr/>
    </dgm:pt>
    <dgm:pt modelId="{02A008E2-6213-4162-A58E-EDA6AC135733}" type="pres">
      <dgm:prSet presAssocID="{3D023C4D-C2F1-42AA-9B31-682DB0BEAA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0B37D9C-25A6-4570-A404-CE696DBF3525}" type="pres">
      <dgm:prSet presAssocID="{3D023C4D-C2F1-42AA-9B31-682DB0BEAAFB}" presName="spaceRect" presStyleCnt="0"/>
      <dgm:spPr/>
    </dgm:pt>
    <dgm:pt modelId="{32BD71B6-2369-4107-AA0B-B7335397F291}" type="pres">
      <dgm:prSet presAssocID="{3D023C4D-C2F1-42AA-9B31-682DB0BEAAFB}" presName="parTx" presStyleLbl="revTx" presStyleIdx="1" presStyleCnt="2">
        <dgm:presLayoutVars>
          <dgm:chMax val="0"/>
          <dgm:chPref val="0"/>
        </dgm:presLayoutVars>
      </dgm:prSet>
      <dgm:spPr/>
    </dgm:pt>
  </dgm:ptLst>
  <dgm:cxnLst>
    <dgm:cxn modelId="{C9608372-2C16-43D7-B118-0B568BAA49FB}" srcId="{0B572833-8E13-42EB-A0FD-F5ABC0806169}" destId="{ED20FCDE-A96B-446D-8860-79F7BC0875BE}" srcOrd="0" destOrd="0" parTransId="{DFF6F9FC-850E-432B-B4FF-63D48C3B7593}" sibTransId="{9C554B52-31A4-4E89-BA87-95193C849CE1}"/>
    <dgm:cxn modelId="{91F7F45A-8230-438D-AC78-B7821F28648E}" type="presOf" srcId="{0B572833-8E13-42EB-A0FD-F5ABC0806169}" destId="{911E972C-8ECE-4BC7-A1D6-ED2EDB0E2B57}" srcOrd="0" destOrd="0" presId="urn:microsoft.com/office/officeart/2018/2/layout/IconVerticalSolidList"/>
    <dgm:cxn modelId="{40BB948E-7605-4689-87C6-D5362B8B82AB}" type="presOf" srcId="{ED20FCDE-A96B-446D-8860-79F7BC0875BE}" destId="{565740C0-6623-45BA-8225-BF6AAA56B523}" srcOrd="0" destOrd="0" presId="urn:microsoft.com/office/officeart/2018/2/layout/IconVerticalSolidList"/>
    <dgm:cxn modelId="{5BC40BBE-C37F-43F1-AF4A-310C286ABFDA}" srcId="{0B572833-8E13-42EB-A0FD-F5ABC0806169}" destId="{3D023C4D-C2F1-42AA-9B31-682DB0BEAAFB}" srcOrd="1" destOrd="0" parTransId="{71F57BC0-D1E7-4A1E-BA9E-4E5392EE35D2}" sibTransId="{E2072DC7-BB5E-49E8-BA80-3C3BBF32726B}"/>
    <dgm:cxn modelId="{FDB33EEE-2CA0-41A5-9F39-6552E7AE977E}" type="presOf" srcId="{3D023C4D-C2F1-42AA-9B31-682DB0BEAAFB}" destId="{32BD71B6-2369-4107-AA0B-B7335397F291}" srcOrd="0" destOrd="0" presId="urn:microsoft.com/office/officeart/2018/2/layout/IconVerticalSolidList"/>
    <dgm:cxn modelId="{E14B0BDF-1727-4DFC-80EF-32204CD1F37A}" type="presParOf" srcId="{911E972C-8ECE-4BC7-A1D6-ED2EDB0E2B57}" destId="{B41A2EE4-3822-409A-A9AF-BDAC73442AC5}" srcOrd="0" destOrd="0" presId="urn:microsoft.com/office/officeart/2018/2/layout/IconVerticalSolidList"/>
    <dgm:cxn modelId="{42E4F646-96F4-45E8-A2C1-F60B32C40C1E}" type="presParOf" srcId="{B41A2EE4-3822-409A-A9AF-BDAC73442AC5}" destId="{C135FD5D-CC58-4826-BDAB-B837C3A3BF45}" srcOrd="0" destOrd="0" presId="urn:microsoft.com/office/officeart/2018/2/layout/IconVerticalSolidList"/>
    <dgm:cxn modelId="{CDCEC064-8085-4B1E-9AAF-DEF4B5C04E61}" type="presParOf" srcId="{B41A2EE4-3822-409A-A9AF-BDAC73442AC5}" destId="{EC62BA23-C1F7-410C-A3C3-3A76F96704D8}" srcOrd="1" destOrd="0" presId="urn:microsoft.com/office/officeart/2018/2/layout/IconVerticalSolidList"/>
    <dgm:cxn modelId="{C623D42E-C709-4049-A939-BE05EC081770}" type="presParOf" srcId="{B41A2EE4-3822-409A-A9AF-BDAC73442AC5}" destId="{9897B970-4DE1-4202-A41B-0A9CB51858FD}" srcOrd="2" destOrd="0" presId="urn:microsoft.com/office/officeart/2018/2/layout/IconVerticalSolidList"/>
    <dgm:cxn modelId="{7DDA59CC-7899-40D1-9EB3-DDAF8D464B2A}" type="presParOf" srcId="{B41A2EE4-3822-409A-A9AF-BDAC73442AC5}" destId="{565740C0-6623-45BA-8225-BF6AAA56B523}" srcOrd="3" destOrd="0" presId="urn:microsoft.com/office/officeart/2018/2/layout/IconVerticalSolidList"/>
    <dgm:cxn modelId="{FF563496-1A04-4C39-9035-2C4EA90080B6}" type="presParOf" srcId="{911E972C-8ECE-4BC7-A1D6-ED2EDB0E2B57}" destId="{9088864E-EE08-4D16-9F67-377A8D52039F}" srcOrd="1" destOrd="0" presId="urn:microsoft.com/office/officeart/2018/2/layout/IconVerticalSolidList"/>
    <dgm:cxn modelId="{FE1B31FB-A0D8-405E-B36D-F617B24C8CA2}" type="presParOf" srcId="{911E972C-8ECE-4BC7-A1D6-ED2EDB0E2B57}" destId="{14D120D2-D85C-462D-B3F9-B20453619DCA}" srcOrd="2" destOrd="0" presId="urn:microsoft.com/office/officeart/2018/2/layout/IconVerticalSolidList"/>
    <dgm:cxn modelId="{A44554D7-B41C-4678-9EA6-1B3E30DB9EB7}" type="presParOf" srcId="{14D120D2-D85C-462D-B3F9-B20453619DCA}" destId="{6A9D9A3B-2CDE-4201-AF82-AA9A367FC623}" srcOrd="0" destOrd="0" presId="urn:microsoft.com/office/officeart/2018/2/layout/IconVerticalSolidList"/>
    <dgm:cxn modelId="{D548BEAE-3BEE-4811-821F-AC4FF4FF39E8}" type="presParOf" srcId="{14D120D2-D85C-462D-B3F9-B20453619DCA}" destId="{02A008E2-6213-4162-A58E-EDA6AC135733}" srcOrd="1" destOrd="0" presId="urn:microsoft.com/office/officeart/2018/2/layout/IconVerticalSolidList"/>
    <dgm:cxn modelId="{E7873AFB-9A2A-4C22-B8DF-C8590D305E5A}" type="presParOf" srcId="{14D120D2-D85C-462D-B3F9-B20453619DCA}" destId="{A0B37D9C-25A6-4570-A404-CE696DBF3525}" srcOrd="2" destOrd="0" presId="urn:microsoft.com/office/officeart/2018/2/layout/IconVerticalSolidList"/>
    <dgm:cxn modelId="{54E689B1-D1C9-4B2D-984A-515577A7F652}" type="presParOf" srcId="{14D120D2-D85C-462D-B3F9-B20453619DCA}" destId="{32BD71B6-2369-4107-AA0B-B7335397F2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F89039-CC88-4231-A815-8BFCCF996FA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1AC3098-40BA-45E6-9550-D6ADD3ED3C26}">
      <dgm:prSet/>
      <dgm:spPr/>
      <dgm:t>
        <a:bodyPr/>
        <a:lstStyle/>
        <a:p>
          <a:r>
            <a:rPr lang="en-US"/>
            <a:t>This research paper aims to address the pressing issue of urban flooding by employing a robust, multi-tiered approach incorporating Geographic Information Systems (GIS), remote sensing, and hydrological modeling. </a:t>
          </a:r>
        </a:p>
      </dgm:t>
    </dgm:pt>
    <dgm:pt modelId="{B7CB5A11-5D02-412A-B8CF-F4A288D129FF}" type="parTrans" cxnId="{CF7C5938-0987-4B60-8D3A-7014C43BB869}">
      <dgm:prSet/>
      <dgm:spPr/>
      <dgm:t>
        <a:bodyPr/>
        <a:lstStyle/>
        <a:p>
          <a:endParaRPr lang="en-US"/>
        </a:p>
      </dgm:t>
    </dgm:pt>
    <dgm:pt modelId="{BDFACAF6-5C18-42E2-80BF-41756A141693}" type="sibTrans" cxnId="{CF7C5938-0987-4B60-8D3A-7014C43BB869}">
      <dgm:prSet/>
      <dgm:spPr/>
      <dgm:t>
        <a:bodyPr/>
        <a:lstStyle/>
        <a:p>
          <a:endParaRPr lang="en-US"/>
        </a:p>
      </dgm:t>
    </dgm:pt>
    <dgm:pt modelId="{82E6D04A-FCFA-4A6C-8DE9-C380DED75217}">
      <dgm:prSet/>
      <dgm:spPr/>
      <dgm:t>
        <a:bodyPr/>
        <a:lstStyle/>
        <a:p>
          <a:r>
            <a:rPr lang="en-US"/>
            <a:t>The study assumes the accuracy and reliability of the data utilized, including satellite imagery and hydrological information, as well as the validity of chosen hydrological models in representing real-world urban dynamics. </a:t>
          </a:r>
        </a:p>
      </dgm:t>
    </dgm:pt>
    <dgm:pt modelId="{7F8BDE4A-950E-4175-BB76-A0486C626150}" type="parTrans" cxnId="{6C189831-5C46-46F0-86CA-31DD37AE1A54}">
      <dgm:prSet/>
      <dgm:spPr/>
      <dgm:t>
        <a:bodyPr/>
        <a:lstStyle/>
        <a:p>
          <a:endParaRPr lang="en-US"/>
        </a:p>
      </dgm:t>
    </dgm:pt>
    <dgm:pt modelId="{A8FBE13A-8D0D-45B2-8DCC-6A86BABAD267}" type="sibTrans" cxnId="{6C189831-5C46-46F0-86CA-31DD37AE1A54}">
      <dgm:prSet/>
      <dgm:spPr/>
      <dgm:t>
        <a:bodyPr/>
        <a:lstStyle/>
        <a:p>
          <a:endParaRPr lang="en-US"/>
        </a:p>
      </dgm:t>
    </dgm:pt>
    <dgm:pt modelId="{2196D95B-F0B0-4C53-952C-A40CB9C8BC1B}">
      <dgm:prSet/>
      <dgm:spPr/>
      <dgm:t>
        <a:bodyPr/>
        <a:lstStyle/>
        <a:p>
          <a:r>
            <a:rPr lang="en-US"/>
            <a:t>Implicit in the research is the stability of existing urban infrastructure, presupposing that drainage systems and related infrastructure are operational and minimally prone to changes or failures during the analysis period. </a:t>
          </a:r>
        </a:p>
      </dgm:t>
    </dgm:pt>
    <dgm:pt modelId="{AFA65C45-F2F9-4ACD-90C7-B7EC2AFB01D8}" type="parTrans" cxnId="{7162A3E3-C5E6-404E-8C43-69F9215900D2}">
      <dgm:prSet/>
      <dgm:spPr/>
      <dgm:t>
        <a:bodyPr/>
        <a:lstStyle/>
        <a:p>
          <a:endParaRPr lang="en-US"/>
        </a:p>
      </dgm:t>
    </dgm:pt>
    <dgm:pt modelId="{EA465DD6-199C-4EAA-8B21-C41BCF8C7574}" type="sibTrans" cxnId="{7162A3E3-C5E6-404E-8C43-69F9215900D2}">
      <dgm:prSet/>
      <dgm:spPr/>
      <dgm:t>
        <a:bodyPr/>
        <a:lstStyle/>
        <a:p>
          <a:endParaRPr lang="en-US"/>
        </a:p>
      </dgm:t>
    </dgm:pt>
    <dgm:pt modelId="{8AC15CA6-CF7F-4D9C-896C-C3CAA01ED076}">
      <dgm:prSet/>
      <dgm:spPr/>
      <dgm:t>
        <a:bodyPr/>
        <a:lstStyle/>
        <a:p>
          <a:r>
            <a:rPr lang="en-US"/>
            <a:t>The assumption of climate stability and the exclusion of significant climate change effects during the study period underpin the analysis. Additionally, the study simplifies the complexity of urban development by assuming a certain level of homogeneity in development patterns and neglecting potential variations in land use, construction standards, and infrastructure quality across neighborhoods. </a:t>
          </a:r>
        </a:p>
      </dgm:t>
    </dgm:pt>
    <dgm:pt modelId="{97D26F15-2758-48A0-B4D2-248CCFD26717}" type="parTrans" cxnId="{C03CA1D6-30BA-417A-AED2-789F09FE2D1E}">
      <dgm:prSet/>
      <dgm:spPr/>
      <dgm:t>
        <a:bodyPr/>
        <a:lstStyle/>
        <a:p>
          <a:endParaRPr lang="en-US"/>
        </a:p>
      </dgm:t>
    </dgm:pt>
    <dgm:pt modelId="{CB64767B-8F89-4063-B936-00CDC126B6D3}" type="sibTrans" cxnId="{C03CA1D6-30BA-417A-AED2-789F09FE2D1E}">
      <dgm:prSet/>
      <dgm:spPr/>
      <dgm:t>
        <a:bodyPr/>
        <a:lstStyle/>
        <a:p>
          <a:endParaRPr lang="en-US"/>
        </a:p>
      </dgm:t>
    </dgm:pt>
    <dgm:pt modelId="{2CA4998E-9785-4727-8889-0208ED448263}">
      <dgm:prSet/>
      <dgm:spPr/>
      <dgm:t>
        <a:bodyPr/>
        <a:lstStyle/>
        <a:p>
          <a:r>
            <a:rPr lang="en-US"/>
            <a:t>The assumptions also extend to the constancy of population density and land use patterns, disregarding potential changes during the analysis period. </a:t>
          </a:r>
        </a:p>
      </dgm:t>
    </dgm:pt>
    <dgm:pt modelId="{A9764CCC-1550-4B77-9A41-2E1D4283D31B}" type="parTrans" cxnId="{2B25EC54-2747-47EF-8B0C-90CF485B2B40}">
      <dgm:prSet/>
      <dgm:spPr/>
      <dgm:t>
        <a:bodyPr/>
        <a:lstStyle/>
        <a:p>
          <a:endParaRPr lang="en-US"/>
        </a:p>
      </dgm:t>
    </dgm:pt>
    <dgm:pt modelId="{17F036FD-C734-4870-9FBA-9D9191330316}" type="sibTrans" cxnId="{2B25EC54-2747-47EF-8B0C-90CF485B2B40}">
      <dgm:prSet/>
      <dgm:spPr/>
      <dgm:t>
        <a:bodyPr/>
        <a:lstStyle/>
        <a:p>
          <a:endParaRPr lang="en-US"/>
        </a:p>
      </dgm:t>
    </dgm:pt>
    <dgm:pt modelId="{24BAF75A-7091-47A4-AB97-3C6A5AD7A863}">
      <dgm:prSet/>
      <dgm:spPr/>
      <dgm:t>
        <a:bodyPr/>
        <a:lstStyle/>
        <a:p>
          <a:r>
            <a:rPr lang="en-US"/>
            <a:t>The effectiveness of flood management policies and strategies is assumed to rely on successful governmental implementation, and human behavior, such as illegal construction or activities contributing to flooding, is assumed to remain constant or is adequately represented in the chosen models.</a:t>
          </a:r>
        </a:p>
      </dgm:t>
    </dgm:pt>
    <dgm:pt modelId="{025EE3D1-9119-40FF-8AD3-0E727310E1CA}" type="parTrans" cxnId="{39F6248D-B15A-4973-82B1-C4CB11D4B210}">
      <dgm:prSet/>
      <dgm:spPr/>
      <dgm:t>
        <a:bodyPr/>
        <a:lstStyle/>
        <a:p>
          <a:endParaRPr lang="en-US"/>
        </a:p>
      </dgm:t>
    </dgm:pt>
    <dgm:pt modelId="{294E078D-188A-4894-834B-FD2D88A99E4E}" type="sibTrans" cxnId="{39F6248D-B15A-4973-82B1-C4CB11D4B210}">
      <dgm:prSet/>
      <dgm:spPr/>
      <dgm:t>
        <a:bodyPr/>
        <a:lstStyle/>
        <a:p>
          <a:endParaRPr lang="en-US"/>
        </a:p>
      </dgm:t>
    </dgm:pt>
    <dgm:pt modelId="{303D1523-A17E-4FC9-9B0E-1ADD5966C30C}">
      <dgm:prSet/>
      <dgm:spPr/>
      <dgm:t>
        <a:bodyPr/>
        <a:lstStyle/>
        <a:p>
          <a:r>
            <a:rPr lang="en-US"/>
            <a:t>Lastly, the study assumes that urban planners and disaster management authorities have access to the necessary financial and technical resources for implementing proposed mitigation strategies. Transparently stating these assumptions is crucial for interpreting the research findings and understanding the limitations inherent in the study.</a:t>
          </a:r>
        </a:p>
      </dgm:t>
    </dgm:pt>
    <dgm:pt modelId="{D99B92D0-E3AF-42F2-9F4C-282A9AA4CF61}" type="parTrans" cxnId="{11AF960D-AB39-41E9-ACA6-7F72BA1ED4DC}">
      <dgm:prSet/>
      <dgm:spPr/>
      <dgm:t>
        <a:bodyPr/>
        <a:lstStyle/>
        <a:p>
          <a:endParaRPr lang="en-US"/>
        </a:p>
      </dgm:t>
    </dgm:pt>
    <dgm:pt modelId="{4C510111-5883-4E40-8C96-56F66AA09F25}" type="sibTrans" cxnId="{11AF960D-AB39-41E9-ACA6-7F72BA1ED4DC}">
      <dgm:prSet/>
      <dgm:spPr/>
      <dgm:t>
        <a:bodyPr/>
        <a:lstStyle/>
        <a:p>
          <a:endParaRPr lang="en-US"/>
        </a:p>
      </dgm:t>
    </dgm:pt>
    <dgm:pt modelId="{F3548A93-4017-4811-83B0-C50C5B2D3EAA}" type="pres">
      <dgm:prSet presAssocID="{30F89039-CC88-4231-A815-8BFCCF996FA2}" presName="diagram" presStyleCnt="0">
        <dgm:presLayoutVars>
          <dgm:dir/>
          <dgm:resizeHandles val="exact"/>
        </dgm:presLayoutVars>
      </dgm:prSet>
      <dgm:spPr/>
    </dgm:pt>
    <dgm:pt modelId="{3BC48976-59E3-410A-9A5D-D61ADEAE505B}" type="pres">
      <dgm:prSet presAssocID="{81AC3098-40BA-45E6-9550-D6ADD3ED3C26}" presName="node" presStyleLbl="node1" presStyleIdx="0" presStyleCnt="7">
        <dgm:presLayoutVars>
          <dgm:bulletEnabled val="1"/>
        </dgm:presLayoutVars>
      </dgm:prSet>
      <dgm:spPr/>
    </dgm:pt>
    <dgm:pt modelId="{DA70B981-E89D-46DC-BC0A-B38C71063E03}" type="pres">
      <dgm:prSet presAssocID="{BDFACAF6-5C18-42E2-80BF-41756A141693}" presName="sibTrans" presStyleCnt="0"/>
      <dgm:spPr/>
    </dgm:pt>
    <dgm:pt modelId="{CED36F11-7E48-482B-912A-ED061CAD5C50}" type="pres">
      <dgm:prSet presAssocID="{82E6D04A-FCFA-4A6C-8DE9-C380DED75217}" presName="node" presStyleLbl="node1" presStyleIdx="1" presStyleCnt="7">
        <dgm:presLayoutVars>
          <dgm:bulletEnabled val="1"/>
        </dgm:presLayoutVars>
      </dgm:prSet>
      <dgm:spPr/>
    </dgm:pt>
    <dgm:pt modelId="{075F2197-5D96-4E95-8394-C97AC9D652A5}" type="pres">
      <dgm:prSet presAssocID="{A8FBE13A-8D0D-45B2-8DCC-6A86BABAD267}" presName="sibTrans" presStyleCnt="0"/>
      <dgm:spPr/>
    </dgm:pt>
    <dgm:pt modelId="{F9EBD8D9-81DF-4450-B49F-BF94811DA655}" type="pres">
      <dgm:prSet presAssocID="{2196D95B-F0B0-4C53-952C-A40CB9C8BC1B}" presName="node" presStyleLbl="node1" presStyleIdx="2" presStyleCnt="7">
        <dgm:presLayoutVars>
          <dgm:bulletEnabled val="1"/>
        </dgm:presLayoutVars>
      </dgm:prSet>
      <dgm:spPr/>
    </dgm:pt>
    <dgm:pt modelId="{1F00190A-9E1A-4595-A0CA-918ED3E50E3A}" type="pres">
      <dgm:prSet presAssocID="{EA465DD6-199C-4EAA-8B21-C41BCF8C7574}" presName="sibTrans" presStyleCnt="0"/>
      <dgm:spPr/>
    </dgm:pt>
    <dgm:pt modelId="{6DB03084-119F-4BCB-B6B2-152C9BEB551D}" type="pres">
      <dgm:prSet presAssocID="{8AC15CA6-CF7F-4D9C-896C-C3CAA01ED076}" presName="node" presStyleLbl="node1" presStyleIdx="3" presStyleCnt="7">
        <dgm:presLayoutVars>
          <dgm:bulletEnabled val="1"/>
        </dgm:presLayoutVars>
      </dgm:prSet>
      <dgm:spPr/>
    </dgm:pt>
    <dgm:pt modelId="{211CFC13-7FF8-4774-A53B-60F56AF7CEBA}" type="pres">
      <dgm:prSet presAssocID="{CB64767B-8F89-4063-B936-00CDC126B6D3}" presName="sibTrans" presStyleCnt="0"/>
      <dgm:spPr/>
    </dgm:pt>
    <dgm:pt modelId="{8DB120C3-61E8-40C0-8F27-B815FFB2E620}" type="pres">
      <dgm:prSet presAssocID="{2CA4998E-9785-4727-8889-0208ED448263}" presName="node" presStyleLbl="node1" presStyleIdx="4" presStyleCnt="7">
        <dgm:presLayoutVars>
          <dgm:bulletEnabled val="1"/>
        </dgm:presLayoutVars>
      </dgm:prSet>
      <dgm:spPr/>
    </dgm:pt>
    <dgm:pt modelId="{B4E898C1-EDD5-470D-89D1-9EEB4474D042}" type="pres">
      <dgm:prSet presAssocID="{17F036FD-C734-4870-9FBA-9D9191330316}" presName="sibTrans" presStyleCnt="0"/>
      <dgm:spPr/>
    </dgm:pt>
    <dgm:pt modelId="{81C2750B-D2A3-44D6-9F6C-9D93CBA8FFFB}" type="pres">
      <dgm:prSet presAssocID="{24BAF75A-7091-47A4-AB97-3C6A5AD7A863}" presName="node" presStyleLbl="node1" presStyleIdx="5" presStyleCnt="7">
        <dgm:presLayoutVars>
          <dgm:bulletEnabled val="1"/>
        </dgm:presLayoutVars>
      </dgm:prSet>
      <dgm:spPr/>
    </dgm:pt>
    <dgm:pt modelId="{A0FF9D90-1A51-4735-BC0D-5E1C8A9E2614}" type="pres">
      <dgm:prSet presAssocID="{294E078D-188A-4894-834B-FD2D88A99E4E}" presName="sibTrans" presStyleCnt="0"/>
      <dgm:spPr/>
    </dgm:pt>
    <dgm:pt modelId="{C8C2DEAD-8980-4325-AD21-A7774072B9CF}" type="pres">
      <dgm:prSet presAssocID="{303D1523-A17E-4FC9-9B0E-1ADD5966C30C}" presName="node" presStyleLbl="node1" presStyleIdx="6" presStyleCnt="7">
        <dgm:presLayoutVars>
          <dgm:bulletEnabled val="1"/>
        </dgm:presLayoutVars>
      </dgm:prSet>
      <dgm:spPr/>
    </dgm:pt>
  </dgm:ptLst>
  <dgm:cxnLst>
    <dgm:cxn modelId="{29A8E20B-DE6E-4D6B-8937-630756CCF0B8}" type="presOf" srcId="{82E6D04A-FCFA-4A6C-8DE9-C380DED75217}" destId="{CED36F11-7E48-482B-912A-ED061CAD5C50}" srcOrd="0" destOrd="0" presId="urn:microsoft.com/office/officeart/2005/8/layout/default"/>
    <dgm:cxn modelId="{11AF960D-AB39-41E9-ACA6-7F72BA1ED4DC}" srcId="{30F89039-CC88-4231-A815-8BFCCF996FA2}" destId="{303D1523-A17E-4FC9-9B0E-1ADD5966C30C}" srcOrd="6" destOrd="0" parTransId="{D99B92D0-E3AF-42F2-9F4C-282A9AA4CF61}" sibTransId="{4C510111-5883-4E40-8C96-56F66AA09F25}"/>
    <dgm:cxn modelId="{6C189831-5C46-46F0-86CA-31DD37AE1A54}" srcId="{30F89039-CC88-4231-A815-8BFCCF996FA2}" destId="{82E6D04A-FCFA-4A6C-8DE9-C380DED75217}" srcOrd="1" destOrd="0" parTransId="{7F8BDE4A-950E-4175-BB76-A0486C626150}" sibTransId="{A8FBE13A-8D0D-45B2-8DCC-6A86BABAD267}"/>
    <dgm:cxn modelId="{DBAD8B32-FCC8-44A5-878F-94D21B7F9507}" type="presOf" srcId="{8AC15CA6-CF7F-4D9C-896C-C3CAA01ED076}" destId="{6DB03084-119F-4BCB-B6B2-152C9BEB551D}" srcOrd="0" destOrd="0" presId="urn:microsoft.com/office/officeart/2005/8/layout/default"/>
    <dgm:cxn modelId="{CF7C5938-0987-4B60-8D3A-7014C43BB869}" srcId="{30F89039-CC88-4231-A815-8BFCCF996FA2}" destId="{81AC3098-40BA-45E6-9550-D6ADD3ED3C26}" srcOrd="0" destOrd="0" parTransId="{B7CB5A11-5D02-412A-B8CF-F4A288D129FF}" sibTransId="{BDFACAF6-5C18-42E2-80BF-41756A141693}"/>
    <dgm:cxn modelId="{6D83623D-903B-42D2-AE50-AFD63A9ADEE5}" type="presOf" srcId="{24BAF75A-7091-47A4-AB97-3C6A5AD7A863}" destId="{81C2750B-D2A3-44D6-9F6C-9D93CBA8FFFB}" srcOrd="0" destOrd="0" presId="urn:microsoft.com/office/officeart/2005/8/layout/default"/>
    <dgm:cxn modelId="{9C0E3342-08EF-4803-AE68-CE9057DA4EEE}" type="presOf" srcId="{81AC3098-40BA-45E6-9550-D6ADD3ED3C26}" destId="{3BC48976-59E3-410A-9A5D-D61ADEAE505B}" srcOrd="0" destOrd="0" presId="urn:microsoft.com/office/officeart/2005/8/layout/default"/>
    <dgm:cxn modelId="{1002DB62-E863-47D2-9EC1-6C0581807D98}" type="presOf" srcId="{2CA4998E-9785-4727-8889-0208ED448263}" destId="{8DB120C3-61E8-40C0-8F27-B815FFB2E620}" srcOrd="0" destOrd="0" presId="urn:microsoft.com/office/officeart/2005/8/layout/default"/>
    <dgm:cxn modelId="{2B25EC54-2747-47EF-8B0C-90CF485B2B40}" srcId="{30F89039-CC88-4231-A815-8BFCCF996FA2}" destId="{2CA4998E-9785-4727-8889-0208ED448263}" srcOrd="4" destOrd="0" parTransId="{A9764CCC-1550-4B77-9A41-2E1D4283D31B}" sibTransId="{17F036FD-C734-4870-9FBA-9D9191330316}"/>
    <dgm:cxn modelId="{39F6248D-B15A-4973-82B1-C4CB11D4B210}" srcId="{30F89039-CC88-4231-A815-8BFCCF996FA2}" destId="{24BAF75A-7091-47A4-AB97-3C6A5AD7A863}" srcOrd="5" destOrd="0" parTransId="{025EE3D1-9119-40FF-8AD3-0E727310E1CA}" sibTransId="{294E078D-188A-4894-834B-FD2D88A99E4E}"/>
    <dgm:cxn modelId="{206163B3-B57B-4921-B36D-B97BC03BCCF2}" type="presOf" srcId="{2196D95B-F0B0-4C53-952C-A40CB9C8BC1B}" destId="{F9EBD8D9-81DF-4450-B49F-BF94811DA655}" srcOrd="0" destOrd="0" presId="urn:microsoft.com/office/officeart/2005/8/layout/default"/>
    <dgm:cxn modelId="{142879D1-9C84-45C6-9E4E-7C9A0608FA58}" type="presOf" srcId="{303D1523-A17E-4FC9-9B0E-1ADD5966C30C}" destId="{C8C2DEAD-8980-4325-AD21-A7774072B9CF}" srcOrd="0" destOrd="0" presId="urn:microsoft.com/office/officeart/2005/8/layout/default"/>
    <dgm:cxn modelId="{C03CA1D6-30BA-417A-AED2-789F09FE2D1E}" srcId="{30F89039-CC88-4231-A815-8BFCCF996FA2}" destId="{8AC15CA6-CF7F-4D9C-896C-C3CAA01ED076}" srcOrd="3" destOrd="0" parTransId="{97D26F15-2758-48A0-B4D2-248CCFD26717}" sibTransId="{CB64767B-8F89-4063-B936-00CDC126B6D3}"/>
    <dgm:cxn modelId="{BEC574D8-9C8F-4F08-A36F-FFC0862FF39D}" type="presOf" srcId="{30F89039-CC88-4231-A815-8BFCCF996FA2}" destId="{F3548A93-4017-4811-83B0-C50C5B2D3EAA}" srcOrd="0" destOrd="0" presId="urn:microsoft.com/office/officeart/2005/8/layout/default"/>
    <dgm:cxn modelId="{7162A3E3-C5E6-404E-8C43-69F9215900D2}" srcId="{30F89039-CC88-4231-A815-8BFCCF996FA2}" destId="{2196D95B-F0B0-4C53-952C-A40CB9C8BC1B}" srcOrd="2" destOrd="0" parTransId="{AFA65C45-F2F9-4ACD-90C7-B7EC2AFB01D8}" sibTransId="{EA465DD6-199C-4EAA-8B21-C41BCF8C7574}"/>
    <dgm:cxn modelId="{04A1E5FE-3457-4546-8154-FE75F22A50D5}" type="presParOf" srcId="{F3548A93-4017-4811-83B0-C50C5B2D3EAA}" destId="{3BC48976-59E3-410A-9A5D-D61ADEAE505B}" srcOrd="0" destOrd="0" presId="urn:microsoft.com/office/officeart/2005/8/layout/default"/>
    <dgm:cxn modelId="{2FC2A4F8-7E99-4BD8-BC2D-E237516FD6AF}" type="presParOf" srcId="{F3548A93-4017-4811-83B0-C50C5B2D3EAA}" destId="{DA70B981-E89D-46DC-BC0A-B38C71063E03}" srcOrd="1" destOrd="0" presId="urn:microsoft.com/office/officeart/2005/8/layout/default"/>
    <dgm:cxn modelId="{DBF5F0C0-18CB-4D95-8A5B-E15DB1F5457D}" type="presParOf" srcId="{F3548A93-4017-4811-83B0-C50C5B2D3EAA}" destId="{CED36F11-7E48-482B-912A-ED061CAD5C50}" srcOrd="2" destOrd="0" presId="urn:microsoft.com/office/officeart/2005/8/layout/default"/>
    <dgm:cxn modelId="{26FE0F1C-7D83-424A-8F9A-6F583EC61219}" type="presParOf" srcId="{F3548A93-4017-4811-83B0-C50C5B2D3EAA}" destId="{075F2197-5D96-4E95-8394-C97AC9D652A5}" srcOrd="3" destOrd="0" presId="urn:microsoft.com/office/officeart/2005/8/layout/default"/>
    <dgm:cxn modelId="{6B39C718-A5BC-4F02-BDB9-80825D5983CE}" type="presParOf" srcId="{F3548A93-4017-4811-83B0-C50C5B2D3EAA}" destId="{F9EBD8D9-81DF-4450-B49F-BF94811DA655}" srcOrd="4" destOrd="0" presId="urn:microsoft.com/office/officeart/2005/8/layout/default"/>
    <dgm:cxn modelId="{1E589D67-12A1-46FA-B267-28098FFB54F3}" type="presParOf" srcId="{F3548A93-4017-4811-83B0-C50C5B2D3EAA}" destId="{1F00190A-9E1A-4595-A0CA-918ED3E50E3A}" srcOrd="5" destOrd="0" presId="urn:microsoft.com/office/officeart/2005/8/layout/default"/>
    <dgm:cxn modelId="{35C78CA7-381E-4770-B919-C61C96BFC8AA}" type="presParOf" srcId="{F3548A93-4017-4811-83B0-C50C5B2D3EAA}" destId="{6DB03084-119F-4BCB-B6B2-152C9BEB551D}" srcOrd="6" destOrd="0" presId="urn:microsoft.com/office/officeart/2005/8/layout/default"/>
    <dgm:cxn modelId="{E541E785-8610-40AD-9EBE-DEDC7290099E}" type="presParOf" srcId="{F3548A93-4017-4811-83B0-C50C5B2D3EAA}" destId="{211CFC13-7FF8-4774-A53B-60F56AF7CEBA}" srcOrd="7" destOrd="0" presId="urn:microsoft.com/office/officeart/2005/8/layout/default"/>
    <dgm:cxn modelId="{84C8C6D6-0730-4F0B-B520-BB15E2B05538}" type="presParOf" srcId="{F3548A93-4017-4811-83B0-C50C5B2D3EAA}" destId="{8DB120C3-61E8-40C0-8F27-B815FFB2E620}" srcOrd="8" destOrd="0" presId="urn:microsoft.com/office/officeart/2005/8/layout/default"/>
    <dgm:cxn modelId="{0FB17133-AFF9-477D-B4A9-8047246C8CA8}" type="presParOf" srcId="{F3548A93-4017-4811-83B0-C50C5B2D3EAA}" destId="{B4E898C1-EDD5-470D-89D1-9EEB4474D042}" srcOrd="9" destOrd="0" presId="urn:microsoft.com/office/officeart/2005/8/layout/default"/>
    <dgm:cxn modelId="{02289912-7748-4A96-971A-9C2F2013AC31}" type="presParOf" srcId="{F3548A93-4017-4811-83B0-C50C5B2D3EAA}" destId="{81C2750B-D2A3-44D6-9F6C-9D93CBA8FFFB}" srcOrd="10" destOrd="0" presId="urn:microsoft.com/office/officeart/2005/8/layout/default"/>
    <dgm:cxn modelId="{31E7ADD6-72E8-40E5-AADA-69D1AD9C614F}" type="presParOf" srcId="{F3548A93-4017-4811-83B0-C50C5B2D3EAA}" destId="{A0FF9D90-1A51-4735-BC0D-5E1C8A9E2614}" srcOrd="11" destOrd="0" presId="urn:microsoft.com/office/officeart/2005/8/layout/default"/>
    <dgm:cxn modelId="{4F56162E-5430-4F74-8636-B33FF49B863C}" type="presParOf" srcId="{F3548A93-4017-4811-83B0-C50C5B2D3EAA}" destId="{C8C2DEAD-8980-4325-AD21-A7774072B9C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FD0905-FC4D-4DC9-8E34-2472779283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8C34786-BF4A-48DF-8A36-7BD2AAC00FF4}">
      <dgm:prSet/>
      <dgm:spPr/>
      <dgm:t>
        <a:bodyPr/>
        <a:lstStyle/>
        <a:p>
          <a:r>
            <a:rPr lang="en-US"/>
            <a:t>HYDRAULIC MODELING FRAMEWORK FOR URBAN FLOOD INUNDATION MAPPING OF GORAKHPUR CITY, INDIA</a:t>
          </a:r>
        </a:p>
      </dgm:t>
    </dgm:pt>
    <dgm:pt modelId="{59CCB3AB-9190-4796-8D3F-89F91B86AD7F}" type="parTrans" cxnId="{7F2FD559-B025-4A40-9852-6DC572942698}">
      <dgm:prSet/>
      <dgm:spPr/>
      <dgm:t>
        <a:bodyPr/>
        <a:lstStyle/>
        <a:p>
          <a:endParaRPr lang="en-US"/>
        </a:p>
      </dgm:t>
    </dgm:pt>
    <dgm:pt modelId="{B9B5B02D-C48E-4EFF-89C9-7ED841758821}" type="sibTrans" cxnId="{7F2FD559-B025-4A40-9852-6DC572942698}">
      <dgm:prSet/>
      <dgm:spPr/>
      <dgm:t>
        <a:bodyPr/>
        <a:lstStyle/>
        <a:p>
          <a:endParaRPr lang="en-US"/>
        </a:p>
      </dgm:t>
    </dgm:pt>
    <dgm:pt modelId="{B918AEC9-4344-4596-A35B-A03410B28403}">
      <dgm:prSet/>
      <dgm:spPr/>
      <dgm:t>
        <a:bodyPr/>
        <a:lstStyle/>
        <a:p>
          <a:r>
            <a:rPr lang="en-US"/>
            <a:t>Urban Flood Vulnerability and Risk Mapping Using Integrated Multi-Parametric AHP and GIS: Methodological Overview and Case Study Assessment Yashon O. Ouma 1,* and Ryutaro Tateishi</a:t>
          </a:r>
        </a:p>
      </dgm:t>
    </dgm:pt>
    <dgm:pt modelId="{569E9565-9E6B-4E1F-AC32-61BB532FF1D6}" type="parTrans" cxnId="{5B6810E6-BE78-47F3-AB32-90F1F1547E09}">
      <dgm:prSet/>
      <dgm:spPr/>
      <dgm:t>
        <a:bodyPr/>
        <a:lstStyle/>
        <a:p>
          <a:endParaRPr lang="en-US"/>
        </a:p>
      </dgm:t>
    </dgm:pt>
    <dgm:pt modelId="{97997B48-B94E-4278-BA8F-ECD9A4D11A68}" type="sibTrans" cxnId="{5B6810E6-BE78-47F3-AB32-90F1F1547E09}">
      <dgm:prSet/>
      <dgm:spPr/>
      <dgm:t>
        <a:bodyPr/>
        <a:lstStyle/>
        <a:p>
          <a:endParaRPr lang="en-US"/>
        </a:p>
      </dgm:t>
    </dgm:pt>
    <dgm:pt modelId="{31A35E6F-04DC-423A-AB08-117713DDB40C}">
      <dgm:prSet/>
      <dgm:spPr/>
      <dgm:t>
        <a:bodyPr/>
        <a:lstStyle/>
        <a:p>
          <a:r>
            <a:rPr lang="en-IN"/>
            <a:t>Potential food‑prone area identifcation and mapping using GIS‑based multi‑criteria decision‑making and analytical hierarchy process in Dega Damot district, northwestern Ethiopia Ajanaw Negese1  · Dessalegn Worku1  · Alazar Shitaye1  · Haile Getne</a:t>
          </a:r>
          <a:endParaRPr lang="en-US"/>
        </a:p>
      </dgm:t>
    </dgm:pt>
    <dgm:pt modelId="{C9E4FA20-6383-4304-92B5-A69B4AC6338D}" type="parTrans" cxnId="{92642C51-1920-4ADE-B589-52331F259FF4}">
      <dgm:prSet/>
      <dgm:spPr/>
      <dgm:t>
        <a:bodyPr/>
        <a:lstStyle/>
        <a:p>
          <a:endParaRPr lang="en-US"/>
        </a:p>
      </dgm:t>
    </dgm:pt>
    <dgm:pt modelId="{16FF58ED-8604-42C5-98AC-FBEA201788DC}" type="sibTrans" cxnId="{92642C51-1920-4ADE-B589-52331F259FF4}">
      <dgm:prSet/>
      <dgm:spPr/>
      <dgm:t>
        <a:bodyPr/>
        <a:lstStyle/>
        <a:p>
          <a:endParaRPr lang="en-US"/>
        </a:p>
      </dgm:t>
    </dgm:pt>
    <dgm:pt modelId="{EB66F05D-D461-42A1-8410-5E3ECC688C93}" type="pres">
      <dgm:prSet presAssocID="{ADFD0905-FC4D-4DC9-8E34-2472779283B0}" presName="root" presStyleCnt="0">
        <dgm:presLayoutVars>
          <dgm:dir/>
          <dgm:resizeHandles val="exact"/>
        </dgm:presLayoutVars>
      </dgm:prSet>
      <dgm:spPr/>
    </dgm:pt>
    <dgm:pt modelId="{8340B3FD-6E5E-4C85-800F-7B3015590250}" type="pres">
      <dgm:prSet presAssocID="{18C34786-BF4A-48DF-8A36-7BD2AAC00FF4}" presName="compNode" presStyleCnt="0"/>
      <dgm:spPr/>
    </dgm:pt>
    <dgm:pt modelId="{1CAE66A0-64EC-40D5-9B9C-10E8296511EF}" type="pres">
      <dgm:prSet presAssocID="{18C34786-BF4A-48DF-8A36-7BD2AAC00FF4}" presName="bgRect" presStyleLbl="bgShp" presStyleIdx="0" presStyleCnt="3"/>
      <dgm:spPr/>
    </dgm:pt>
    <dgm:pt modelId="{AC45497D-4502-4E28-87E4-309410613615}" type="pres">
      <dgm:prSet presAssocID="{18C34786-BF4A-48DF-8A36-7BD2AAC00F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5600E10D-3AF8-4FEB-9521-8A9C6784BBC6}" type="pres">
      <dgm:prSet presAssocID="{18C34786-BF4A-48DF-8A36-7BD2AAC00FF4}" presName="spaceRect" presStyleCnt="0"/>
      <dgm:spPr/>
    </dgm:pt>
    <dgm:pt modelId="{19E5E473-0DE3-4086-B81C-7658A6D96F37}" type="pres">
      <dgm:prSet presAssocID="{18C34786-BF4A-48DF-8A36-7BD2AAC00FF4}" presName="parTx" presStyleLbl="revTx" presStyleIdx="0" presStyleCnt="3">
        <dgm:presLayoutVars>
          <dgm:chMax val="0"/>
          <dgm:chPref val="0"/>
        </dgm:presLayoutVars>
      </dgm:prSet>
      <dgm:spPr/>
    </dgm:pt>
    <dgm:pt modelId="{8CA82881-70A7-4816-9BF0-A624A319D21A}" type="pres">
      <dgm:prSet presAssocID="{B9B5B02D-C48E-4EFF-89C9-7ED841758821}" presName="sibTrans" presStyleCnt="0"/>
      <dgm:spPr/>
    </dgm:pt>
    <dgm:pt modelId="{AB438CC4-ED6D-493D-9729-316519C17A0B}" type="pres">
      <dgm:prSet presAssocID="{B918AEC9-4344-4596-A35B-A03410B28403}" presName="compNode" presStyleCnt="0"/>
      <dgm:spPr/>
    </dgm:pt>
    <dgm:pt modelId="{089EBBC5-384B-483B-936B-4ABA0628B181}" type="pres">
      <dgm:prSet presAssocID="{B918AEC9-4344-4596-A35B-A03410B28403}" presName="bgRect" presStyleLbl="bgShp" presStyleIdx="1" presStyleCnt="3"/>
      <dgm:spPr/>
    </dgm:pt>
    <dgm:pt modelId="{C83E65E6-4069-4546-B7B9-7360B2B0B26C}" type="pres">
      <dgm:prSet presAssocID="{B918AEC9-4344-4596-A35B-A03410B284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1E173FDD-42A4-4CDB-9D8E-CD2E7E715FF4}" type="pres">
      <dgm:prSet presAssocID="{B918AEC9-4344-4596-A35B-A03410B28403}" presName="spaceRect" presStyleCnt="0"/>
      <dgm:spPr/>
    </dgm:pt>
    <dgm:pt modelId="{02BD9C8C-6927-4F53-938C-DBB73BEC80F3}" type="pres">
      <dgm:prSet presAssocID="{B918AEC9-4344-4596-A35B-A03410B28403}" presName="parTx" presStyleLbl="revTx" presStyleIdx="1" presStyleCnt="3">
        <dgm:presLayoutVars>
          <dgm:chMax val="0"/>
          <dgm:chPref val="0"/>
        </dgm:presLayoutVars>
      </dgm:prSet>
      <dgm:spPr/>
    </dgm:pt>
    <dgm:pt modelId="{E8490704-C5A0-4946-85FB-F4D4D99DC8A5}" type="pres">
      <dgm:prSet presAssocID="{97997B48-B94E-4278-BA8F-ECD9A4D11A68}" presName="sibTrans" presStyleCnt="0"/>
      <dgm:spPr/>
    </dgm:pt>
    <dgm:pt modelId="{E3A7DF63-87F6-4996-9A88-239B2F2BBC50}" type="pres">
      <dgm:prSet presAssocID="{31A35E6F-04DC-423A-AB08-117713DDB40C}" presName="compNode" presStyleCnt="0"/>
      <dgm:spPr/>
    </dgm:pt>
    <dgm:pt modelId="{62AA5F15-55C4-432A-BC79-DCFD1151B8F3}" type="pres">
      <dgm:prSet presAssocID="{31A35E6F-04DC-423A-AB08-117713DDB40C}" presName="bgRect" presStyleLbl="bgShp" presStyleIdx="2" presStyleCnt="3"/>
      <dgm:spPr/>
    </dgm:pt>
    <dgm:pt modelId="{6A01CF7D-A17A-423C-8D26-F2808BF6B030}" type="pres">
      <dgm:prSet presAssocID="{31A35E6F-04DC-423A-AB08-117713DDB4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Org Chart"/>
        </a:ext>
      </dgm:extLst>
    </dgm:pt>
    <dgm:pt modelId="{3F52FA9F-4AC0-429C-BA2F-6B8BE8855F64}" type="pres">
      <dgm:prSet presAssocID="{31A35E6F-04DC-423A-AB08-117713DDB40C}" presName="spaceRect" presStyleCnt="0"/>
      <dgm:spPr/>
    </dgm:pt>
    <dgm:pt modelId="{A6330B6D-4200-4076-9FE4-9A1B3579BDE2}" type="pres">
      <dgm:prSet presAssocID="{31A35E6F-04DC-423A-AB08-117713DDB40C}" presName="parTx" presStyleLbl="revTx" presStyleIdx="2" presStyleCnt="3">
        <dgm:presLayoutVars>
          <dgm:chMax val="0"/>
          <dgm:chPref val="0"/>
        </dgm:presLayoutVars>
      </dgm:prSet>
      <dgm:spPr/>
    </dgm:pt>
  </dgm:ptLst>
  <dgm:cxnLst>
    <dgm:cxn modelId="{92642C51-1920-4ADE-B589-52331F259FF4}" srcId="{ADFD0905-FC4D-4DC9-8E34-2472779283B0}" destId="{31A35E6F-04DC-423A-AB08-117713DDB40C}" srcOrd="2" destOrd="0" parTransId="{C9E4FA20-6383-4304-92B5-A69B4AC6338D}" sibTransId="{16FF58ED-8604-42C5-98AC-FBEA201788DC}"/>
    <dgm:cxn modelId="{051F4851-83BB-427B-AFDA-A9FDAD78C8F2}" type="presOf" srcId="{B918AEC9-4344-4596-A35B-A03410B28403}" destId="{02BD9C8C-6927-4F53-938C-DBB73BEC80F3}" srcOrd="0" destOrd="0" presId="urn:microsoft.com/office/officeart/2018/2/layout/IconVerticalSolidList"/>
    <dgm:cxn modelId="{7F2FD559-B025-4A40-9852-6DC572942698}" srcId="{ADFD0905-FC4D-4DC9-8E34-2472779283B0}" destId="{18C34786-BF4A-48DF-8A36-7BD2AAC00FF4}" srcOrd="0" destOrd="0" parTransId="{59CCB3AB-9190-4796-8D3F-89F91B86AD7F}" sibTransId="{B9B5B02D-C48E-4EFF-89C9-7ED841758821}"/>
    <dgm:cxn modelId="{D45BD389-EBFF-4A6E-B6E9-C5C488B5AAC7}" type="presOf" srcId="{ADFD0905-FC4D-4DC9-8E34-2472779283B0}" destId="{EB66F05D-D461-42A1-8410-5E3ECC688C93}" srcOrd="0" destOrd="0" presId="urn:microsoft.com/office/officeart/2018/2/layout/IconVerticalSolidList"/>
    <dgm:cxn modelId="{C5C5D3D2-D114-45AD-93C1-973BE683766A}" type="presOf" srcId="{31A35E6F-04DC-423A-AB08-117713DDB40C}" destId="{A6330B6D-4200-4076-9FE4-9A1B3579BDE2}" srcOrd="0" destOrd="0" presId="urn:microsoft.com/office/officeart/2018/2/layout/IconVerticalSolidList"/>
    <dgm:cxn modelId="{752882E1-84AF-4AF6-9FEF-7AE0CDF4E148}" type="presOf" srcId="{18C34786-BF4A-48DF-8A36-7BD2AAC00FF4}" destId="{19E5E473-0DE3-4086-B81C-7658A6D96F37}" srcOrd="0" destOrd="0" presId="urn:microsoft.com/office/officeart/2018/2/layout/IconVerticalSolidList"/>
    <dgm:cxn modelId="{5B6810E6-BE78-47F3-AB32-90F1F1547E09}" srcId="{ADFD0905-FC4D-4DC9-8E34-2472779283B0}" destId="{B918AEC9-4344-4596-A35B-A03410B28403}" srcOrd="1" destOrd="0" parTransId="{569E9565-9E6B-4E1F-AC32-61BB532FF1D6}" sibTransId="{97997B48-B94E-4278-BA8F-ECD9A4D11A68}"/>
    <dgm:cxn modelId="{88588ECA-F0DF-41D3-8D18-0FAF9438E26E}" type="presParOf" srcId="{EB66F05D-D461-42A1-8410-5E3ECC688C93}" destId="{8340B3FD-6E5E-4C85-800F-7B3015590250}" srcOrd="0" destOrd="0" presId="urn:microsoft.com/office/officeart/2018/2/layout/IconVerticalSolidList"/>
    <dgm:cxn modelId="{02066EB8-EED4-4446-93A7-5D4832B4BC69}" type="presParOf" srcId="{8340B3FD-6E5E-4C85-800F-7B3015590250}" destId="{1CAE66A0-64EC-40D5-9B9C-10E8296511EF}" srcOrd="0" destOrd="0" presId="urn:microsoft.com/office/officeart/2018/2/layout/IconVerticalSolidList"/>
    <dgm:cxn modelId="{29D0DDB5-19CE-4F40-BF3C-B9ED095DCB14}" type="presParOf" srcId="{8340B3FD-6E5E-4C85-800F-7B3015590250}" destId="{AC45497D-4502-4E28-87E4-309410613615}" srcOrd="1" destOrd="0" presId="urn:microsoft.com/office/officeart/2018/2/layout/IconVerticalSolidList"/>
    <dgm:cxn modelId="{0EFCE2FE-AD37-4BC8-8A1C-D9BA828A5811}" type="presParOf" srcId="{8340B3FD-6E5E-4C85-800F-7B3015590250}" destId="{5600E10D-3AF8-4FEB-9521-8A9C6784BBC6}" srcOrd="2" destOrd="0" presId="urn:microsoft.com/office/officeart/2018/2/layout/IconVerticalSolidList"/>
    <dgm:cxn modelId="{198D01AD-2AFC-4637-9208-F6236959D983}" type="presParOf" srcId="{8340B3FD-6E5E-4C85-800F-7B3015590250}" destId="{19E5E473-0DE3-4086-B81C-7658A6D96F37}" srcOrd="3" destOrd="0" presId="urn:microsoft.com/office/officeart/2018/2/layout/IconVerticalSolidList"/>
    <dgm:cxn modelId="{86A6F127-99A1-47C6-9064-99A12F6E7244}" type="presParOf" srcId="{EB66F05D-D461-42A1-8410-5E3ECC688C93}" destId="{8CA82881-70A7-4816-9BF0-A624A319D21A}" srcOrd="1" destOrd="0" presId="urn:microsoft.com/office/officeart/2018/2/layout/IconVerticalSolidList"/>
    <dgm:cxn modelId="{A2906EAC-2778-43C9-AAF6-9BF24AB521A0}" type="presParOf" srcId="{EB66F05D-D461-42A1-8410-5E3ECC688C93}" destId="{AB438CC4-ED6D-493D-9729-316519C17A0B}" srcOrd="2" destOrd="0" presId="urn:microsoft.com/office/officeart/2018/2/layout/IconVerticalSolidList"/>
    <dgm:cxn modelId="{AC5CFD8C-29BC-40E8-8E2A-45FC2AD955A1}" type="presParOf" srcId="{AB438CC4-ED6D-493D-9729-316519C17A0B}" destId="{089EBBC5-384B-483B-936B-4ABA0628B181}" srcOrd="0" destOrd="0" presId="urn:microsoft.com/office/officeart/2018/2/layout/IconVerticalSolidList"/>
    <dgm:cxn modelId="{D39343BE-631C-475A-90A5-2FA7B69BD32B}" type="presParOf" srcId="{AB438CC4-ED6D-493D-9729-316519C17A0B}" destId="{C83E65E6-4069-4546-B7B9-7360B2B0B26C}" srcOrd="1" destOrd="0" presId="urn:microsoft.com/office/officeart/2018/2/layout/IconVerticalSolidList"/>
    <dgm:cxn modelId="{4C0377CB-2B16-4AC9-A3E0-5000110DDB2D}" type="presParOf" srcId="{AB438CC4-ED6D-493D-9729-316519C17A0B}" destId="{1E173FDD-42A4-4CDB-9D8E-CD2E7E715FF4}" srcOrd="2" destOrd="0" presId="urn:microsoft.com/office/officeart/2018/2/layout/IconVerticalSolidList"/>
    <dgm:cxn modelId="{8254F832-1841-48DC-8AC0-FC5A09314D20}" type="presParOf" srcId="{AB438CC4-ED6D-493D-9729-316519C17A0B}" destId="{02BD9C8C-6927-4F53-938C-DBB73BEC80F3}" srcOrd="3" destOrd="0" presId="urn:microsoft.com/office/officeart/2018/2/layout/IconVerticalSolidList"/>
    <dgm:cxn modelId="{9F0C5C09-E3D8-4997-9F8A-5D54C796AF5A}" type="presParOf" srcId="{EB66F05D-D461-42A1-8410-5E3ECC688C93}" destId="{E8490704-C5A0-4946-85FB-F4D4D99DC8A5}" srcOrd="3" destOrd="0" presId="urn:microsoft.com/office/officeart/2018/2/layout/IconVerticalSolidList"/>
    <dgm:cxn modelId="{E05AFDE3-6A7C-4D7B-9C34-E58E0265CF89}" type="presParOf" srcId="{EB66F05D-D461-42A1-8410-5E3ECC688C93}" destId="{E3A7DF63-87F6-4996-9A88-239B2F2BBC50}" srcOrd="4" destOrd="0" presId="urn:microsoft.com/office/officeart/2018/2/layout/IconVerticalSolidList"/>
    <dgm:cxn modelId="{B3A38F76-7C71-416A-BA06-8DCD5399BDEE}" type="presParOf" srcId="{E3A7DF63-87F6-4996-9A88-239B2F2BBC50}" destId="{62AA5F15-55C4-432A-BC79-DCFD1151B8F3}" srcOrd="0" destOrd="0" presId="urn:microsoft.com/office/officeart/2018/2/layout/IconVerticalSolidList"/>
    <dgm:cxn modelId="{723DEC4F-A45B-42B5-B087-4B5C4F526801}" type="presParOf" srcId="{E3A7DF63-87F6-4996-9A88-239B2F2BBC50}" destId="{6A01CF7D-A17A-423C-8D26-F2808BF6B030}" srcOrd="1" destOrd="0" presId="urn:microsoft.com/office/officeart/2018/2/layout/IconVerticalSolidList"/>
    <dgm:cxn modelId="{F031AF2C-2852-41D3-A399-56BDBCF0ED9F}" type="presParOf" srcId="{E3A7DF63-87F6-4996-9A88-239B2F2BBC50}" destId="{3F52FA9F-4AC0-429C-BA2F-6B8BE8855F64}" srcOrd="2" destOrd="0" presId="urn:microsoft.com/office/officeart/2018/2/layout/IconVerticalSolidList"/>
    <dgm:cxn modelId="{3128E3E7-7B9B-42CF-AEA9-0CADC027EAD5}" type="presParOf" srcId="{E3A7DF63-87F6-4996-9A88-239B2F2BBC50}" destId="{A6330B6D-4200-4076-9FE4-9A1B3579BD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4FCA8-6AA5-4EBE-966E-2D44E5011090}">
      <dsp:nvSpPr>
        <dsp:cNvPr id="0" name=""/>
        <dsp:cNvSpPr/>
      </dsp:nvSpPr>
      <dsp:spPr>
        <a:xfrm>
          <a:off x="962" y="380513"/>
          <a:ext cx="3379189" cy="21457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E1F90-E81B-4EDA-8EA0-9FB66AC07F8D}">
      <dsp:nvSpPr>
        <dsp:cNvPr id="0" name=""/>
        <dsp:cNvSpPr/>
      </dsp:nvSpPr>
      <dsp:spPr>
        <a:xfrm>
          <a:off x="376428" y="737205"/>
          <a:ext cx="3379189" cy="21457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a:t>•</a:t>
          </a:r>
          <a:r>
            <a:rPr lang="en-US" sz="800" kern="1200"/>
            <a:t>Floods pose a significant risk to urban settlements, causing widespread damage to infrastructure, livelihoods, and posing a threat to human lives.</a:t>
          </a:r>
        </a:p>
        <a:p>
          <a:pPr marL="0" lvl="0" indent="0" algn="ctr" defTabSz="355600">
            <a:lnSpc>
              <a:spcPct val="90000"/>
            </a:lnSpc>
            <a:spcBef>
              <a:spcPct val="0"/>
            </a:spcBef>
            <a:spcAft>
              <a:spcPct val="35000"/>
            </a:spcAft>
            <a:buNone/>
          </a:pPr>
          <a:r>
            <a:rPr lang="en-US" sz="800" kern="1200"/>
            <a:t> </a:t>
          </a:r>
          <a:br>
            <a:rPr lang="en-US" sz="800" kern="1200"/>
          </a:br>
          <a:r>
            <a:rPr lang="en-IN" sz="800" b="0" i="0" kern="1200"/>
            <a:t>•</a:t>
          </a:r>
          <a:r>
            <a:rPr lang="en-US" sz="800" kern="1200"/>
            <a:t>Identifying flood-prone areas within urban settings is critical for effective disaster management and urban planning. </a:t>
          </a:r>
        </a:p>
        <a:p>
          <a:pPr marL="0" lvl="0" indent="0" algn="ctr" defTabSz="355600">
            <a:lnSpc>
              <a:spcPct val="90000"/>
            </a:lnSpc>
            <a:spcBef>
              <a:spcPct val="0"/>
            </a:spcBef>
            <a:spcAft>
              <a:spcPct val="35000"/>
            </a:spcAft>
            <a:buNone/>
          </a:pPr>
          <a:endParaRPr lang="en-US" sz="800" kern="1200"/>
        </a:p>
        <a:p>
          <a:pPr marL="0" lvl="0" indent="0" algn="ctr" defTabSz="355600">
            <a:lnSpc>
              <a:spcPct val="90000"/>
            </a:lnSpc>
            <a:spcBef>
              <a:spcPct val="0"/>
            </a:spcBef>
            <a:spcAft>
              <a:spcPct val="35000"/>
            </a:spcAft>
            <a:buNone/>
          </a:pPr>
          <a:r>
            <a:rPr lang="en-IN" sz="800" b="0" i="0" kern="1200"/>
            <a:t>•</a:t>
          </a:r>
          <a:r>
            <a:rPr lang="en-US" sz="800" kern="1200"/>
            <a:t>This research paper aims to conduct a comprehensive analysis using geospatial techniques to identify and map flood-prone areas in urban settlements.</a:t>
          </a:r>
        </a:p>
      </dsp:txBody>
      <dsp:txXfrm>
        <a:off x="439276" y="800053"/>
        <a:ext cx="3253493" cy="2020089"/>
      </dsp:txXfrm>
    </dsp:sp>
    <dsp:sp modelId="{5BEF1E95-A068-4884-97E4-C617C2509B9A}">
      <dsp:nvSpPr>
        <dsp:cNvPr id="0" name=""/>
        <dsp:cNvSpPr/>
      </dsp:nvSpPr>
      <dsp:spPr>
        <a:xfrm>
          <a:off x="4131082" y="380513"/>
          <a:ext cx="3379189" cy="21457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19D3F-7335-4F81-BE81-5ABCE07F88D6}">
      <dsp:nvSpPr>
        <dsp:cNvPr id="0" name=""/>
        <dsp:cNvSpPr/>
      </dsp:nvSpPr>
      <dsp:spPr>
        <a:xfrm>
          <a:off x="4506548" y="737205"/>
          <a:ext cx="3379189" cy="21457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a:t>•</a:t>
          </a:r>
          <a:r>
            <a:rPr lang="en-US" sz="800" kern="1200"/>
            <a:t>The study employs a multi-tiered approach involving Geographic Information Systems (GIS), remote sensing, and hydrological modeling to analyze various factors that contribute to urban flooding. </a:t>
          </a:r>
        </a:p>
        <a:p>
          <a:pPr marL="0" lvl="0" indent="0" algn="ctr" defTabSz="355600">
            <a:lnSpc>
              <a:spcPct val="90000"/>
            </a:lnSpc>
            <a:spcBef>
              <a:spcPct val="0"/>
            </a:spcBef>
            <a:spcAft>
              <a:spcPct val="35000"/>
            </a:spcAft>
            <a:buNone/>
          </a:pPr>
          <a:endParaRPr lang="en-US" sz="800" kern="1200"/>
        </a:p>
        <a:p>
          <a:pPr marL="0" lvl="0" indent="0" algn="ctr" defTabSz="355600">
            <a:lnSpc>
              <a:spcPct val="90000"/>
            </a:lnSpc>
            <a:spcBef>
              <a:spcPct val="0"/>
            </a:spcBef>
            <a:spcAft>
              <a:spcPct val="35000"/>
            </a:spcAft>
            <a:buNone/>
          </a:pPr>
          <a:r>
            <a:rPr lang="en-IN" sz="800" b="0" i="0" kern="1200"/>
            <a:t>•</a:t>
          </a:r>
          <a:r>
            <a:rPr lang="en-US" sz="800" kern="1200"/>
            <a:t>The primary objectives include  Data Collection and Preprocessing ,Topographic Analysis ,Hydrological Modeling ,Vulnerability Assessment ,Mapping and Visualization .</a:t>
          </a:r>
        </a:p>
        <a:p>
          <a:pPr marL="0" lvl="0" indent="0" algn="ctr" defTabSz="355600">
            <a:lnSpc>
              <a:spcPct val="90000"/>
            </a:lnSpc>
            <a:spcBef>
              <a:spcPct val="0"/>
            </a:spcBef>
            <a:spcAft>
              <a:spcPct val="35000"/>
            </a:spcAft>
            <a:buNone/>
          </a:pPr>
          <a:endParaRPr lang="en-US" sz="800" kern="1200"/>
        </a:p>
        <a:p>
          <a:pPr marL="0" lvl="0" indent="0" algn="ctr" defTabSz="355600">
            <a:lnSpc>
              <a:spcPct val="90000"/>
            </a:lnSpc>
            <a:spcBef>
              <a:spcPct val="0"/>
            </a:spcBef>
            <a:spcAft>
              <a:spcPct val="35000"/>
            </a:spcAft>
            <a:buNone/>
          </a:pPr>
          <a:r>
            <a:rPr lang="en-US" sz="800" kern="1200"/>
            <a:t> </a:t>
          </a:r>
          <a:r>
            <a:rPr lang="en-IN" sz="800" b="0" i="0" kern="1200"/>
            <a:t>•</a:t>
          </a:r>
          <a:r>
            <a:rPr lang="en-US" sz="800" kern="1200"/>
            <a:t>The research paper aims to provide urban planners, policymakers, and disaster management authorities with valuable insights for developing and implementing strategies to mitigate flood risks in urban areas.</a:t>
          </a:r>
        </a:p>
        <a:p>
          <a:pPr marL="0" lvl="0" indent="0" algn="ctr" defTabSz="355600">
            <a:lnSpc>
              <a:spcPct val="90000"/>
            </a:lnSpc>
            <a:spcBef>
              <a:spcPct val="0"/>
            </a:spcBef>
            <a:spcAft>
              <a:spcPct val="35000"/>
            </a:spcAft>
            <a:buNone/>
          </a:pPr>
          <a:endParaRPr lang="en-US" sz="800" kern="1200"/>
        </a:p>
        <a:p>
          <a:pPr marL="0" lvl="0" indent="0" algn="ctr" defTabSz="355600">
            <a:lnSpc>
              <a:spcPct val="90000"/>
            </a:lnSpc>
            <a:spcBef>
              <a:spcPct val="0"/>
            </a:spcBef>
            <a:spcAft>
              <a:spcPct val="35000"/>
            </a:spcAft>
            <a:buNone/>
          </a:pPr>
          <a:r>
            <a:rPr lang="en-US" sz="800" kern="1200"/>
            <a:t> </a:t>
          </a:r>
          <a:r>
            <a:rPr lang="en-IN" sz="800" b="0" i="0" kern="1200"/>
            <a:t>•</a:t>
          </a:r>
          <a:r>
            <a:rPr lang="en-US" sz="800" kern="1200"/>
            <a:t>The outcomes of this study can assist in the formulation of effective land use planning, infrastructure development, and disaster preparedness measures to reduce the impact of floods on urban communities.</a:t>
          </a:r>
        </a:p>
      </dsp:txBody>
      <dsp:txXfrm>
        <a:off x="4569396" y="800053"/>
        <a:ext cx="3253493" cy="2020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FC390-C350-4DB0-98DB-206895242F94}">
      <dsp:nvSpPr>
        <dsp:cNvPr id="0" name=""/>
        <dsp:cNvSpPr/>
      </dsp:nvSpPr>
      <dsp:spPr>
        <a:xfrm>
          <a:off x="0" y="32085"/>
          <a:ext cx="2464593" cy="14787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This paper uses maps, satellite data, and computer models to find and map flood-prone areas in cities. The process involves collecting and analyzing data, assessing vulnerability, and creating informative maps.</a:t>
          </a:r>
        </a:p>
      </dsp:txBody>
      <dsp:txXfrm>
        <a:off x="0" y="32085"/>
        <a:ext cx="2464593" cy="1478756"/>
      </dsp:txXfrm>
    </dsp:sp>
    <dsp:sp modelId="{3127B3E0-D96C-4546-A972-7F104F741C52}">
      <dsp:nvSpPr>
        <dsp:cNvPr id="0" name=""/>
        <dsp:cNvSpPr/>
      </dsp:nvSpPr>
      <dsp:spPr>
        <a:xfrm>
          <a:off x="2711053" y="32085"/>
          <a:ext cx="2464593" cy="1478756"/>
        </a:xfrm>
        <a:prstGeom prst="rect">
          <a:avLst/>
        </a:prstGeom>
        <a:solidFill>
          <a:schemeClr val="accent2">
            <a:hueOff val="-2421291"/>
            <a:satOff val="0"/>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By leveraging GIS tools, the study analyzes topographical features such as slope, elevation, and land cover to pinpoint areas susceptible to flooding. Hydrological models simulate water flow, considering factors like rainfall intensity, soil type, and land use. </a:t>
          </a:r>
        </a:p>
      </dsp:txBody>
      <dsp:txXfrm>
        <a:off x="2711053" y="32085"/>
        <a:ext cx="2464593" cy="1478756"/>
      </dsp:txXfrm>
    </dsp:sp>
    <dsp:sp modelId="{297A4E00-413E-4D30-B4ED-A6ED00BF8AFE}">
      <dsp:nvSpPr>
        <dsp:cNvPr id="0" name=""/>
        <dsp:cNvSpPr/>
      </dsp:nvSpPr>
      <dsp:spPr>
        <a:xfrm>
          <a:off x="5422106" y="32085"/>
          <a:ext cx="2464593" cy="1478756"/>
        </a:xfrm>
        <a:prstGeom prst="rect">
          <a:avLst/>
        </a:prstGeom>
        <a:solidFill>
          <a:schemeClr val="accent2">
            <a:hueOff val="-4842582"/>
            <a:satOff val="0"/>
            <a:lumOff val="3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vulnerability assessment extends beyond physical factors, encompassing social, economic, and environmental dimensions, identifying vulnerable populations and critical infrastructure. </a:t>
          </a:r>
        </a:p>
      </dsp:txBody>
      <dsp:txXfrm>
        <a:off x="5422106" y="32085"/>
        <a:ext cx="2464593" cy="1478756"/>
      </dsp:txXfrm>
    </dsp:sp>
    <dsp:sp modelId="{476BF1FD-BC27-4FAE-AE91-C9FCBB05DA3B}">
      <dsp:nvSpPr>
        <dsp:cNvPr id="0" name=""/>
        <dsp:cNvSpPr/>
      </dsp:nvSpPr>
      <dsp:spPr>
        <a:xfrm>
          <a:off x="1355526" y="1757301"/>
          <a:ext cx="2464593" cy="1478756"/>
        </a:xfrm>
        <a:prstGeom prst="rect">
          <a:avLst/>
        </a:prstGeom>
        <a:solidFill>
          <a:schemeClr val="accent2">
            <a:hueOff val="-7263873"/>
            <a:satOff val="0"/>
            <a:lumOff val="52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spatial mapping and visualization phase integrates the analyzed data, providing a clear representation of flood-prone zones. The outcomes of this research aim to equip urban planners, policymakers, and disaster management authorities with actionable insights for developing strategies to mitigate flood risks in urban areas.</a:t>
          </a:r>
        </a:p>
      </dsp:txBody>
      <dsp:txXfrm>
        <a:off x="1355526" y="1757301"/>
        <a:ext cx="2464593" cy="1478756"/>
      </dsp:txXfrm>
    </dsp:sp>
    <dsp:sp modelId="{299646CD-258F-4526-87C9-C7FF6D339F4F}">
      <dsp:nvSpPr>
        <dsp:cNvPr id="0" name=""/>
        <dsp:cNvSpPr/>
      </dsp:nvSpPr>
      <dsp:spPr>
        <a:xfrm>
          <a:off x="4066579" y="1757301"/>
          <a:ext cx="2464593" cy="1478756"/>
        </a:xfrm>
        <a:prstGeom prst="rect">
          <a:avLst/>
        </a:prstGeom>
        <a:solidFill>
          <a:schemeClr val="accent2">
            <a:hueOff val="-9685164"/>
            <a:satOff val="0"/>
            <a:lumOff val="70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Recommendations include optimized land use planning, resilient infrastructure development, and enhanced disaster preparedness measures, contributing to more sustainable and resilient urban communities.</a:t>
          </a:r>
        </a:p>
      </dsp:txBody>
      <dsp:txXfrm>
        <a:off x="4066579" y="1757301"/>
        <a:ext cx="2464593" cy="1478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F8B37-8624-42FD-BA24-79B2A9C3E723}">
      <dsp:nvSpPr>
        <dsp:cNvPr id="0" name=""/>
        <dsp:cNvSpPr/>
      </dsp:nvSpPr>
      <dsp:spPr>
        <a:xfrm>
          <a:off x="287352" y="434625"/>
          <a:ext cx="461162" cy="461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055ECB-7998-474E-8451-610E79E71097}">
      <dsp:nvSpPr>
        <dsp:cNvPr id="0" name=""/>
        <dsp:cNvSpPr/>
      </dsp:nvSpPr>
      <dsp:spPr>
        <a:xfrm>
          <a:off x="5531" y="1152442"/>
          <a:ext cx="1024804" cy="99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Urban areas face significant risks from floods, with potential repercussions on infrastructure, livelihoods, and human lives. </a:t>
          </a:r>
        </a:p>
      </dsp:txBody>
      <dsp:txXfrm>
        <a:off x="5531" y="1152442"/>
        <a:ext cx="1024804" cy="992579"/>
      </dsp:txXfrm>
    </dsp:sp>
    <dsp:sp modelId="{9B116422-B570-419D-9A41-A72F7554A298}">
      <dsp:nvSpPr>
        <dsp:cNvPr id="0" name=""/>
        <dsp:cNvSpPr/>
      </dsp:nvSpPr>
      <dsp:spPr>
        <a:xfrm>
          <a:off x="1491498" y="434625"/>
          <a:ext cx="461162" cy="4611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AB717-BA3C-4867-A44E-D1E6B68B97E5}">
      <dsp:nvSpPr>
        <dsp:cNvPr id="0" name=""/>
        <dsp:cNvSpPr/>
      </dsp:nvSpPr>
      <dsp:spPr>
        <a:xfrm>
          <a:off x="1209677" y="1152442"/>
          <a:ext cx="1024804" cy="99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address this challenge, this research paper employs a multi-tiered approach integrating Geographic Information Systems (GIS), remote sensing, and hydrological modeling to analyze factors contributing to urban flooding.</a:t>
          </a:r>
        </a:p>
      </dsp:txBody>
      <dsp:txXfrm>
        <a:off x="1209677" y="1152442"/>
        <a:ext cx="1024804" cy="992579"/>
      </dsp:txXfrm>
    </dsp:sp>
    <dsp:sp modelId="{58D9A12C-663D-4C92-965D-D1718B1F52F8}">
      <dsp:nvSpPr>
        <dsp:cNvPr id="0" name=""/>
        <dsp:cNvSpPr/>
      </dsp:nvSpPr>
      <dsp:spPr>
        <a:xfrm>
          <a:off x="2695643" y="434625"/>
          <a:ext cx="461162" cy="4611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47369-333E-43E2-B806-FD5D1ECAD90A}">
      <dsp:nvSpPr>
        <dsp:cNvPr id="0" name=""/>
        <dsp:cNvSpPr/>
      </dsp:nvSpPr>
      <dsp:spPr>
        <a:xfrm>
          <a:off x="2413822" y="1152442"/>
          <a:ext cx="1024804" cy="99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primary objectives encompass data collection and preprocessing, topographic analysis, hydrological modeling, vulnerability assessment, mapping, and visualization. </a:t>
          </a:r>
        </a:p>
      </dsp:txBody>
      <dsp:txXfrm>
        <a:off x="2413822" y="1152442"/>
        <a:ext cx="1024804" cy="992579"/>
      </dsp:txXfrm>
    </dsp:sp>
    <dsp:sp modelId="{64E422A1-855B-4AE8-849E-3CF726FF958A}">
      <dsp:nvSpPr>
        <dsp:cNvPr id="0" name=""/>
        <dsp:cNvSpPr/>
      </dsp:nvSpPr>
      <dsp:spPr>
        <a:xfrm>
          <a:off x="3899789" y="434625"/>
          <a:ext cx="461162" cy="4611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9DDC8-9C14-4684-BFB8-C4627160AF8E}">
      <dsp:nvSpPr>
        <dsp:cNvPr id="0" name=""/>
        <dsp:cNvSpPr/>
      </dsp:nvSpPr>
      <dsp:spPr>
        <a:xfrm>
          <a:off x="3617968" y="1152442"/>
          <a:ext cx="1024804" cy="99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These steps aim to provide valuable insights for urban planners, policymakers, and disaster management authorities. </a:t>
          </a:r>
        </a:p>
      </dsp:txBody>
      <dsp:txXfrm>
        <a:off x="3617968" y="1152442"/>
        <a:ext cx="1024804" cy="992579"/>
      </dsp:txXfrm>
    </dsp:sp>
    <dsp:sp modelId="{21F4A26B-CB27-473E-AE6F-A21066F2EB37}">
      <dsp:nvSpPr>
        <dsp:cNvPr id="0" name=""/>
        <dsp:cNvSpPr/>
      </dsp:nvSpPr>
      <dsp:spPr>
        <a:xfrm>
          <a:off x="5103934" y="434625"/>
          <a:ext cx="461162" cy="4611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64687-86CB-46C4-AFE3-B109F605385B}">
      <dsp:nvSpPr>
        <dsp:cNvPr id="0" name=""/>
        <dsp:cNvSpPr/>
      </dsp:nvSpPr>
      <dsp:spPr>
        <a:xfrm>
          <a:off x="4822113" y="1152442"/>
          <a:ext cx="1024804" cy="99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study's outcomes can inform strategies to mitigate flood risks through effective land use planning, infrastructure development, and disaster preparedness measures.</a:t>
          </a:r>
        </a:p>
      </dsp:txBody>
      <dsp:txXfrm>
        <a:off x="4822113" y="1152442"/>
        <a:ext cx="1024804" cy="992579"/>
      </dsp:txXfrm>
    </dsp:sp>
    <dsp:sp modelId="{6D894450-31FE-402D-B09E-6AA72B0CD118}">
      <dsp:nvSpPr>
        <dsp:cNvPr id="0" name=""/>
        <dsp:cNvSpPr/>
      </dsp:nvSpPr>
      <dsp:spPr>
        <a:xfrm>
          <a:off x="6308080" y="434625"/>
          <a:ext cx="461162" cy="4611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2A4E6F-F2F4-4052-A5B4-C28B79015DD7}">
      <dsp:nvSpPr>
        <dsp:cNvPr id="0" name=""/>
        <dsp:cNvSpPr/>
      </dsp:nvSpPr>
      <dsp:spPr>
        <a:xfrm>
          <a:off x="6026259" y="1152442"/>
          <a:ext cx="1024804" cy="99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During the validation and testing phase, the research rigorously assesses data accuracy, model reliability, and vulnerability predictions. </a:t>
          </a:r>
        </a:p>
      </dsp:txBody>
      <dsp:txXfrm>
        <a:off x="6026259" y="1152442"/>
        <a:ext cx="1024804" cy="992579"/>
      </dsp:txXfrm>
    </dsp:sp>
    <dsp:sp modelId="{53EEFA14-F6A3-46CE-A168-06EF433AB18A}">
      <dsp:nvSpPr>
        <dsp:cNvPr id="0" name=""/>
        <dsp:cNvSpPr/>
      </dsp:nvSpPr>
      <dsp:spPr>
        <a:xfrm>
          <a:off x="7512225" y="434625"/>
          <a:ext cx="461162" cy="46116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74AEC-E716-474D-B94B-F9B9705920B1}">
      <dsp:nvSpPr>
        <dsp:cNvPr id="0" name=""/>
        <dsp:cNvSpPr/>
      </dsp:nvSpPr>
      <dsp:spPr>
        <a:xfrm>
          <a:off x="7230404" y="1152442"/>
          <a:ext cx="1024804" cy="99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Peer review and cross-validation with independent datasets contribute to the robustness of the findings. The research acknowledges limitations and uncertainties, ensuring transparency and enhancing the applicability of the results in diverse urban settings.</a:t>
          </a:r>
        </a:p>
      </dsp:txBody>
      <dsp:txXfrm>
        <a:off x="7230404" y="1152442"/>
        <a:ext cx="1024804" cy="992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5FD5D-CC58-4826-BDAB-B837C3A3BF45}">
      <dsp:nvSpPr>
        <dsp:cNvPr id="0" name=""/>
        <dsp:cNvSpPr/>
      </dsp:nvSpPr>
      <dsp:spPr>
        <a:xfrm>
          <a:off x="0" y="671998"/>
          <a:ext cx="4773168" cy="12406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2BA23-C1F7-410C-A3C3-3A76F96704D8}">
      <dsp:nvSpPr>
        <dsp:cNvPr id="0" name=""/>
        <dsp:cNvSpPr/>
      </dsp:nvSpPr>
      <dsp:spPr>
        <a:xfrm>
          <a:off x="375285" y="951136"/>
          <a:ext cx="682336" cy="682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5740C0-6623-45BA-8225-BF6AAA56B523}">
      <dsp:nvSpPr>
        <dsp:cNvPr id="0" name=""/>
        <dsp:cNvSpPr/>
      </dsp:nvSpPr>
      <dsp:spPr>
        <a:xfrm>
          <a:off x="1432907" y="671998"/>
          <a:ext cx="3340260" cy="1240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98" tIns="131298" rIns="131298" bIns="131298" numCol="1" spcCol="1270" anchor="ctr" anchorCtr="0">
          <a:noAutofit/>
        </a:bodyPr>
        <a:lstStyle/>
        <a:p>
          <a:pPr marL="0" lvl="0" indent="0" algn="l" defTabSz="1111250">
            <a:lnSpc>
              <a:spcPct val="90000"/>
            </a:lnSpc>
            <a:spcBef>
              <a:spcPct val="0"/>
            </a:spcBef>
            <a:spcAft>
              <a:spcPct val="35000"/>
            </a:spcAft>
            <a:buNone/>
          </a:pPr>
          <a:r>
            <a:rPr lang="en-IN" sz="2500" kern="1200" dirty="0"/>
            <a:t>QGIS software :-1.5-2L.</a:t>
          </a:r>
          <a:endParaRPr lang="en-US" sz="2500" kern="1200" dirty="0"/>
        </a:p>
      </dsp:txBody>
      <dsp:txXfrm>
        <a:off x="1432907" y="671998"/>
        <a:ext cx="3340260" cy="1240612"/>
      </dsp:txXfrm>
    </dsp:sp>
    <dsp:sp modelId="{6A9D9A3B-2CDE-4201-AF82-AA9A367FC623}">
      <dsp:nvSpPr>
        <dsp:cNvPr id="0" name=""/>
        <dsp:cNvSpPr/>
      </dsp:nvSpPr>
      <dsp:spPr>
        <a:xfrm>
          <a:off x="0" y="2222763"/>
          <a:ext cx="4773168" cy="12406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8E2-6213-4162-A58E-EDA6AC135733}">
      <dsp:nvSpPr>
        <dsp:cNvPr id="0" name=""/>
        <dsp:cNvSpPr/>
      </dsp:nvSpPr>
      <dsp:spPr>
        <a:xfrm>
          <a:off x="375285" y="2501901"/>
          <a:ext cx="682336" cy="682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BD71B6-2369-4107-AA0B-B7335397F291}">
      <dsp:nvSpPr>
        <dsp:cNvPr id="0" name=""/>
        <dsp:cNvSpPr/>
      </dsp:nvSpPr>
      <dsp:spPr>
        <a:xfrm>
          <a:off x="1432907" y="2222763"/>
          <a:ext cx="3340260" cy="1240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98" tIns="131298" rIns="131298" bIns="131298" numCol="1" spcCol="1270" anchor="ctr" anchorCtr="0">
          <a:noAutofit/>
        </a:bodyPr>
        <a:lstStyle/>
        <a:p>
          <a:pPr marL="0" lvl="0" indent="0" algn="l" defTabSz="1111250">
            <a:lnSpc>
              <a:spcPct val="90000"/>
            </a:lnSpc>
            <a:spcBef>
              <a:spcPct val="0"/>
            </a:spcBef>
            <a:spcAft>
              <a:spcPct val="35000"/>
            </a:spcAft>
            <a:buNone/>
          </a:pPr>
          <a:r>
            <a:rPr lang="en-IN" sz="2500" kern="1200"/>
            <a:t>Development :- 4-5L .</a:t>
          </a:r>
          <a:endParaRPr lang="en-US" sz="2500" kern="1200"/>
        </a:p>
      </dsp:txBody>
      <dsp:txXfrm>
        <a:off x="1432907" y="2222763"/>
        <a:ext cx="3340260" cy="1240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48976-59E3-410A-9A5D-D61ADEAE505B}">
      <dsp:nvSpPr>
        <dsp:cNvPr id="0" name=""/>
        <dsp:cNvSpPr/>
      </dsp:nvSpPr>
      <dsp:spPr>
        <a:xfrm>
          <a:off x="2500" y="613947"/>
          <a:ext cx="1983581" cy="11901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This research paper aims to address the pressing issue of urban flooding by employing a robust, multi-tiered approach incorporating Geographic Information Systems (GIS), remote sensing, and hydrological modeling. </a:t>
          </a:r>
        </a:p>
      </dsp:txBody>
      <dsp:txXfrm>
        <a:off x="2500" y="613947"/>
        <a:ext cx="1983581" cy="1190148"/>
      </dsp:txXfrm>
    </dsp:sp>
    <dsp:sp modelId="{CED36F11-7E48-482B-912A-ED061CAD5C50}">
      <dsp:nvSpPr>
        <dsp:cNvPr id="0" name=""/>
        <dsp:cNvSpPr/>
      </dsp:nvSpPr>
      <dsp:spPr>
        <a:xfrm>
          <a:off x="2184439" y="613947"/>
          <a:ext cx="1983581" cy="11901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The study assumes the accuracy and reliability of the data utilized, including satellite imagery and hydrological information, as well as the validity of chosen hydrological models in representing real-world urban dynamics. </a:t>
          </a:r>
        </a:p>
      </dsp:txBody>
      <dsp:txXfrm>
        <a:off x="2184439" y="613947"/>
        <a:ext cx="1983581" cy="1190148"/>
      </dsp:txXfrm>
    </dsp:sp>
    <dsp:sp modelId="{F9EBD8D9-81DF-4450-B49F-BF94811DA655}">
      <dsp:nvSpPr>
        <dsp:cNvPr id="0" name=""/>
        <dsp:cNvSpPr/>
      </dsp:nvSpPr>
      <dsp:spPr>
        <a:xfrm>
          <a:off x="4366379" y="613947"/>
          <a:ext cx="1983581" cy="11901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Implicit in the research is the stability of existing urban infrastructure, presupposing that drainage systems and related infrastructure are operational and minimally prone to changes or failures during the analysis period. </a:t>
          </a:r>
        </a:p>
      </dsp:txBody>
      <dsp:txXfrm>
        <a:off x="4366379" y="613947"/>
        <a:ext cx="1983581" cy="1190148"/>
      </dsp:txXfrm>
    </dsp:sp>
    <dsp:sp modelId="{6DB03084-119F-4BCB-B6B2-152C9BEB551D}">
      <dsp:nvSpPr>
        <dsp:cNvPr id="0" name=""/>
        <dsp:cNvSpPr/>
      </dsp:nvSpPr>
      <dsp:spPr>
        <a:xfrm>
          <a:off x="6548318" y="613947"/>
          <a:ext cx="1983581" cy="11901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The assumption of climate stability and the exclusion of significant climate change effects during the study period underpin the analysis. Additionally, the study simplifies the complexity of urban development by assuming a certain level of homogeneity in development patterns and neglecting potential variations in land use, construction standards, and infrastructure quality across neighborhoods. </a:t>
          </a:r>
        </a:p>
      </dsp:txBody>
      <dsp:txXfrm>
        <a:off x="6548318" y="613947"/>
        <a:ext cx="1983581" cy="1190148"/>
      </dsp:txXfrm>
    </dsp:sp>
    <dsp:sp modelId="{8DB120C3-61E8-40C0-8F27-B815FFB2E620}">
      <dsp:nvSpPr>
        <dsp:cNvPr id="0" name=""/>
        <dsp:cNvSpPr/>
      </dsp:nvSpPr>
      <dsp:spPr>
        <a:xfrm>
          <a:off x="1093469" y="2002454"/>
          <a:ext cx="1983581" cy="11901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The assumptions also extend to the constancy of population density and land use patterns, disregarding potential changes during the analysis period. </a:t>
          </a:r>
        </a:p>
      </dsp:txBody>
      <dsp:txXfrm>
        <a:off x="1093469" y="2002454"/>
        <a:ext cx="1983581" cy="1190148"/>
      </dsp:txXfrm>
    </dsp:sp>
    <dsp:sp modelId="{81C2750B-D2A3-44D6-9F6C-9D93CBA8FFFB}">
      <dsp:nvSpPr>
        <dsp:cNvPr id="0" name=""/>
        <dsp:cNvSpPr/>
      </dsp:nvSpPr>
      <dsp:spPr>
        <a:xfrm>
          <a:off x="3275409" y="2002454"/>
          <a:ext cx="1983581" cy="11901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The effectiveness of flood management policies and strategies is assumed to rely on successful governmental implementation, and human behavior, such as illegal construction or activities contributing to flooding, is assumed to remain constant or is adequately represented in the chosen models.</a:t>
          </a:r>
        </a:p>
      </dsp:txBody>
      <dsp:txXfrm>
        <a:off x="3275409" y="2002454"/>
        <a:ext cx="1983581" cy="1190148"/>
      </dsp:txXfrm>
    </dsp:sp>
    <dsp:sp modelId="{C8C2DEAD-8980-4325-AD21-A7774072B9CF}">
      <dsp:nvSpPr>
        <dsp:cNvPr id="0" name=""/>
        <dsp:cNvSpPr/>
      </dsp:nvSpPr>
      <dsp:spPr>
        <a:xfrm>
          <a:off x="5457348" y="2002454"/>
          <a:ext cx="1983581" cy="11901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Lastly, the study assumes that urban planners and disaster management authorities have access to the necessary financial and technical resources for implementing proposed mitigation strategies. Transparently stating these assumptions is crucial for interpreting the research findings and understanding the limitations inherent in the study.</a:t>
          </a:r>
        </a:p>
      </dsp:txBody>
      <dsp:txXfrm>
        <a:off x="5457348" y="2002454"/>
        <a:ext cx="1983581" cy="11901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E66A0-64EC-40D5-9B9C-10E8296511EF}">
      <dsp:nvSpPr>
        <dsp:cNvPr id="0" name=""/>
        <dsp:cNvSpPr/>
      </dsp:nvSpPr>
      <dsp:spPr>
        <a:xfrm>
          <a:off x="0" y="398"/>
          <a:ext cx="7886700" cy="9335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5497D-4502-4E28-87E4-309410613615}">
      <dsp:nvSpPr>
        <dsp:cNvPr id="0" name=""/>
        <dsp:cNvSpPr/>
      </dsp:nvSpPr>
      <dsp:spPr>
        <a:xfrm>
          <a:off x="282391" y="210442"/>
          <a:ext cx="513439" cy="513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5E473-0DE3-4086-B81C-7658A6D96F37}">
      <dsp:nvSpPr>
        <dsp:cNvPr id="0" name=""/>
        <dsp:cNvSpPr/>
      </dsp:nvSpPr>
      <dsp:spPr>
        <a:xfrm>
          <a:off x="1078223" y="398"/>
          <a:ext cx="6808476" cy="93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98" tIns="98798" rIns="98798" bIns="98798" numCol="1" spcCol="1270" anchor="ctr" anchorCtr="0">
          <a:noAutofit/>
        </a:bodyPr>
        <a:lstStyle/>
        <a:p>
          <a:pPr marL="0" lvl="0" indent="0" algn="l" defTabSz="622300">
            <a:lnSpc>
              <a:spcPct val="90000"/>
            </a:lnSpc>
            <a:spcBef>
              <a:spcPct val="0"/>
            </a:spcBef>
            <a:spcAft>
              <a:spcPct val="35000"/>
            </a:spcAft>
            <a:buNone/>
          </a:pPr>
          <a:r>
            <a:rPr lang="en-US" sz="1400" kern="1200"/>
            <a:t>HYDRAULIC MODELING FRAMEWORK FOR URBAN FLOOD INUNDATION MAPPING OF GORAKHPUR CITY, INDIA</a:t>
          </a:r>
        </a:p>
      </dsp:txBody>
      <dsp:txXfrm>
        <a:off x="1078223" y="398"/>
        <a:ext cx="6808476" cy="933527"/>
      </dsp:txXfrm>
    </dsp:sp>
    <dsp:sp modelId="{089EBBC5-384B-483B-936B-4ABA0628B181}">
      <dsp:nvSpPr>
        <dsp:cNvPr id="0" name=""/>
        <dsp:cNvSpPr/>
      </dsp:nvSpPr>
      <dsp:spPr>
        <a:xfrm>
          <a:off x="0" y="1167307"/>
          <a:ext cx="7886700" cy="9335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E65E6-4069-4546-B7B9-7360B2B0B26C}">
      <dsp:nvSpPr>
        <dsp:cNvPr id="0" name=""/>
        <dsp:cNvSpPr/>
      </dsp:nvSpPr>
      <dsp:spPr>
        <a:xfrm>
          <a:off x="282391" y="1377351"/>
          <a:ext cx="513439" cy="513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BD9C8C-6927-4F53-938C-DBB73BEC80F3}">
      <dsp:nvSpPr>
        <dsp:cNvPr id="0" name=""/>
        <dsp:cNvSpPr/>
      </dsp:nvSpPr>
      <dsp:spPr>
        <a:xfrm>
          <a:off x="1078223" y="1167307"/>
          <a:ext cx="6808476" cy="93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98" tIns="98798" rIns="98798" bIns="98798" numCol="1" spcCol="1270" anchor="ctr" anchorCtr="0">
          <a:noAutofit/>
        </a:bodyPr>
        <a:lstStyle/>
        <a:p>
          <a:pPr marL="0" lvl="0" indent="0" algn="l" defTabSz="622300">
            <a:lnSpc>
              <a:spcPct val="90000"/>
            </a:lnSpc>
            <a:spcBef>
              <a:spcPct val="0"/>
            </a:spcBef>
            <a:spcAft>
              <a:spcPct val="35000"/>
            </a:spcAft>
            <a:buNone/>
          </a:pPr>
          <a:r>
            <a:rPr lang="en-US" sz="1400" kern="1200"/>
            <a:t>Urban Flood Vulnerability and Risk Mapping Using Integrated Multi-Parametric AHP and GIS: Methodological Overview and Case Study Assessment Yashon O. Ouma 1,* and Ryutaro Tateishi</a:t>
          </a:r>
        </a:p>
      </dsp:txBody>
      <dsp:txXfrm>
        <a:off x="1078223" y="1167307"/>
        <a:ext cx="6808476" cy="933527"/>
      </dsp:txXfrm>
    </dsp:sp>
    <dsp:sp modelId="{62AA5F15-55C4-432A-BC79-DCFD1151B8F3}">
      <dsp:nvSpPr>
        <dsp:cNvPr id="0" name=""/>
        <dsp:cNvSpPr/>
      </dsp:nvSpPr>
      <dsp:spPr>
        <a:xfrm>
          <a:off x="0" y="2334216"/>
          <a:ext cx="7886700" cy="9335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1CF7D-A17A-423C-8D26-F2808BF6B030}">
      <dsp:nvSpPr>
        <dsp:cNvPr id="0" name=""/>
        <dsp:cNvSpPr/>
      </dsp:nvSpPr>
      <dsp:spPr>
        <a:xfrm>
          <a:off x="282391" y="2544260"/>
          <a:ext cx="513439" cy="5134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330B6D-4200-4076-9FE4-9A1B3579BDE2}">
      <dsp:nvSpPr>
        <dsp:cNvPr id="0" name=""/>
        <dsp:cNvSpPr/>
      </dsp:nvSpPr>
      <dsp:spPr>
        <a:xfrm>
          <a:off x="1078223" y="2334216"/>
          <a:ext cx="6808476" cy="93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98" tIns="98798" rIns="98798" bIns="98798" numCol="1" spcCol="1270" anchor="ctr" anchorCtr="0">
          <a:noAutofit/>
        </a:bodyPr>
        <a:lstStyle/>
        <a:p>
          <a:pPr marL="0" lvl="0" indent="0" algn="l" defTabSz="622300">
            <a:lnSpc>
              <a:spcPct val="90000"/>
            </a:lnSpc>
            <a:spcBef>
              <a:spcPct val="0"/>
            </a:spcBef>
            <a:spcAft>
              <a:spcPct val="35000"/>
            </a:spcAft>
            <a:buNone/>
          </a:pPr>
          <a:r>
            <a:rPr lang="en-IN" sz="1400" kern="1200"/>
            <a:t>Potential food‑prone area identifcation and mapping using GIS‑based multi‑criteria decision‑making and analytical hierarchy process in Dega Damot district, northwestern Ethiopia Ajanaw Negese1  · Dessalegn Worku1  · Alazar Shitaye1  · Haile Getne</a:t>
          </a:r>
          <a:endParaRPr lang="en-US" sz="1400" kern="1200"/>
        </a:p>
      </dsp:txBody>
      <dsp:txXfrm>
        <a:off x="1078223" y="2334216"/>
        <a:ext cx="6808476" cy="9335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C9C4-A5A9-47A1-92BC-326DCF573043}"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245B-FD72-4E4F-B15E-E5615ABC6DBA}" type="slidenum">
              <a:rPr lang="en-US" smtClean="0"/>
              <a:t>‹#›</a:t>
            </a:fld>
            <a:endParaRPr lang="en-US"/>
          </a:p>
        </p:txBody>
      </p:sp>
    </p:spTree>
    <p:extLst>
      <p:ext uri="{BB962C8B-B14F-4D97-AF65-F5344CB8AC3E}">
        <p14:creationId xmlns:p14="http://schemas.microsoft.com/office/powerpoint/2010/main" val="37520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 name="Title 1"/>
          <p:cNvSpPr>
            <a:spLocks noGrp="1"/>
          </p:cNvSpPr>
          <p:nvPr userDrawn="1">
            <p:ph type="title" hasCustomPrompt="1"/>
          </p:nvPr>
        </p:nvSpPr>
        <p:spPr bwMode="gray">
          <a:xfrm>
            <a:off x="964070" y="943242"/>
            <a:ext cx="4052554" cy="851040"/>
          </a:xfrm>
          <a:prstGeom prst="rect">
            <a:avLst/>
          </a:prstGeom>
        </p:spPr>
        <p:txBody>
          <a:bodyPr/>
          <a:lstStyle>
            <a:lvl1pPr algn="ctr">
              <a:defRPr sz="3200"/>
            </a:lvl1pPr>
          </a:lstStyle>
          <a:p>
            <a:r>
              <a:rPr lang="en-US"/>
              <a:t>Title Text</a:t>
            </a:r>
            <a:endParaRPr lang="en-IN"/>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 y="2428411"/>
            <a:ext cx="3352800" cy="618350"/>
          </a:xfrm>
          <a:prstGeom prst="rect">
            <a:avLst/>
          </a:prstGeom>
        </p:spPr>
      </p:pic>
      <p:pic>
        <p:nvPicPr>
          <p:cNvPr id="3" name="Picture 2">
            <a:extLst>
              <a:ext uri="{FF2B5EF4-FFF2-40B4-BE49-F238E27FC236}">
                <a16:creationId xmlns:a16="http://schemas.microsoft.com/office/drawing/2014/main" id="{0A24BC04-EA47-D660-A96B-A85D0777969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9776" y="159684"/>
            <a:ext cx="1790699" cy="488373"/>
          </a:xfrm>
          <a:prstGeom prst="rect">
            <a:avLst/>
          </a:prstGeom>
        </p:spPr>
      </p:pic>
      <p:sp>
        <p:nvSpPr>
          <p:cNvPr id="5" name="TextBox 4">
            <a:extLst>
              <a:ext uri="{FF2B5EF4-FFF2-40B4-BE49-F238E27FC236}">
                <a16:creationId xmlns:a16="http://schemas.microsoft.com/office/drawing/2014/main" id="{2D5CF45F-7366-1ABC-1274-BE9A1A82D02D}"/>
              </a:ext>
            </a:extLst>
          </p:cNvPr>
          <p:cNvSpPr txBox="1"/>
          <p:nvPr userDrawn="1"/>
        </p:nvSpPr>
        <p:spPr>
          <a:xfrm>
            <a:off x="1953636" y="166965"/>
            <a:ext cx="1399164" cy="407802"/>
          </a:xfrm>
          <a:prstGeom prst="rect">
            <a:avLst/>
          </a:prstGeom>
          <a:noFill/>
        </p:spPr>
        <p:txBody>
          <a:bodyPr wrap="none" lIns="68579" tIns="34289" rIns="68579" bIns="34289" rtlCol="0">
            <a:spAutoFit/>
          </a:bodyPr>
          <a:lstStyle/>
          <a:p>
            <a:pPr algn="ctr" defTabSz="914354">
              <a:defRPr/>
            </a:pPr>
            <a:r>
              <a:rPr lang="en-US" sz="2200" b="1">
                <a:solidFill>
                  <a:srgbClr val="355EAB"/>
                </a:solidFill>
                <a:latin typeface="+mn-lt"/>
              </a:rPr>
              <a:t>7</a:t>
            </a:r>
            <a:r>
              <a:rPr lang="en-US" sz="2200" b="1" baseline="30000">
                <a:solidFill>
                  <a:srgbClr val="355EAB"/>
                </a:solidFill>
                <a:latin typeface="+mn-lt"/>
              </a:rPr>
              <a:t>th</a:t>
            </a:r>
            <a:r>
              <a:rPr lang="en-US" sz="2200" b="1">
                <a:solidFill>
                  <a:srgbClr val="355EAB"/>
                </a:solidFill>
                <a:latin typeface="+mn-lt"/>
              </a:rPr>
              <a:t> Edition </a:t>
            </a:r>
          </a:p>
        </p:txBody>
      </p:sp>
      <p:sp>
        <p:nvSpPr>
          <p:cNvPr id="6" name="Rectangle 5">
            <a:extLst>
              <a:ext uri="{FF2B5EF4-FFF2-40B4-BE49-F238E27FC236}">
                <a16:creationId xmlns:a16="http://schemas.microsoft.com/office/drawing/2014/main" id="{C370AE2D-E45E-AC7A-2F9D-4E4E841541BD}"/>
              </a:ext>
            </a:extLst>
          </p:cNvPr>
          <p:cNvSpPr/>
          <p:nvPr userDrawn="1"/>
        </p:nvSpPr>
        <p:spPr>
          <a:xfrm>
            <a:off x="4128607" y="153341"/>
            <a:ext cx="2576993" cy="415498"/>
          </a:xfrm>
          <a:prstGeom prst="rect">
            <a:avLst/>
          </a:prstGeom>
        </p:spPr>
        <p:txBody>
          <a:bodyPr wrap="square">
            <a:spAutoFit/>
          </a:bodyPr>
          <a:lstStyle/>
          <a:p>
            <a:pPr algn="ctr" defTabSz="914354">
              <a:defRPr/>
            </a:pPr>
            <a:r>
              <a:rPr lang="en-US" sz="2100" b="1">
                <a:solidFill>
                  <a:srgbClr val="355EAB"/>
                </a:solidFill>
                <a:latin typeface="+mn-lt"/>
              </a:rPr>
              <a:t>Presentation Round</a:t>
            </a:r>
          </a:p>
        </p:txBody>
      </p:sp>
      <p:sp>
        <p:nvSpPr>
          <p:cNvPr id="7" name="Text Placeholder 1030">
            <a:extLst>
              <a:ext uri="{FF2B5EF4-FFF2-40B4-BE49-F238E27FC236}">
                <a16:creationId xmlns:a16="http://schemas.microsoft.com/office/drawing/2014/main" id="{11E66953-D6B9-BF7C-3FAA-270CAFFC3313}"/>
              </a:ext>
            </a:extLst>
          </p:cNvPr>
          <p:cNvSpPr>
            <a:spLocks noGrp="1"/>
          </p:cNvSpPr>
          <p:nvPr>
            <p:ph type="body" sz="quarter" idx="10" hasCustomPrompt="1"/>
          </p:nvPr>
        </p:nvSpPr>
        <p:spPr bwMode="gray">
          <a:xfrm>
            <a:off x="279956" y="3973331"/>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a:t>Author 1 Name</a:t>
            </a:r>
            <a:endParaRPr lang="en-IN"/>
          </a:p>
        </p:txBody>
      </p:sp>
      <p:sp>
        <p:nvSpPr>
          <p:cNvPr id="8" name="Text Placeholder 1030">
            <a:extLst>
              <a:ext uri="{FF2B5EF4-FFF2-40B4-BE49-F238E27FC236}">
                <a16:creationId xmlns:a16="http://schemas.microsoft.com/office/drawing/2014/main" id="{3573ADC1-9393-A4B1-082B-AA8E33803C67}"/>
              </a:ext>
            </a:extLst>
          </p:cNvPr>
          <p:cNvSpPr>
            <a:spLocks noGrp="1"/>
          </p:cNvSpPr>
          <p:nvPr>
            <p:ph type="body" sz="quarter" idx="11" hasCustomPrompt="1"/>
          </p:nvPr>
        </p:nvSpPr>
        <p:spPr bwMode="gray">
          <a:xfrm>
            <a:off x="142890" y="4392607"/>
            <a:ext cx="2765968" cy="228600"/>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a:t>College Name</a:t>
            </a:r>
            <a:endParaRPr lang="en-IN"/>
          </a:p>
        </p:txBody>
      </p:sp>
      <p:sp>
        <p:nvSpPr>
          <p:cNvPr id="9" name="Text Placeholder 1030">
            <a:extLst>
              <a:ext uri="{FF2B5EF4-FFF2-40B4-BE49-F238E27FC236}">
                <a16:creationId xmlns:a16="http://schemas.microsoft.com/office/drawing/2014/main" id="{0E9BDEBA-C451-6E6B-F25F-D5B52C602D34}"/>
              </a:ext>
            </a:extLst>
          </p:cNvPr>
          <p:cNvSpPr>
            <a:spLocks noGrp="1"/>
          </p:cNvSpPr>
          <p:nvPr>
            <p:ph type="body" sz="quarter" idx="16" hasCustomPrompt="1"/>
          </p:nvPr>
        </p:nvSpPr>
        <p:spPr bwMode="gray">
          <a:xfrm>
            <a:off x="1263628" y="3980258"/>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a:t>Author 2 Name</a:t>
            </a:r>
            <a:endParaRPr lang="en-IN"/>
          </a:p>
        </p:txBody>
      </p:sp>
      <p:sp>
        <p:nvSpPr>
          <p:cNvPr id="10" name="Text Placeholder 1030">
            <a:extLst>
              <a:ext uri="{FF2B5EF4-FFF2-40B4-BE49-F238E27FC236}">
                <a16:creationId xmlns:a16="http://schemas.microsoft.com/office/drawing/2014/main" id="{68EA5637-B12D-CCB5-628A-821D29560EB0}"/>
              </a:ext>
            </a:extLst>
          </p:cNvPr>
          <p:cNvSpPr>
            <a:spLocks noGrp="1"/>
          </p:cNvSpPr>
          <p:nvPr>
            <p:ph type="body" sz="quarter" idx="17" hasCustomPrompt="1"/>
          </p:nvPr>
        </p:nvSpPr>
        <p:spPr bwMode="gray">
          <a:xfrm>
            <a:off x="2209202" y="3990649"/>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a:t>Author 3 Name</a:t>
            </a:r>
            <a:endParaRPr lang="en-IN"/>
          </a:p>
        </p:txBody>
      </p:sp>
      <p:sp>
        <p:nvSpPr>
          <p:cNvPr id="11" name="Text Placeholder 1030">
            <a:extLst>
              <a:ext uri="{FF2B5EF4-FFF2-40B4-BE49-F238E27FC236}">
                <a16:creationId xmlns:a16="http://schemas.microsoft.com/office/drawing/2014/main" id="{3B259D85-A470-9B71-704A-326CDB90C61D}"/>
              </a:ext>
            </a:extLst>
          </p:cNvPr>
          <p:cNvSpPr>
            <a:spLocks noGrp="1"/>
          </p:cNvSpPr>
          <p:nvPr>
            <p:ph type="body" sz="quarter" idx="18" hasCustomPrompt="1"/>
          </p:nvPr>
        </p:nvSpPr>
        <p:spPr bwMode="gray">
          <a:xfrm>
            <a:off x="3165165" y="4001040"/>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a:t>Author 4 Name</a:t>
            </a:r>
            <a:endParaRPr lang="en-IN"/>
          </a:p>
        </p:txBody>
      </p:sp>
      <p:sp>
        <p:nvSpPr>
          <p:cNvPr id="12" name="Text Placeholder 1030">
            <a:extLst>
              <a:ext uri="{FF2B5EF4-FFF2-40B4-BE49-F238E27FC236}">
                <a16:creationId xmlns:a16="http://schemas.microsoft.com/office/drawing/2014/main" id="{9C71DF18-7E56-2C24-AEE2-03044382D903}"/>
              </a:ext>
            </a:extLst>
          </p:cNvPr>
          <p:cNvSpPr>
            <a:spLocks noGrp="1"/>
          </p:cNvSpPr>
          <p:nvPr>
            <p:ph type="body" sz="quarter" idx="19" hasCustomPrompt="1"/>
          </p:nvPr>
        </p:nvSpPr>
        <p:spPr bwMode="gray">
          <a:xfrm>
            <a:off x="144187" y="4662770"/>
            <a:ext cx="2759041" cy="200892"/>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a:t>City Name</a:t>
            </a:r>
            <a:endParaRPr lang="en-IN"/>
          </a:p>
        </p:txBody>
      </p:sp>
      <p:sp>
        <p:nvSpPr>
          <p:cNvPr id="13" name="Text Placeholder 1030">
            <a:extLst>
              <a:ext uri="{FF2B5EF4-FFF2-40B4-BE49-F238E27FC236}">
                <a16:creationId xmlns:a16="http://schemas.microsoft.com/office/drawing/2014/main" id="{9814E61C-C46E-018F-5431-0F88626140E7}"/>
              </a:ext>
            </a:extLst>
          </p:cNvPr>
          <p:cNvSpPr>
            <a:spLocks noGrp="1"/>
          </p:cNvSpPr>
          <p:nvPr>
            <p:ph type="body" sz="quarter" idx="20" hasCustomPrompt="1"/>
          </p:nvPr>
        </p:nvSpPr>
        <p:spPr bwMode="gray">
          <a:xfrm>
            <a:off x="138932" y="4888742"/>
            <a:ext cx="2759041" cy="200892"/>
          </a:xfrm>
          <a:prstGeom prst="rect">
            <a:avLst/>
          </a:prstGeom>
        </p:spPr>
        <p:txBody>
          <a:bodyPr anchor="ctr">
            <a:normAutofit/>
          </a:bodyPr>
          <a:lstStyle>
            <a:lvl1pPr marL="0" indent="0">
              <a:buNone/>
              <a:defRPr sz="1300" baseline="0"/>
            </a:lvl1pPr>
            <a:lvl2pPr marL="342891" indent="0">
              <a:buNone/>
              <a:defRPr/>
            </a:lvl2pPr>
            <a:lvl3pPr marL="685782" indent="0">
              <a:buNone/>
              <a:defRPr/>
            </a:lvl3pPr>
            <a:lvl4pPr marL="1028674" indent="0">
              <a:buNone/>
              <a:defRPr/>
            </a:lvl4pPr>
            <a:lvl5pPr marL="1371566" indent="0">
              <a:buNone/>
              <a:defRPr/>
            </a:lvl5pPr>
          </a:lstStyle>
          <a:p>
            <a:pPr lvl="0"/>
            <a:r>
              <a:rPr lang="en-US"/>
              <a:t>College Professor / Mentor Name</a:t>
            </a:r>
            <a:endParaRPr lang="en-IN"/>
          </a:p>
        </p:txBody>
      </p:sp>
    </p:spTree>
    <p:extLst>
      <p:ext uri="{BB962C8B-B14F-4D97-AF65-F5344CB8AC3E}">
        <p14:creationId xmlns:p14="http://schemas.microsoft.com/office/powerpoint/2010/main" val="19990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1722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813378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1655665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45164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15308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698831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98198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74469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715132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25194420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810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48147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2995537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01832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915706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2718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a:t>Thank you.</a:t>
            </a:r>
            <a:endParaRPr lang="en-IN"/>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428006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516813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a:t>Thank you.</a:t>
            </a:r>
            <a:endParaRPr lang="en-IN"/>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0400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0985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959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404396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293841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23445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9589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8382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30"/>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276527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30"/>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A2C4-20D7-3BA0-36EB-B753D27C447C}"/>
              </a:ext>
            </a:extLst>
          </p:cNvPr>
          <p:cNvSpPr>
            <a:spLocks noGrp="1"/>
          </p:cNvSpPr>
          <p:nvPr>
            <p:ph type="title"/>
          </p:nvPr>
        </p:nvSpPr>
        <p:spPr>
          <a:xfrm>
            <a:off x="882581" y="821724"/>
            <a:ext cx="4052554" cy="851040"/>
          </a:xfrm>
        </p:spPr>
        <p:txBody>
          <a:bodyPr/>
          <a:lstStyle/>
          <a:p>
            <a:r>
              <a:rPr lang="en-US" dirty="0"/>
              <a:t>Identification of Flood Prone Area In Urban Settlement</a:t>
            </a:r>
            <a:endParaRPr lang="en-IN" dirty="0"/>
          </a:p>
        </p:txBody>
      </p:sp>
      <p:sp>
        <p:nvSpPr>
          <p:cNvPr id="4" name="Text Placeholder 3">
            <a:extLst>
              <a:ext uri="{FF2B5EF4-FFF2-40B4-BE49-F238E27FC236}">
                <a16:creationId xmlns:a16="http://schemas.microsoft.com/office/drawing/2014/main" id="{DC6B8BBA-22E3-D72A-5BD5-71665801A2AF}"/>
              </a:ext>
            </a:extLst>
          </p:cNvPr>
          <p:cNvSpPr>
            <a:spLocks noGrp="1"/>
          </p:cNvSpPr>
          <p:nvPr>
            <p:ph type="body" sz="quarter" idx="10"/>
          </p:nvPr>
        </p:nvSpPr>
        <p:spPr/>
        <p:txBody>
          <a:bodyPr>
            <a:normAutofit fontScale="92500" lnSpcReduction="10000"/>
          </a:bodyPr>
          <a:lstStyle/>
          <a:p>
            <a:r>
              <a:rPr lang="en-IN" dirty="0" err="1"/>
              <a:t>Musmade</a:t>
            </a:r>
            <a:r>
              <a:rPr lang="en-IN" dirty="0"/>
              <a:t> Yash Sanjay</a:t>
            </a:r>
          </a:p>
        </p:txBody>
      </p:sp>
      <p:sp>
        <p:nvSpPr>
          <p:cNvPr id="5" name="Text Placeholder 4">
            <a:extLst>
              <a:ext uri="{FF2B5EF4-FFF2-40B4-BE49-F238E27FC236}">
                <a16:creationId xmlns:a16="http://schemas.microsoft.com/office/drawing/2014/main" id="{2CF5DBD5-7E6A-19ED-3130-E1DA60CC6088}"/>
              </a:ext>
            </a:extLst>
          </p:cNvPr>
          <p:cNvSpPr>
            <a:spLocks noGrp="1"/>
          </p:cNvSpPr>
          <p:nvPr>
            <p:ph type="body" sz="quarter" idx="11"/>
          </p:nvPr>
        </p:nvSpPr>
        <p:spPr/>
        <p:txBody>
          <a:bodyPr>
            <a:normAutofit fontScale="92500" lnSpcReduction="20000"/>
          </a:bodyPr>
          <a:lstStyle/>
          <a:p>
            <a:r>
              <a:rPr lang="en-IN" dirty="0"/>
              <a:t>Sanjivani College of Engineering</a:t>
            </a:r>
          </a:p>
        </p:txBody>
      </p:sp>
      <p:sp>
        <p:nvSpPr>
          <p:cNvPr id="6" name="Text Placeholder 5">
            <a:extLst>
              <a:ext uri="{FF2B5EF4-FFF2-40B4-BE49-F238E27FC236}">
                <a16:creationId xmlns:a16="http://schemas.microsoft.com/office/drawing/2014/main" id="{B9BC07BB-1344-A472-A9F4-884457850E49}"/>
              </a:ext>
            </a:extLst>
          </p:cNvPr>
          <p:cNvSpPr>
            <a:spLocks noGrp="1"/>
          </p:cNvSpPr>
          <p:nvPr>
            <p:ph type="body" sz="quarter" idx="16"/>
          </p:nvPr>
        </p:nvSpPr>
        <p:spPr/>
        <p:txBody>
          <a:bodyPr>
            <a:normAutofit fontScale="92500" lnSpcReduction="10000"/>
          </a:bodyPr>
          <a:lstStyle/>
          <a:p>
            <a:r>
              <a:rPr lang="en-IN" dirty="0" err="1"/>
              <a:t>Ushir</a:t>
            </a:r>
            <a:r>
              <a:rPr lang="en-IN" dirty="0"/>
              <a:t> Om Mukund </a:t>
            </a:r>
          </a:p>
        </p:txBody>
      </p:sp>
      <p:sp>
        <p:nvSpPr>
          <p:cNvPr id="7" name="Text Placeholder 6">
            <a:extLst>
              <a:ext uri="{FF2B5EF4-FFF2-40B4-BE49-F238E27FC236}">
                <a16:creationId xmlns:a16="http://schemas.microsoft.com/office/drawing/2014/main" id="{B82A5875-CF5B-2224-9826-F2C48A892D45}"/>
              </a:ext>
            </a:extLst>
          </p:cNvPr>
          <p:cNvSpPr>
            <a:spLocks noGrp="1"/>
          </p:cNvSpPr>
          <p:nvPr>
            <p:ph type="body" sz="quarter" idx="17"/>
          </p:nvPr>
        </p:nvSpPr>
        <p:spPr/>
        <p:txBody>
          <a:bodyPr>
            <a:normAutofit fontScale="92500" lnSpcReduction="10000"/>
          </a:bodyPr>
          <a:lstStyle/>
          <a:p>
            <a:r>
              <a:rPr lang="en-IN" dirty="0"/>
              <a:t>Salve Rohit Anil</a:t>
            </a:r>
          </a:p>
        </p:txBody>
      </p:sp>
      <p:sp>
        <p:nvSpPr>
          <p:cNvPr id="9" name="Text Placeholder 8">
            <a:extLst>
              <a:ext uri="{FF2B5EF4-FFF2-40B4-BE49-F238E27FC236}">
                <a16:creationId xmlns:a16="http://schemas.microsoft.com/office/drawing/2014/main" id="{BF84B141-481E-06A0-B784-125530D8C17D}"/>
              </a:ext>
            </a:extLst>
          </p:cNvPr>
          <p:cNvSpPr>
            <a:spLocks noGrp="1"/>
          </p:cNvSpPr>
          <p:nvPr>
            <p:ph type="body" sz="quarter" idx="19"/>
          </p:nvPr>
        </p:nvSpPr>
        <p:spPr/>
        <p:txBody>
          <a:bodyPr>
            <a:normAutofit fontScale="70000" lnSpcReduction="20000"/>
          </a:bodyPr>
          <a:lstStyle/>
          <a:p>
            <a:r>
              <a:rPr lang="en-IN" dirty="0" err="1"/>
              <a:t>Kopargaon</a:t>
            </a:r>
            <a:r>
              <a:rPr lang="en-IN" dirty="0"/>
              <a:t> </a:t>
            </a:r>
            <a:r>
              <a:rPr lang="en-IN" dirty="0" err="1"/>
              <a:t>Tal:Kopargaon</a:t>
            </a:r>
            <a:r>
              <a:rPr lang="en-IN" dirty="0"/>
              <a:t> </a:t>
            </a:r>
            <a:r>
              <a:rPr lang="en-IN" dirty="0" err="1"/>
              <a:t>Dist</a:t>
            </a:r>
            <a:r>
              <a:rPr lang="en-IN" dirty="0"/>
              <a:t> : </a:t>
            </a:r>
            <a:r>
              <a:rPr lang="en-IN" dirty="0" err="1"/>
              <a:t>Ahemadnagar</a:t>
            </a:r>
            <a:endParaRPr lang="en-IN" dirty="0"/>
          </a:p>
        </p:txBody>
      </p:sp>
      <p:sp>
        <p:nvSpPr>
          <p:cNvPr id="10" name="Text Placeholder 9">
            <a:extLst>
              <a:ext uri="{FF2B5EF4-FFF2-40B4-BE49-F238E27FC236}">
                <a16:creationId xmlns:a16="http://schemas.microsoft.com/office/drawing/2014/main" id="{63E0F483-5BA5-2742-5F8E-8EB137D451B0}"/>
              </a:ext>
            </a:extLst>
          </p:cNvPr>
          <p:cNvSpPr>
            <a:spLocks noGrp="1"/>
          </p:cNvSpPr>
          <p:nvPr>
            <p:ph type="body" sz="quarter" idx="20"/>
          </p:nvPr>
        </p:nvSpPr>
        <p:spPr/>
        <p:txBody>
          <a:bodyPr>
            <a:normAutofit fontScale="70000" lnSpcReduction="20000"/>
          </a:bodyPr>
          <a:lstStyle/>
          <a:p>
            <a:r>
              <a:rPr lang="en-IN" dirty="0" err="1"/>
              <a:t>Prof.Umesh</a:t>
            </a:r>
            <a:r>
              <a:rPr lang="en-IN" dirty="0"/>
              <a:t> </a:t>
            </a:r>
            <a:r>
              <a:rPr lang="en-IN" dirty="0" err="1"/>
              <a:t>Sangule</a:t>
            </a:r>
            <a:r>
              <a:rPr lang="en-IN" dirty="0"/>
              <a:t> </a:t>
            </a:r>
          </a:p>
        </p:txBody>
      </p:sp>
      <p:sp>
        <p:nvSpPr>
          <p:cNvPr id="11" name="Rectangle 10">
            <a:extLst>
              <a:ext uri="{FF2B5EF4-FFF2-40B4-BE49-F238E27FC236}">
                <a16:creationId xmlns:a16="http://schemas.microsoft.com/office/drawing/2014/main" id="{B88CC87E-CA5C-D445-7F19-A1F246F6F738}"/>
              </a:ext>
            </a:extLst>
          </p:cNvPr>
          <p:cNvSpPr/>
          <p:nvPr/>
        </p:nvSpPr>
        <p:spPr>
          <a:xfrm>
            <a:off x="344744" y="3183130"/>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2" name="Rectangle 11">
            <a:extLst>
              <a:ext uri="{FF2B5EF4-FFF2-40B4-BE49-F238E27FC236}">
                <a16:creationId xmlns:a16="http://schemas.microsoft.com/office/drawing/2014/main" id="{7B5DA934-0F19-4FC2-399C-879D4DB53420}"/>
              </a:ext>
            </a:extLst>
          </p:cNvPr>
          <p:cNvSpPr/>
          <p:nvPr/>
        </p:nvSpPr>
        <p:spPr>
          <a:xfrm>
            <a:off x="1332522" y="3177486"/>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328A9E80-D802-34D7-C1D8-C8FCFDD605ED}"/>
              </a:ext>
            </a:extLst>
          </p:cNvPr>
          <p:cNvSpPr/>
          <p:nvPr/>
        </p:nvSpPr>
        <p:spPr>
          <a:xfrm>
            <a:off x="2269500" y="318877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pic>
        <p:nvPicPr>
          <p:cNvPr id="18" name="Picture 17" descr="A person in a suit and tie&#10;&#10;Description automatically generated">
            <a:extLst>
              <a:ext uri="{FF2B5EF4-FFF2-40B4-BE49-F238E27FC236}">
                <a16:creationId xmlns:a16="http://schemas.microsoft.com/office/drawing/2014/main" id="{F5058911-5D70-A037-13DC-EEE4C642B9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3863" y="3183130"/>
            <a:ext cx="722937" cy="723001"/>
          </a:xfrm>
          <a:prstGeom prst="rect">
            <a:avLst/>
          </a:prstGeom>
        </p:spPr>
      </p:pic>
      <p:pic>
        <p:nvPicPr>
          <p:cNvPr id="20" name="Picture 19" descr="A person in a suit and tie&#10;&#10;Description automatically generated">
            <a:extLst>
              <a:ext uri="{FF2B5EF4-FFF2-40B4-BE49-F238E27FC236}">
                <a16:creationId xmlns:a16="http://schemas.microsoft.com/office/drawing/2014/main" id="{8172A79C-35C1-033A-36AF-CF45F76B12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9499" y="3188774"/>
            <a:ext cx="714279" cy="718771"/>
          </a:xfrm>
          <a:prstGeom prst="rect">
            <a:avLst/>
          </a:prstGeom>
        </p:spPr>
      </p:pic>
      <p:pic>
        <p:nvPicPr>
          <p:cNvPr id="22" name="Picture 21" descr="A person in a suit and tie&#10;&#10;Description automatically generated">
            <a:extLst>
              <a:ext uri="{FF2B5EF4-FFF2-40B4-BE49-F238E27FC236}">
                <a16:creationId xmlns:a16="http://schemas.microsoft.com/office/drawing/2014/main" id="{E1322886-BBCC-F45E-2EB7-48A8018712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679" y="3174315"/>
            <a:ext cx="726407" cy="718771"/>
          </a:xfrm>
          <a:prstGeom prst="rect">
            <a:avLst/>
          </a:prstGeom>
        </p:spPr>
      </p:pic>
      <p:pic>
        <p:nvPicPr>
          <p:cNvPr id="19" name="Picture Placeholder 18">
            <a:extLst>
              <a:ext uri="{FF2B5EF4-FFF2-40B4-BE49-F238E27FC236}">
                <a16:creationId xmlns:a16="http://schemas.microsoft.com/office/drawing/2014/main" id="{811F42CA-C4A6-3A60-11EB-B093AA28E722}"/>
              </a:ext>
            </a:extLst>
          </p:cNvPr>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13679" r="13679"/>
          <a:stretch>
            <a:fillRect/>
          </a:stretch>
        </p:blipFill>
        <p:spPr>
          <a:xfrm>
            <a:off x="4113776" y="-1"/>
            <a:ext cx="5030225" cy="4917591"/>
          </a:xfrm>
        </p:spPr>
      </p:pic>
    </p:spTree>
    <p:extLst>
      <p:ext uri="{BB962C8B-B14F-4D97-AF65-F5344CB8AC3E}">
        <p14:creationId xmlns:p14="http://schemas.microsoft.com/office/powerpoint/2010/main" val="354519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a:latin typeface="Calibri" panose="020F0502020204030204" pitchFamily="34" charset="0"/>
              </a:rPr>
              <a:t>Assumptions</a:t>
            </a:r>
            <a:endParaRPr lang="en-IN" dirty="0"/>
          </a:p>
        </p:txBody>
      </p:sp>
      <p:graphicFrame>
        <p:nvGraphicFramePr>
          <p:cNvPr id="6" name="Content Placeholder 2">
            <a:extLst>
              <a:ext uri="{FF2B5EF4-FFF2-40B4-BE49-F238E27FC236}">
                <a16:creationId xmlns:a16="http://schemas.microsoft.com/office/drawing/2014/main" id="{B0EEED29-33DF-2201-E548-926A592D0BE9}"/>
              </a:ext>
            </a:extLst>
          </p:cNvPr>
          <p:cNvGraphicFramePr>
            <a:graphicFrameLocks noGrp="1"/>
          </p:cNvGraphicFramePr>
          <p:nvPr>
            <p:ph idx="1"/>
            <p:extLst>
              <p:ext uri="{D42A27DB-BD31-4B8C-83A1-F6EECF244321}">
                <p14:modId xmlns:p14="http://schemas.microsoft.com/office/powerpoint/2010/main" val="989888211"/>
              </p:ext>
            </p:extLst>
          </p:nvPr>
        </p:nvGraphicFramePr>
        <p:xfrm>
          <a:off x="348000" y="1051200"/>
          <a:ext cx="8534400" cy="3806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56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a:xfrm>
            <a:off x="630936" y="192024"/>
            <a:ext cx="7879842" cy="761238"/>
          </a:xfrm>
        </p:spPr>
        <p:txBody>
          <a:bodyPr vert="horz" lIns="91440" tIns="45720" rIns="91440" bIns="45720" rtlCol="0" anchor="b">
            <a:normAutofit/>
          </a:bodyPr>
          <a:lstStyle/>
          <a:p>
            <a:pPr defTabSz="914400"/>
            <a:r>
              <a:rPr lang="en-US" sz="4400" kern="1200">
                <a:solidFill>
                  <a:schemeClr val="tx1"/>
                </a:solidFill>
                <a:latin typeface="+mj-lt"/>
                <a:ea typeface="+mj-ea"/>
                <a:cs typeface="+mj-cs"/>
              </a:rPr>
              <a:t>References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225876"/>
            <a:ext cx="7838694"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153632"/>
            <a:ext cx="1405092" cy="8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81E423F-1604-B983-310D-417A287B243D}"/>
              </a:ext>
            </a:extLst>
          </p:cNvPr>
          <p:cNvGraphicFramePr>
            <a:graphicFrameLocks noGrp="1"/>
          </p:cNvGraphicFramePr>
          <p:nvPr>
            <p:ph idx="1"/>
            <p:extLst>
              <p:ext uri="{D42A27DB-BD31-4B8C-83A1-F6EECF244321}">
                <p14:modId xmlns:p14="http://schemas.microsoft.com/office/powerpoint/2010/main" val="2933283121"/>
              </p:ext>
            </p:extLst>
          </p:nvPr>
        </p:nvGraphicFramePr>
        <p:xfrm>
          <a:off x="628650" y="1444699"/>
          <a:ext cx="7886700" cy="3268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08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flooded city with buildings and water&#10;&#10;Description automatically generated">
            <a:extLst>
              <a:ext uri="{FF2B5EF4-FFF2-40B4-BE49-F238E27FC236}">
                <a16:creationId xmlns:a16="http://schemas.microsoft.com/office/drawing/2014/main" id="{50EFCA38-1500-1FEC-3CEF-D67EF2A1A33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702" r="22702"/>
          <a:stretch>
            <a:fillRect/>
          </a:stretch>
        </p:blipFill>
        <p:spPr>
          <a:xfrm>
            <a:off x="4230029" y="1"/>
            <a:ext cx="4913971" cy="4913188"/>
          </a:xfrm>
        </p:spPr>
      </p:pic>
      <p:sp>
        <p:nvSpPr>
          <p:cNvPr id="3" name="Title 2">
            <a:extLst>
              <a:ext uri="{FF2B5EF4-FFF2-40B4-BE49-F238E27FC236}">
                <a16:creationId xmlns:a16="http://schemas.microsoft.com/office/drawing/2014/main" id="{0E1A26A0-C98A-8EE3-14BD-685125221C18}"/>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66904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valley map">
            <a:extLst>
              <a:ext uri="{FF2B5EF4-FFF2-40B4-BE49-F238E27FC236}">
                <a16:creationId xmlns:a16="http://schemas.microsoft.com/office/drawing/2014/main" id="{66BDF1A6-BF36-BA59-B522-D8D4D1CEE02A}"/>
              </a:ext>
            </a:extLst>
          </p:cNvPr>
          <p:cNvPicPr>
            <a:picLocks noChangeAspect="1"/>
          </p:cNvPicPr>
          <p:nvPr/>
        </p:nvPicPr>
        <p:blipFill rotWithShape="1">
          <a:blip r:embed="rId2">
            <a:alphaModFix amt="40000"/>
          </a:blip>
          <a:srcRect t="356" b="960"/>
          <a:stretch/>
        </p:blipFill>
        <p:spPr>
          <a:xfrm>
            <a:off x="20" y="10"/>
            <a:ext cx="9143980" cy="5143490"/>
          </a:xfrm>
          <a:prstGeom prst="rect">
            <a:avLst/>
          </a:prstGeom>
        </p:spPr>
      </p:pic>
      <p:sp>
        <p:nvSpPr>
          <p:cNvPr id="2" name="Title 1">
            <a:extLst>
              <a:ext uri="{FF2B5EF4-FFF2-40B4-BE49-F238E27FC236}">
                <a16:creationId xmlns:a16="http://schemas.microsoft.com/office/drawing/2014/main" id="{664DB1CF-CD86-736F-C72E-B1C4AD6D358A}"/>
              </a:ext>
            </a:extLst>
          </p:cNvPr>
          <p:cNvSpPr>
            <a:spLocks noGrp="1"/>
          </p:cNvSpPr>
          <p:nvPr>
            <p:ph type="title" idx="4294967295"/>
          </p:nvPr>
        </p:nvSpPr>
        <p:spPr>
          <a:xfrm>
            <a:off x="630936" y="706374"/>
            <a:ext cx="7879842" cy="1543050"/>
          </a:xfrm>
          <a:prstGeom prst="rect">
            <a:avLst/>
          </a:prstGeom>
        </p:spPr>
        <p:txBody>
          <a:bodyPr vert="horz" lIns="91440" tIns="45720" rIns="91440" bIns="45720" rtlCol="0" anchor="b">
            <a:normAutofit/>
          </a:bodyPr>
          <a:lstStyle/>
          <a:p>
            <a:pPr defTabSz="914400"/>
            <a:r>
              <a:rPr lang="en-US" sz="3800" dirty="0">
                <a:solidFill>
                  <a:schemeClr val="bg1"/>
                </a:solidFill>
                <a:latin typeface="+mj-lt"/>
              </a:rPr>
              <a:t>Challenge Statement</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0105"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430901"/>
            <a:ext cx="7879842" cy="13716"/>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5ABE5D-A398-F7CB-7926-4827E3A25D07}"/>
              </a:ext>
            </a:extLst>
          </p:cNvPr>
          <p:cNvSpPr>
            <a:spLocks noGrp="1"/>
          </p:cNvSpPr>
          <p:nvPr>
            <p:ph type="body" sz="quarter" idx="10"/>
          </p:nvPr>
        </p:nvSpPr>
        <p:spPr>
          <a:xfrm>
            <a:off x="630936" y="2626614"/>
            <a:ext cx="7879842" cy="2002536"/>
          </a:xfrm>
        </p:spPr>
        <p:txBody>
          <a:bodyPr vert="horz" lIns="91440" tIns="45720" rIns="91440" bIns="45720" rtlCol="0">
            <a:noAutofit/>
          </a:bodyPr>
          <a:lstStyle/>
          <a:p>
            <a:pPr indent="-228600" algn="just" defTabSz="914400">
              <a:buFont typeface="Arial" panose="020B0604020202020204" pitchFamily="34" charset="0"/>
              <a:buChar char="•"/>
            </a:pPr>
            <a:endParaRPr lang="en-US" sz="1400" dirty="0"/>
          </a:p>
          <a:p>
            <a:pPr algn="just" defTabSz="914400"/>
            <a:r>
              <a:rPr lang="en-US" sz="1400" dirty="0"/>
              <a:t>India regularly witnesses severe floods during the monsoon season. Monsoons are becoming more erratic because of climate change and global warming.  Flood water can deviate from its usual course due to various factors, such as obstacles, urban development, </a:t>
            </a:r>
            <a:r>
              <a:rPr lang="en-US" sz="1400" dirty="0" err="1"/>
              <a:t>landscap</a:t>
            </a:r>
            <a:r>
              <a:rPr lang="en-US" sz="1400" dirty="0"/>
              <a:t> changes, etc. One of the  challenge of Urban areas is to prepare for eventuality such as floods in NEW areas  and having safety measures in place to protect human lives and at the same time restrict damages. </a:t>
            </a:r>
          </a:p>
        </p:txBody>
      </p:sp>
    </p:spTree>
    <p:extLst>
      <p:ext uri="{BB962C8B-B14F-4D97-AF65-F5344CB8AC3E}">
        <p14:creationId xmlns:p14="http://schemas.microsoft.com/office/powerpoint/2010/main" val="2169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54204-4C63-665A-7B8E-A142EB73B3BF}"/>
              </a:ext>
            </a:extLst>
          </p:cNvPr>
          <p:cNvSpPr>
            <a:spLocks noGrp="1"/>
          </p:cNvSpPr>
          <p:nvPr>
            <p:ph type="title"/>
          </p:nvPr>
        </p:nvSpPr>
        <p:spPr>
          <a:xfrm>
            <a:off x="628650" y="417746"/>
            <a:ext cx="7886700" cy="850270"/>
          </a:xfrm>
        </p:spPr>
        <p:txBody>
          <a:bodyPr vert="horz" lIns="91440" tIns="45720" rIns="91440" bIns="45720" rtlCol="0" anchor="ctr">
            <a:normAutofit/>
          </a:bodyPr>
          <a:lstStyle/>
          <a:p>
            <a:pPr defTabSz="914400"/>
            <a:r>
              <a:rPr lang="en-US" sz="3900" kern="1200">
                <a:solidFill>
                  <a:schemeClr val="tx1"/>
                </a:solidFill>
                <a:latin typeface="+mj-lt"/>
                <a:ea typeface="+mj-ea"/>
                <a:cs typeface="+mj-cs"/>
              </a:rPr>
              <a:t>Concept / Solution</a:t>
            </a:r>
          </a:p>
        </p:txBody>
      </p:sp>
      <p:graphicFrame>
        <p:nvGraphicFramePr>
          <p:cNvPr id="14" name="Content Placeholder 2">
            <a:extLst>
              <a:ext uri="{FF2B5EF4-FFF2-40B4-BE49-F238E27FC236}">
                <a16:creationId xmlns:a16="http://schemas.microsoft.com/office/drawing/2014/main" id="{634C3F71-B6A3-370F-E233-CF4F095B42D1}"/>
              </a:ext>
            </a:extLst>
          </p:cNvPr>
          <p:cNvGraphicFramePr>
            <a:graphicFrameLocks noGrp="1"/>
          </p:cNvGraphicFramePr>
          <p:nvPr>
            <p:ph idx="1"/>
            <p:extLst>
              <p:ext uri="{D42A27DB-BD31-4B8C-83A1-F6EECF244321}">
                <p14:modId xmlns:p14="http://schemas.microsoft.com/office/powerpoint/2010/main" val="1187639863"/>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23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5344"/>
            <a:ext cx="8375586" cy="151410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346F67-E450-5E1D-6D5B-89A0821D5B8F}"/>
              </a:ext>
            </a:extLst>
          </p:cNvPr>
          <p:cNvSpPr>
            <a:spLocks noGrp="1"/>
          </p:cNvSpPr>
          <p:nvPr>
            <p:ph type="title"/>
          </p:nvPr>
        </p:nvSpPr>
        <p:spPr>
          <a:xfrm>
            <a:off x="836676" y="411480"/>
            <a:ext cx="7626096" cy="884682"/>
          </a:xfrm>
        </p:spPr>
        <p:txBody>
          <a:bodyPr vert="horz" lIns="91440" tIns="45720" rIns="91440" bIns="45720" rtlCol="0" anchor="ctr">
            <a:normAutofit/>
          </a:bodyPr>
          <a:lstStyle/>
          <a:p>
            <a:pPr defTabSz="914400"/>
            <a:r>
              <a:rPr lang="en-US" sz="3000" b="1" kern="1200">
                <a:solidFill>
                  <a:schemeClr val="tx1"/>
                </a:solidFill>
                <a:latin typeface="+mj-lt"/>
                <a:ea typeface="+mj-ea"/>
                <a:cs typeface="+mj-cs"/>
              </a:rPr>
              <a:t>Pros and Cons of the solution</a:t>
            </a:r>
            <a:endParaRPr lang="en-US" sz="3000" kern="120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D9B7172F-329C-7984-A1BB-EE47881D307B}"/>
              </a:ext>
            </a:extLst>
          </p:cNvPr>
          <p:cNvGraphicFramePr>
            <a:graphicFrameLocks noGrp="1"/>
          </p:cNvGraphicFramePr>
          <p:nvPr>
            <p:ph idx="1"/>
            <p:extLst>
              <p:ext uri="{D42A27DB-BD31-4B8C-83A1-F6EECF244321}">
                <p14:modId xmlns:p14="http://schemas.microsoft.com/office/powerpoint/2010/main" val="3742971308"/>
              </p:ext>
            </p:extLst>
          </p:nvPr>
        </p:nvGraphicFramePr>
        <p:xfrm>
          <a:off x="836676" y="1846075"/>
          <a:ext cx="7626096" cy="2707880"/>
        </p:xfrm>
        <a:graphic>
          <a:graphicData uri="http://schemas.openxmlformats.org/drawingml/2006/table">
            <a:tbl>
              <a:tblPr firstRow="1" bandRow="1">
                <a:noFill/>
                <a:tableStyleId>{5C22544A-7EE6-4342-B048-85BDC9FD1C3A}</a:tableStyleId>
              </a:tblPr>
              <a:tblGrid>
                <a:gridCol w="3813048">
                  <a:extLst>
                    <a:ext uri="{9D8B030D-6E8A-4147-A177-3AD203B41FA5}">
                      <a16:colId xmlns:a16="http://schemas.microsoft.com/office/drawing/2014/main" val="701907717"/>
                    </a:ext>
                  </a:extLst>
                </a:gridCol>
                <a:gridCol w="3813048">
                  <a:extLst>
                    <a:ext uri="{9D8B030D-6E8A-4147-A177-3AD203B41FA5}">
                      <a16:colId xmlns:a16="http://schemas.microsoft.com/office/drawing/2014/main" val="751911287"/>
                    </a:ext>
                  </a:extLst>
                </a:gridCol>
              </a:tblGrid>
              <a:tr h="441668">
                <a:tc>
                  <a:txBody>
                    <a:bodyPr/>
                    <a:lstStyle/>
                    <a:p>
                      <a:r>
                        <a:rPr lang="en-IN" sz="1600" b="1">
                          <a:solidFill>
                            <a:schemeClr val="tx1">
                              <a:lumMod val="75000"/>
                              <a:lumOff val="25000"/>
                            </a:schemeClr>
                          </a:solidFill>
                        </a:rPr>
                        <a:t>Pros</a:t>
                      </a:r>
                    </a:p>
                  </a:txBody>
                  <a:tcPr marL="163417" marR="122562" marT="81708" marB="81708">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IN" sz="1600" b="1">
                          <a:solidFill>
                            <a:schemeClr val="tx1">
                              <a:lumMod val="75000"/>
                              <a:lumOff val="25000"/>
                            </a:schemeClr>
                          </a:solidFill>
                        </a:rPr>
                        <a:t>Cons</a:t>
                      </a:r>
                    </a:p>
                  </a:txBody>
                  <a:tcPr marL="163417" marR="122562" marT="81708" marB="81708">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590853566"/>
                  </a:ext>
                </a:extLst>
              </a:tr>
              <a:tr h="377702">
                <a:tc>
                  <a:txBody>
                    <a:bodyPr/>
                    <a:lstStyle/>
                    <a:p>
                      <a:r>
                        <a:rPr lang="en-IN" sz="1200" b="1">
                          <a:solidFill>
                            <a:schemeClr val="tx1">
                              <a:lumMod val="75000"/>
                              <a:lumOff val="25000"/>
                            </a:schemeClr>
                          </a:solidFill>
                        </a:rPr>
                        <a:t>1.</a:t>
                      </a:r>
                      <a:r>
                        <a:rPr lang="en-US" sz="1200" b="1" i="0" kern="1200">
                          <a:solidFill>
                            <a:schemeClr val="tx1">
                              <a:lumMod val="75000"/>
                              <a:lumOff val="25000"/>
                            </a:schemeClr>
                          </a:solidFill>
                          <a:effectLst/>
                          <a:latin typeface="+mn-lt"/>
                          <a:ea typeface="+mn-ea"/>
                          <a:cs typeface="+mn-cs"/>
                        </a:rPr>
                        <a:t> Effective Disaster Management</a:t>
                      </a:r>
                      <a:endParaRPr lang="en-IN" sz="1200" b="1">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b="1" i="0" kern="1200">
                          <a:solidFill>
                            <a:schemeClr val="tx1">
                              <a:lumMod val="75000"/>
                              <a:lumOff val="25000"/>
                            </a:schemeClr>
                          </a:solidFill>
                          <a:effectLst/>
                          <a:latin typeface="+mn-lt"/>
                          <a:ea typeface="+mn-ea"/>
                          <a:cs typeface="+mn-cs"/>
                        </a:rPr>
                        <a:t>1.Data Limitations</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60573001"/>
                  </a:ext>
                </a:extLst>
              </a:tr>
              <a:tr h="377702">
                <a:tc>
                  <a:txBody>
                    <a:bodyPr/>
                    <a:lstStyle/>
                    <a:p>
                      <a:r>
                        <a:rPr lang="en-IN" sz="1200" b="1" i="0" kern="1200">
                          <a:solidFill>
                            <a:schemeClr val="tx1">
                              <a:lumMod val="75000"/>
                              <a:lumOff val="25000"/>
                            </a:schemeClr>
                          </a:solidFill>
                          <a:effectLst/>
                          <a:latin typeface="+mn-lt"/>
                          <a:ea typeface="+mn-ea"/>
                          <a:cs typeface="+mn-cs"/>
                        </a:rPr>
                        <a:t>2.Informed Urban Planning</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b="1" i="0" kern="1200">
                          <a:solidFill>
                            <a:schemeClr val="tx1">
                              <a:lumMod val="75000"/>
                              <a:lumOff val="25000"/>
                            </a:schemeClr>
                          </a:solidFill>
                          <a:effectLst/>
                          <a:latin typeface="+mn-lt"/>
                          <a:ea typeface="+mn-ea"/>
                          <a:cs typeface="+mn-cs"/>
                        </a:rPr>
                        <a:t>2.Complexity of Models</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15956144"/>
                  </a:ext>
                </a:extLst>
              </a:tr>
              <a:tr h="377702">
                <a:tc>
                  <a:txBody>
                    <a:bodyPr/>
                    <a:lstStyle/>
                    <a:p>
                      <a:r>
                        <a:rPr lang="en-IN" sz="1200" b="1" i="0" kern="1200">
                          <a:solidFill>
                            <a:schemeClr val="tx1">
                              <a:lumMod val="75000"/>
                              <a:lumOff val="25000"/>
                            </a:schemeClr>
                          </a:solidFill>
                          <a:effectLst/>
                          <a:latin typeface="+mn-lt"/>
                          <a:ea typeface="+mn-ea"/>
                          <a:cs typeface="+mn-cs"/>
                        </a:rPr>
                        <a:t>3.Data-Driven Decision Making</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b="1" i="0" kern="1200" dirty="0">
                          <a:solidFill>
                            <a:schemeClr val="tx1">
                              <a:lumMod val="75000"/>
                              <a:lumOff val="25000"/>
                            </a:schemeClr>
                          </a:solidFill>
                          <a:effectLst/>
                          <a:latin typeface="+mn-lt"/>
                          <a:ea typeface="+mn-ea"/>
                          <a:cs typeface="+mn-cs"/>
                        </a:rPr>
                        <a:t>3.Cost and Resource Intensive</a:t>
                      </a:r>
                      <a:endParaRPr lang="en-IN" sz="1200" dirty="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8434132"/>
                  </a:ext>
                </a:extLst>
              </a:tr>
              <a:tr h="377702">
                <a:tc>
                  <a:txBody>
                    <a:bodyPr/>
                    <a:lstStyle/>
                    <a:p>
                      <a:r>
                        <a:rPr lang="en-IN" sz="1200" b="1" i="0" kern="1200">
                          <a:solidFill>
                            <a:schemeClr val="tx1">
                              <a:lumMod val="75000"/>
                              <a:lumOff val="25000"/>
                            </a:schemeClr>
                          </a:solidFill>
                          <a:effectLst/>
                          <a:latin typeface="+mn-lt"/>
                          <a:ea typeface="+mn-ea"/>
                          <a:cs typeface="+mn-cs"/>
                        </a:rPr>
                        <a:t>4.Vulnerability Assessment</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b="1" i="0" kern="1200">
                          <a:solidFill>
                            <a:schemeClr val="tx1">
                              <a:lumMod val="75000"/>
                              <a:lumOff val="25000"/>
                            </a:schemeClr>
                          </a:solidFill>
                          <a:effectLst/>
                          <a:latin typeface="+mn-lt"/>
                          <a:ea typeface="+mn-ea"/>
                          <a:cs typeface="+mn-cs"/>
                        </a:rPr>
                        <a:t>4.Dynamic Nature of Urban Environments</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621930925"/>
                  </a:ext>
                </a:extLst>
              </a:tr>
              <a:tr h="377702">
                <a:tc>
                  <a:txBody>
                    <a:bodyPr/>
                    <a:lstStyle/>
                    <a:p>
                      <a:r>
                        <a:rPr lang="en-IN" sz="1200" b="1" i="0" kern="1200">
                          <a:solidFill>
                            <a:schemeClr val="tx1">
                              <a:lumMod val="75000"/>
                              <a:lumOff val="25000"/>
                            </a:schemeClr>
                          </a:solidFill>
                          <a:effectLst/>
                          <a:latin typeface="+mn-lt"/>
                          <a:ea typeface="+mn-ea"/>
                          <a:cs typeface="+mn-cs"/>
                        </a:rPr>
                        <a:t>5.Public Safety</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b="1" i="0" kern="1200">
                          <a:solidFill>
                            <a:schemeClr val="tx1">
                              <a:lumMod val="75000"/>
                              <a:lumOff val="25000"/>
                            </a:schemeClr>
                          </a:solidFill>
                          <a:effectLst/>
                          <a:latin typeface="+mn-lt"/>
                          <a:ea typeface="+mn-ea"/>
                          <a:cs typeface="+mn-cs"/>
                        </a:rPr>
                        <a:t>5.Policy Implementation Challenges</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313331679"/>
                  </a:ext>
                </a:extLst>
              </a:tr>
              <a:tr h="377702">
                <a:tc>
                  <a:txBody>
                    <a:bodyPr/>
                    <a:lstStyle/>
                    <a:p>
                      <a:r>
                        <a:rPr lang="en-IN" sz="1200" b="1" i="0" kern="1200">
                          <a:solidFill>
                            <a:schemeClr val="tx1">
                              <a:lumMod val="75000"/>
                              <a:lumOff val="25000"/>
                            </a:schemeClr>
                          </a:solidFill>
                          <a:effectLst/>
                          <a:latin typeface="+mn-lt"/>
                          <a:ea typeface="+mn-ea"/>
                          <a:cs typeface="+mn-cs"/>
                        </a:rPr>
                        <a:t>6.Visualization for Communication</a:t>
                      </a:r>
                      <a:endParaRPr lang="en-IN" sz="120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b="1" i="0" kern="1200" dirty="0">
                          <a:solidFill>
                            <a:schemeClr val="tx1">
                              <a:lumMod val="75000"/>
                              <a:lumOff val="25000"/>
                            </a:schemeClr>
                          </a:solidFill>
                          <a:effectLst/>
                          <a:latin typeface="+mn-lt"/>
                          <a:ea typeface="+mn-ea"/>
                          <a:cs typeface="+mn-cs"/>
                        </a:rPr>
                        <a:t>6.Potential for Misinterpretation</a:t>
                      </a:r>
                      <a:endParaRPr lang="en-IN" sz="1200" dirty="0">
                        <a:solidFill>
                          <a:schemeClr val="tx1">
                            <a:lumMod val="75000"/>
                            <a:lumOff val="25000"/>
                          </a:schemeClr>
                        </a:solidFill>
                      </a:endParaRPr>
                    </a:p>
                  </a:txBody>
                  <a:tcPr marL="163417" marR="122562" marT="81708" marB="817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88288159"/>
                  </a:ext>
                </a:extLst>
              </a:tr>
            </a:tbl>
          </a:graphicData>
        </a:graphic>
      </p:graphicFrame>
      <p:cxnSp>
        <p:nvCxnSpPr>
          <p:cNvPr id="45" name="Straight Connector 44">
            <a:extLst>
              <a:ext uri="{FF2B5EF4-FFF2-40B4-BE49-F238E27FC236}">
                <a16:creationId xmlns:a16="http://schemas.microsoft.com/office/drawing/2014/main" id="{194C94E0-ED20-3735-9FA8-5C08B88D2EBE}"/>
              </a:ext>
            </a:extLst>
          </p:cNvPr>
          <p:cNvCxnSpPr/>
          <p:nvPr/>
        </p:nvCxnSpPr>
        <p:spPr>
          <a:xfrm>
            <a:off x="3978924" y="1681795"/>
            <a:ext cx="0" cy="3034506"/>
          </a:xfrm>
          <a:prstGeom prst="line">
            <a:avLst/>
          </a:prstGeom>
          <a:ln>
            <a:tailEnd type="oval"/>
          </a:ln>
        </p:spPr>
        <p:style>
          <a:lnRef idx="1">
            <a:schemeClr val="dk1"/>
          </a:lnRef>
          <a:fillRef idx="0">
            <a:schemeClr val="dk1"/>
          </a:fillRef>
          <a:effectRef idx="0">
            <a:schemeClr val="dk1"/>
          </a:effectRef>
          <a:fontRef idx="minor">
            <a:schemeClr val="tx1"/>
          </a:fontRef>
        </p:style>
      </p:cxnSp>
      <p:pic>
        <p:nvPicPr>
          <p:cNvPr id="5" name="Picture 4" descr="A green and red thumbs up and down symbols&#10;&#10;Description automatically generated">
            <a:extLst>
              <a:ext uri="{FF2B5EF4-FFF2-40B4-BE49-F238E27FC236}">
                <a16:creationId xmlns:a16="http://schemas.microsoft.com/office/drawing/2014/main" id="{D54D6B39-A04D-A2EC-E60E-2BEA8AF68F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6358" y="1583445"/>
            <a:ext cx="1105131" cy="541289"/>
          </a:xfrm>
          <a:prstGeom prst="rect">
            <a:avLst/>
          </a:prstGeom>
        </p:spPr>
      </p:pic>
    </p:spTree>
    <p:extLst>
      <p:ext uri="{BB962C8B-B14F-4D97-AF65-F5344CB8AC3E}">
        <p14:creationId xmlns:p14="http://schemas.microsoft.com/office/powerpoint/2010/main" val="322163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a:xfrm>
            <a:off x="630936" y="192024"/>
            <a:ext cx="7879842" cy="761238"/>
          </a:xfrm>
        </p:spPr>
        <p:txBody>
          <a:bodyPr vert="horz" lIns="91440" tIns="45720" rIns="91440" bIns="45720" rtlCol="0" anchor="b">
            <a:normAutofit/>
          </a:bodyPr>
          <a:lstStyle/>
          <a:p>
            <a:pPr defTabSz="914400"/>
            <a:r>
              <a:rPr lang="en-US" sz="4400" kern="1200">
                <a:solidFill>
                  <a:schemeClr val="tx1"/>
                </a:solidFill>
                <a:latin typeface="+mj-lt"/>
                <a:ea typeface="+mj-ea"/>
                <a:cs typeface="+mj-cs"/>
              </a:rPr>
              <a:t>Technical Description</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225876"/>
            <a:ext cx="7838694"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153632"/>
            <a:ext cx="1405092" cy="8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5FEA123-58AE-6567-74D3-EC654D144441}"/>
              </a:ext>
            </a:extLst>
          </p:cNvPr>
          <p:cNvGraphicFramePr>
            <a:graphicFrameLocks noGrp="1"/>
          </p:cNvGraphicFramePr>
          <p:nvPr>
            <p:ph idx="1"/>
            <p:extLst>
              <p:ext uri="{D42A27DB-BD31-4B8C-83A1-F6EECF244321}">
                <p14:modId xmlns:p14="http://schemas.microsoft.com/office/powerpoint/2010/main" val="3721601224"/>
              </p:ext>
            </p:extLst>
          </p:nvPr>
        </p:nvGraphicFramePr>
        <p:xfrm>
          <a:off x="628650" y="1444699"/>
          <a:ext cx="7886700" cy="3268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99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Implementation Plan</a:t>
            </a:r>
          </a:p>
        </p:txBody>
      </p:sp>
      <p:sp>
        <p:nvSpPr>
          <p:cNvPr id="7" name="Text Placeholder 6">
            <a:extLst>
              <a:ext uri="{FF2B5EF4-FFF2-40B4-BE49-F238E27FC236}">
                <a16:creationId xmlns:a16="http://schemas.microsoft.com/office/drawing/2014/main" id="{919BF3C0-9F14-3F08-57BC-587AD942C6E7}"/>
              </a:ext>
            </a:extLst>
          </p:cNvPr>
          <p:cNvSpPr>
            <a:spLocks noGrp="1"/>
          </p:cNvSpPr>
          <p:nvPr>
            <p:ph type="body" sz="quarter" idx="16"/>
          </p:nvPr>
        </p:nvSpPr>
        <p:spPr>
          <a:xfrm>
            <a:off x="1272541" y="1928016"/>
            <a:ext cx="1249680" cy="321900"/>
          </a:xfrm>
        </p:spPr>
        <p:txBody>
          <a:bodyPr/>
          <a:lstStyle/>
          <a:p>
            <a:r>
              <a:rPr lang="en-IN" dirty="0"/>
              <a:t>Physical Criteria</a:t>
            </a:r>
          </a:p>
        </p:txBody>
      </p:sp>
      <p:sp>
        <p:nvSpPr>
          <p:cNvPr id="8" name="Text Placeholder 7">
            <a:extLst>
              <a:ext uri="{FF2B5EF4-FFF2-40B4-BE49-F238E27FC236}">
                <a16:creationId xmlns:a16="http://schemas.microsoft.com/office/drawing/2014/main" id="{3E181BCE-28BC-AE63-A582-2C722CDB0B2D}"/>
              </a:ext>
            </a:extLst>
          </p:cNvPr>
          <p:cNvSpPr>
            <a:spLocks noGrp="1"/>
          </p:cNvSpPr>
          <p:nvPr>
            <p:ph type="body" sz="quarter" idx="17"/>
          </p:nvPr>
        </p:nvSpPr>
        <p:spPr>
          <a:xfrm>
            <a:off x="1523999" y="2500237"/>
            <a:ext cx="998221" cy="246221"/>
          </a:xfrm>
        </p:spPr>
        <p:txBody>
          <a:bodyPr>
            <a:normAutofit/>
          </a:bodyPr>
          <a:lstStyle/>
          <a:p>
            <a:r>
              <a:rPr lang="en-IN" dirty="0"/>
              <a:t>Elevation</a:t>
            </a:r>
          </a:p>
        </p:txBody>
      </p:sp>
      <p:sp>
        <p:nvSpPr>
          <p:cNvPr id="12" name="Text Placeholder 11">
            <a:extLst>
              <a:ext uri="{FF2B5EF4-FFF2-40B4-BE49-F238E27FC236}">
                <a16:creationId xmlns:a16="http://schemas.microsoft.com/office/drawing/2014/main" id="{4883A972-CD0D-CFFF-140C-851F0C59AC92}"/>
              </a:ext>
            </a:extLst>
          </p:cNvPr>
          <p:cNvSpPr>
            <a:spLocks noGrp="1"/>
          </p:cNvSpPr>
          <p:nvPr>
            <p:ph type="body" sz="quarter" idx="27"/>
          </p:nvPr>
        </p:nvSpPr>
        <p:spPr>
          <a:xfrm>
            <a:off x="3775247" y="1910887"/>
            <a:ext cx="1421222" cy="321900"/>
          </a:xfrm>
        </p:spPr>
        <p:txBody>
          <a:bodyPr/>
          <a:lstStyle/>
          <a:p>
            <a:r>
              <a:rPr lang="en-IN" dirty="0"/>
              <a:t>Socio-economic Criteria</a:t>
            </a:r>
          </a:p>
        </p:txBody>
      </p:sp>
      <p:sp>
        <p:nvSpPr>
          <p:cNvPr id="13" name="Text Placeholder 12">
            <a:extLst>
              <a:ext uri="{FF2B5EF4-FFF2-40B4-BE49-F238E27FC236}">
                <a16:creationId xmlns:a16="http://schemas.microsoft.com/office/drawing/2014/main" id="{9AD45835-D227-E29E-268F-BA2DE9A6B0C2}"/>
              </a:ext>
            </a:extLst>
          </p:cNvPr>
          <p:cNvSpPr>
            <a:spLocks noGrp="1"/>
          </p:cNvSpPr>
          <p:nvPr>
            <p:ph type="body" sz="quarter" idx="28"/>
          </p:nvPr>
        </p:nvSpPr>
        <p:spPr>
          <a:xfrm>
            <a:off x="1523999" y="3288932"/>
            <a:ext cx="998222" cy="222327"/>
          </a:xfrm>
        </p:spPr>
        <p:txBody>
          <a:bodyPr>
            <a:normAutofit lnSpcReduction="10000"/>
          </a:bodyPr>
          <a:lstStyle/>
          <a:p>
            <a:r>
              <a:rPr lang="en-IN" dirty="0"/>
              <a:t>Soils</a:t>
            </a:r>
          </a:p>
        </p:txBody>
      </p:sp>
      <p:sp>
        <p:nvSpPr>
          <p:cNvPr id="16" name="Text Placeholder 15">
            <a:extLst>
              <a:ext uri="{FF2B5EF4-FFF2-40B4-BE49-F238E27FC236}">
                <a16:creationId xmlns:a16="http://schemas.microsoft.com/office/drawing/2014/main" id="{2FF8422C-AF3C-EBF6-6134-27284A8E2A32}"/>
              </a:ext>
            </a:extLst>
          </p:cNvPr>
          <p:cNvSpPr>
            <a:spLocks noGrp="1"/>
          </p:cNvSpPr>
          <p:nvPr>
            <p:ph type="body" sz="quarter" idx="31"/>
          </p:nvPr>
        </p:nvSpPr>
        <p:spPr>
          <a:xfrm>
            <a:off x="6809307" y="1957695"/>
            <a:ext cx="1249680" cy="300081"/>
          </a:xfrm>
        </p:spPr>
        <p:txBody>
          <a:bodyPr/>
          <a:lstStyle/>
          <a:p>
            <a:r>
              <a:rPr lang="en-IN" dirty="0"/>
              <a:t>Constraint</a:t>
            </a:r>
          </a:p>
        </p:txBody>
      </p:sp>
      <p:sp>
        <p:nvSpPr>
          <p:cNvPr id="17" name="Text Placeholder 16">
            <a:extLst>
              <a:ext uri="{FF2B5EF4-FFF2-40B4-BE49-F238E27FC236}">
                <a16:creationId xmlns:a16="http://schemas.microsoft.com/office/drawing/2014/main" id="{62F677B5-E6B6-7EA6-8E11-2AB9947A27EA}"/>
              </a:ext>
            </a:extLst>
          </p:cNvPr>
          <p:cNvSpPr>
            <a:spLocks noGrp="1"/>
          </p:cNvSpPr>
          <p:nvPr>
            <p:ph type="body" sz="quarter" idx="32"/>
          </p:nvPr>
        </p:nvSpPr>
        <p:spPr>
          <a:xfrm>
            <a:off x="1523999" y="3654238"/>
            <a:ext cx="998222" cy="222327"/>
          </a:xfrm>
        </p:spPr>
        <p:txBody>
          <a:bodyPr>
            <a:normAutofit lnSpcReduction="10000"/>
          </a:bodyPr>
          <a:lstStyle/>
          <a:p>
            <a:r>
              <a:rPr lang="en-IN" dirty="0"/>
              <a:t>Rainfall</a:t>
            </a:r>
          </a:p>
        </p:txBody>
      </p:sp>
      <p:sp>
        <p:nvSpPr>
          <p:cNvPr id="4" name="TextBox 3">
            <a:extLst>
              <a:ext uri="{FF2B5EF4-FFF2-40B4-BE49-F238E27FC236}">
                <a16:creationId xmlns:a16="http://schemas.microsoft.com/office/drawing/2014/main" id="{E2A75EAF-3874-ABB8-E90C-A1149194DEBC}"/>
              </a:ext>
            </a:extLst>
          </p:cNvPr>
          <p:cNvSpPr txBox="1"/>
          <p:nvPr/>
        </p:nvSpPr>
        <p:spPr>
          <a:xfrm>
            <a:off x="1523999" y="2874977"/>
            <a:ext cx="998222" cy="230832"/>
          </a:xfrm>
          <a:prstGeom prst="rect">
            <a:avLst/>
          </a:prstGeom>
          <a:noFill/>
        </p:spPr>
        <p:txBody>
          <a:bodyPr wrap="square" rtlCol="0">
            <a:spAutoFit/>
          </a:bodyPr>
          <a:lstStyle/>
          <a:p>
            <a:pPr algn="ctr"/>
            <a:r>
              <a:rPr lang="en-IN" sz="900" dirty="0"/>
              <a:t>Slope</a:t>
            </a:r>
          </a:p>
        </p:txBody>
      </p:sp>
      <p:sp>
        <p:nvSpPr>
          <p:cNvPr id="6" name="TextBox 5">
            <a:extLst>
              <a:ext uri="{FF2B5EF4-FFF2-40B4-BE49-F238E27FC236}">
                <a16:creationId xmlns:a16="http://schemas.microsoft.com/office/drawing/2014/main" id="{C934A7C0-2E42-54CE-C49D-BCA2C6556E97}"/>
              </a:ext>
            </a:extLst>
          </p:cNvPr>
          <p:cNvSpPr txBox="1"/>
          <p:nvPr/>
        </p:nvSpPr>
        <p:spPr>
          <a:xfrm>
            <a:off x="1523999" y="4019544"/>
            <a:ext cx="998222" cy="400110"/>
          </a:xfrm>
          <a:prstGeom prst="rect">
            <a:avLst/>
          </a:prstGeom>
          <a:noFill/>
        </p:spPr>
        <p:txBody>
          <a:bodyPr wrap="square" rtlCol="0">
            <a:spAutoFit/>
          </a:bodyPr>
          <a:lstStyle/>
          <a:p>
            <a:pPr algn="ctr"/>
            <a:r>
              <a:rPr lang="en-IN" sz="1000" dirty="0" err="1"/>
              <a:t>Drianage</a:t>
            </a:r>
            <a:r>
              <a:rPr lang="en-IN" sz="1000" dirty="0"/>
              <a:t> networks</a:t>
            </a:r>
          </a:p>
        </p:txBody>
      </p:sp>
      <p:sp>
        <p:nvSpPr>
          <p:cNvPr id="9" name="TextBox 8">
            <a:extLst>
              <a:ext uri="{FF2B5EF4-FFF2-40B4-BE49-F238E27FC236}">
                <a16:creationId xmlns:a16="http://schemas.microsoft.com/office/drawing/2014/main" id="{0FD563ED-59F3-996A-EFEC-4C44719CC34C}"/>
              </a:ext>
            </a:extLst>
          </p:cNvPr>
          <p:cNvSpPr txBox="1"/>
          <p:nvPr/>
        </p:nvSpPr>
        <p:spPr>
          <a:xfrm>
            <a:off x="3775247" y="2402089"/>
            <a:ext cx="1406354" cy="246221"/>
          </a:xfrm>
          <a:prstGeom prst="rect">
            <a:avLst/>
          </a:prstGeom>
          <a:noFill/>
        </p:spPr>
        <p:txBody>
          <a:bodyPr wrap="square" rtlCol="0">
            <a:spAutoFit/>
          </a:bodyPr>
          <a:lstStyle/>
          <a:p>
            <a:pPr algn="ctr"/>
            <a:r>
              <a:rPr lang="en-IN" sz="1000" dirty="0"/>
              <a:t>Land Use </a:t>
            </a:r>
          </a:p>
        </p:txBody>
      </p:sp>
      <p:sp>
        <p:nvSpPr>
          <p:cNvPr id="11" name="TextBox 10">
            <a:extLst>
              <a:ext uri="{FF2B5EF4-FFF2-40B4-BE49-F238E27FC236}">
                <a16:creationId xmlns:a16="http://schemas.microsoft.com/office/drawing/2014/main" id="{20209E67-115A-4E45-B0A2-234D37A90799}"/>
              </a:ext>
            </a:extLst>
          </p:cNvPr>
          <p:cNvSpPr txBox="1"/>
          <p:nvPr/>
        </p:nvSpPr>
        <p:spPr>
          <a:xfrm>
            <a:off x="6824175" y="2546403"/>
            <a:ext cx="1234812" cy="400110"/>
          </a:xfrm>
          <a:prstGeom prst="rect">
            <a:avLst/>
          </a:prstGeom>
          <a:noFill/>
        </p:spPr>
        <p:txBody>
          <a:bodyPr wrap="square" rtlCol="0">
            <a:spAutoFit/>
          </a:bodyPr>
          <a:lstStyle/>
          <a:p>
            <a:pPr algn="ctr"/>
            <a:r>
              <a:rPr lang="en-IN" sz="1000" dirty="0"/>
              <a:t>Size of case study area</a:t>
            </a:r>
          </a:p>
        </p:txBody>
      </p:sp>
      <p:sp>
        <p:nvSpPr>
          <p:cNvPr id="14" name="TextBox 13">
            <a:extLst>
              <a:ext uri="{FF2B5EF4-FFF2-40B4-BE49-F238E27FC236}">
                <a16:creationId xmlns:a16="http://schemas.microsoft.com/office/drawing/2014/main" id="{330E0340-2206-30F0-0267-D17DDC268A4D}"/>
              </a:ext>
            </a:extLst>
          </p:cNvPr>
          <p:cNvSpPr txBox="1"/>
          <p:nvPr/>
        </p:nvSpPr>
        <p:spPr>
          <a:xfrm>
            <a:off x="230460" y="680973"/>
            <a:ext cx="8534400" cy="300082"/>
          </a:xfrm>
          <a:prstGeom prst="rect">
            <a:avLst/>
          </a:prstGeom>
          <a:noFill/>
        </p:spPr>
        <p:txBody>
          <a:bodyPr wrap="square" rtlCol="0">
            <a:spAutoFit/>
          </a:bodyPr>
          <a:lstStyle/>
          <a:p>
            <a:pPr algn="ctr"/>
            <a:r>
              <a:rPr lang="en-IN" dirty="0"/>
              <a:t>Urban Flooding Vulnerability Map</a:t>
            </a:r>
          </a:p>
        </p:txBody>
      </p:sp>
      <p:cxnSp>
        <p:nvCxnSpPr>
          <p:cNvPr id="18" name="Straight Arrow Connector 17">
            <a:extLst>
              <a:ext uri="{FF2B5EF4-FFF2-40B4-BE49-F238E27FC236}">
                <a16:creationId xmlns:a16="http://schemas.microsoft.com/office/drawing/2014/main" id="{D1A39C37-9C1D-087D-5113-7F5C8C7DE9F9}"/>
              </a:ext>
            </a:extLst>
          </p:cNvPr>
          <p:cNvCxnSpPr>
            <a:cxnSpLocks/>
            <a:stCxn id="14" idx="2"/>
          </p:cNvCxnSpPr>
          <p:nvPr/>
        </p:nvCxnSpPr>
        <p:spPr>
          <a:xfrm>
            <a:off x="4497660" y="981055"/>
            <a:ext cx="0" cy="501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DD68793-133B-221B-9906-5FF54E003F9E}"/>
              </a:ext>
            </a:extLst>
          </p:cNvPr>
          <p:cNvCxnSpPr>
            <a:cxnSpLocks/>
          </p:cNvCxnSpPr>
          <p:nvPr/>
        </p:nvCxnSpPr>
        <p:spPr>
          <a:xfrm flipH="1">
            <a:off x="1897381" y="1482978"/>
            <a:ext cx="2600279" cy="0"/>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28D9CB9-EBD3-C736-EC9A-13CA79AD0A6A}"/>
              </a:ext>
            </a:extLst>
          </p:cNvPr>
          <p:cNvCxnSpPr>
            <a:cxnSpLocks/>
          </p:cNvCxnSpPr>
          <p:nvPr/>
        </p:nvCxnSpPr>
        <p:spPr>
          <a:xfrm>
            <a:off x="4497660" y="1479127"/>
            <a:ext cx="2951356" cy="0"/>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9FADD0-9CEA-E242-8EFF-48542AB84605}"/>
              </a:ext>
            </a:extLst>
          </p:cNvPr>
          <p:cNvCxnSpPr>
            <a:cxnSpLocks/>
            <a:endCxn id="7" idx="0"/>
          </p:cNvCxnSpPr>
          <p:nvPr/>
        </p:nvCxnSpPr>
        <p:spPr>
          <a:xfrm>
            <a:off x="1897381" y="1482978"/>
            <a:ext cx="0" cy="445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7F04E92-115A-234D-D1A1-79569E573CF1}"/>
              </a:ext>
            </a:extLst>
          </p:cNvPr>
          <p:cNvCxnSpPr>
            <a:cxnSpLocks/>
            <a:endCxn id="16" idx="0"/>
          </p:cNvCxnSpPr>
          <p:nvPr/>
        </p:nvCxnSpPr>
        <p:spPr>
          <a:xfrm flipH="1">
            <a:off x="7434147" y="1459575"/>
            <a:ext cx="7434" cy="4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F192078-5579-DEC2-3ABB-F8DF5BA1E76E}"/>
              </a:ext>
            </a:extLst>
          </p:cNvPr>
          <p:cNvCxnSpPr>
            <a:cxnSpLocks/>
            <a:endCxn id="12" idx="0"/>
          </p:cNvCxnSpPr>
          <p:nvPr/>
        </p:nvCxnSpPr>
        <p:spPr>
          <a:xfrm flipH="1">
            <a:off x="4485858" y="1479127"/>
            <a:ext cx="8086" cy="43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CAC50F8-7919-F708-0063-AD89A77BC10E}"/>
              </a:ext>
            </a:extLst>
          </p:cNvPr>
          <p:cNvCxnSpPr/>
          <p:nvPr/>
        </p:nvCxnSpPr>
        <p:spPr>
          <a:xfrm>
            <a:off x="1272541" y="2257776"/>
            <a:ext cx="0" cy="1927648"/>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102AABD-FA0A-9FD3-49E3-B9A7B7F896E0}"/>
              </a:ext>
            </a:extLst>
          </p:cNvPr>
          <p:cNvCxnSpPr>
            <a:cxnSpLocks/>
          </p:cNvCxnSpPr>
          <p:nvPr/>
        </p:nvCxnSpPr>
        <p:spPr>
          <a:xfrm>
            <a:off x="1271018" y="4226023"/>
            <a:ext cx="251458" cy="34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24D2F3-B28A-307E-2F00-AC7AE7697A33}"/>
              </a:ext>
            </a:extLst>
          </p:cNvPr>
          <p:cNvCxnSpPr>
            <a:endCxn id="17" idx="1"/>
          </p:cNvCxnSpPr>
          <p:nvPr/>
        </p:nvCxnSpPr>
        <p:spPr>
          <a:xfrm>
            <a:off x="1272541" y="3730870"/>
            <a:ext cx="251458" cy="34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4FDF9D9-80A8-CC98-CD87-95066202A090}"/>
              </a:ext>
            </a:extLst>
          </p:cNvPr>
          <p:cNvCxnSpPr>
            <a:endCxn id="13" idx="1"/>
          </p:cNvCxnSpPr>
          <p:nvPr/>
        </p:nvCxnSpPr>
        <p:spPr>
          <a:xfrm>
            <a:off x="1272541" y="3329531"/>
            <a:ext cx="251458" cy="7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BA3596A-3FF5-F765-5B11-DE2A19400774}"/>
              </a:ext>
            </a:extLst>
          </p:cNvPr>
          <p:cNvCxnSpPr>
            <a:endCxn id="4" idx="1"/>
          </p:cNvCxnSpPr>
          <p:nvPr/>
        </p:nvCxnSpPr>
        <p:spPr>
          <a:xfrm>
            <a:off x="1272541" y="2946513"/>
            <a:ext cx="251458" cy="43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C287BC0-7928-4540-16EA-FD5ABD47A795}"/>
              </a:ext>
            </a:extLst>
          </p:cNvPr>
          <p:cNvCxnSpPr>
            <a:endCxn id="8" idx="1"/>
          </p:cNvCxnSpPr>
          <p:nvPr/>
        </p:nvCxnSpPr>
        <p:spPr>
          <a:xfrm>
            <a:off x="1272541" y="2571750"/>
            <a:ext cx="251458" cy="51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F09DDF2-FEAF-B0D0-282F-C4A406F94B1A}"/>
              </a:ext>
            </a:extLst>
          </p:cNvPr>
          <p:cNvCxnSpPr>
            <a:stCxn id="12" idx="2"/>
            <a:endCxn id="9" idx="0"/>
          </p:cNvCxnSpPr>
          <p:nvPr/>
        </p:nvCxnSpPr>
        <p:spPr>
          <a:xfrm flipH="1">
            <a:off x="4478424" y="2232787"/>
            <a:ext cx="7434" cy="169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DCC25ED6-1899-B253-8397-7E4A210A978C}"/>
              </a:ext>
            </a:extLst>
          </p:cNvPr>
          <p:cNvCxnSpPr>
            <a:stCxn id="16" idx="2"/>
            <a:endCxn id="11" idx="0"/>
          </p:cNvCxnSpPr>
          <p:nvPr/>
        </p:nvCxnSpPr>
        <p:spPr>
          <a:xfrm>
            <a:off x="7434147" y="2257776"/>
            <a:ext cx="7434" cy="28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descr="A diagram of a diagram&#10;&#10;Description automatically generated">
            <a:extLst>
              <a:ext uri="{FF2B5EF4-FFF2-40B4-BE49-F238E27FC236}">
                <a16:creationId xmlns:a16="http://schemas.microsoft.com/office/drawing/2014/main" id="{2CA7D554-ED24-E8F7-EB70-C070D9BFF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875" y="743660"/>
            <a:ext cx="7684845" cy="4050923"/>
          </a:xfrm>
          <a:prstGeom prst="rect">
            <a:avLst/>
          </a:prstGeom>
        </p:spPr>
      </p:pic>
    </p:spTree>
    <p:extLst>
      <p:ext uri="{BB962C8B-B14F-4D97-AF65-F5344CB8AC3E}">
        <p14:creationId xmlns:p14="http://schemas.microsoft.com/office/powerpoint/2010/main" val="122032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a:t>Validation</a:t>
            </a:r>
            <a:endParaRPr lang="en-IN" dirty="0"/>
          </a:p>
        </p:txBody>
      </p:sp>
      <p:graphicFrame>
        <p:nvGraphicFramePr>
          <p:cNvPr id="5" name="Content Placeholder 2">
            <a:extLst>
              <a:ext uri="{FF2B5EF4-FFF2-40B4-BE49-F238E27FC236}">
                <a16:creationId xmlns:a16="http://schemas.microsoft.com/office/drawing/2014/main" id="{56313122-1C68-DA2E-7C03-7F5B29DC1A4E}"/>
              </a:ext>
            </a:extLst>
          </p:cNvPr>
          <p:cNvGraphicFramePr>
            <a:graphicFrameLocks noGrp="1"/>
          </p:cNvGraphicFramePr>
          <p:nvPr>
            <p:ph idx="1"/>
            <p:extLst>
              <p:ext uri="{D42A27DB-BD31-4B8C-83A1-F6EECF244321}">
                <p14:modId xmlns:p14="http://schemas.microsoft.com/office/powerpoint/2010/main" val="802084654"/>
              </p:ext>
            </p:extLst>
          </p:nvPr>
        </p:nvGraphicFramePr>
        <p:xfrm>
          <a:off x="348000" y="639337"/>
          <a:ext cx="8260741" cy="2579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67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sz="2400" kern="1200">
                <a:solidFill>
                  <a:schemeClr val="tx1"/>
                </a:solidFill>
                <a:latin typeface="+mj-lt"/>
                <a:ea typeface="+mj-ea"/>
                <a:cs typeface="+mj-cs"/>
              </a:rPr>
              <a:t>Analysis</a:t>
            </a:r>
            <a:endParaRPr lang="en-IN" dirty="0"/>
          </a:p>
        </p:txBody>
      </p:sp>
      <p:pic>
        <p:nvPicPr>
          <p:cNvPr id="10" name="Content Placeholder 9" descr="A close-up of several blue icons&#10;&#10;Description automatically generated">
            <a:extLst>
              <a:ext uri="{FF2B5EF4-FFF2-40B4-BE49-F238E27FC236}">
                <a16:creationId xmlns:a16="http://schemas.microsoft.com/office/drawing/2014/main" id="{2FB03959-562C-5435-E89E-4C48D9F1A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63" y="908479"/>
            <a:ext cx="8534400" cy="3708873"/>
          </a:xfrm>
        </p:spPr>
      </p:pic>
    </p:spTree>
    <p:extLst>
      <p:ext uri="{BB962C8B-B14F-4D97-AF65-F5344CB8AC3E}">
        <p14:creationId xmlns:p14="http://schemas.microsoft.com/office/powerpoint/2010/main" val="181824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51435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51435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a:xfrm>
            <a:off x="466344" y="870966"/>
            <a:ext cx="2702052" cy="3394710"/>
          </a:xfrm>
        </p:spPr>
        <p:txBody>
          <a:bodyPr vert="horz" lIns="91440" tIns="45720" rIns="91440" bIns="45720" rtlCol="0" anchor="ctr">
            <a:normAutofit/>
          </a:bodyPr>
          <a:lstStyle/>
          <a:p>
            <a:pPr defTabSz="914400"/>
            <a:r>
              <a:rPr lang="en-US" sz="3000" kern="1200">
                <a:solidFill>
                  <a:schemeClr val="tx1"/>
                </a:solidFill>
                <a:latin typeface="+mj-lt"/>
                <a:ea typeface="+mj-ea"/>
                <a:cs typeface="+mj-cs"/>
              </a:rPr>
              <a:t>Cost Estimate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11146"/>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5B076CA-F1AD-6B0E-11A0-5EA277EBB91F}"/>
              </a:ext>
            </a:extLst>
          </p:cNvPr>
          <p:cNvGraphicFramePr>
            <a:graphicFrameLocks noGrp="1"/>
          </p:cNvGraphicFramePr>
          <p:nvPr>
            <p:ph idx="1"/>
            <p:extLst>
              <p:ext uri="{D42A27DB-BD31-4B8C-83A1-F6EECF244321}">
                <p14:modId xmlns:p14="http://schemas.microsoft.com/office/powerpoint/2010/main" val="1106684939"/>
              </p:ext>
            </p:extLst>
          </p:nvPr>
        </p:nvGraphicFramePr>
        <p:xfrm>
          <a:off x="3977640" y="507492"/>
          <a:ext cx="4773168" cy="4135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0119541"/>
      </p:ext>
    </p:extLst>
  </p:cSld>
  <p:clrMapOvr>
    <a:masterClrMapping/>
  </p:clrMapOvr>
</p:sld>
</file>

<file path=ppt/theme/theme1.xml><?xml version="1.0" encoding="utf-8"?>
<a:theme xmlns:a="http://schemas.openxmlformats.org/drawingml/2006/main" name="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34778</TotalTime>
  <Words>1137</Words>
  <Application>Microsoft Office PowerPoint</Application>
  <PresentationFormat>On-screen Show (16:9)</PresentationFormat>
  <Paragraphs>84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L&amp;T Theme 2</vt:lpstr>
      <vt:lpstr>Identification of Flood Prone Area In Urban Settlement</vt:lpstr>
      <vt:lpstr>Challenge Statement</vt:lpstr>
      <vt:lpstr>Concept / Solution</vt:lpstr>
      <vt:lpstr>Pros and Cons of the solution</vt:lpstr>
      <vt:lpstr>Technical Description</vt:lpstr>
      <vt:lpstr>Implementation Plan</vt:lpstr>
      <vt:lpstr>Validation</vt:lpstr>
      <vt:lpstr>Analysis</vt:lpstr>
      <vt:lpstr>Cost Estimate</vt:lpstr>
      <vt:lpstr>Assumptions</vt:lpstr>
      <vt:lpstr>References</vt:lpstr>
      <vt:lpstr>Thank You</vt:lpstr>
    </vt:vector>
  </TitlesOfParts>
  <Company>LnT IES Blr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Deck 6 v4</dc:title>
  <dc:creator>Vishnu.Andhare@lnties.com</dc:creator>
  <cp:keywords>No Restrictions</cp:keywords>
  <dc:description>Let’s ask, how we win together</dc:description>
  <cp:lastModifiedBy>YASH MUSMADE</cp:lastModifiedBy>
  <cp:revision>3106</cp:revision>
  <dcterms:created xsi:type="dcterms:W3CDTF">2012-07-10T10:41:00Z</dcterms:created>
  <dcterms:modified xsi:type="dcterms:W3CDTF">2024-08-31T13:05:52Z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b24c9d3b-993a-4f8b-9cee-9cf4b501a4b2</vt:lpwstr>
  </property>
  <property fmtid="{D5CDD505-2E9C-101B-9397-08002B2CF9AE}" pid="3" name="DellClassification">
    <vt:lpwstr>No Restrictions</vt:lpwstr>
  </property>
  <property fmtid="{D5CDD505-2E9C-101B-9397-08002B2CF9AE}" pid="4" name="DellSubLabels">
    <vt:lpwstr/>
  </property>
  <property fmtid="{D5CDD505-2E9C-101B-9397-08002B2CF9AE}" pid="5" name="Presentation">
    <vt:lpwstr>IP Deck 6 v4</vt:lpwstr>
  </property>
  <property fmtid="{D5CDD505-2E9C-101B-9397-08002B2CF9AE}" pid="6" name="SlideDescription">
    <vt:lpwstr>Let’s ask, how we win together</vt:lpwstr>
  </property>
  <property fmtid="{D5CDD505-2E9C-101B-9397-08002B2CF9AE}" pid="7" name="MSIP_Label_4b5591f2-6b23-403d-aa5f-b6d577f5e572_Enabled">
    <vt:lpwstr>true</vt:lpwstr>
  </property>
  <property fmtid="{D5CDD505-2E9C-101B-9397-08002B2CF9AE}" pid="8" name="MSIP_Label_4b5591f2-6b23-403d-aa5f-b6d577f5e572_SetDate">
    <vt:lpwstr>2021-03-19T09:51:32Z</vt:lpwstr>
  </property>
  <property fmtid="{D5CDD505-2E9C-101B-9397-08002B2CF9AE}" pid="9" name="MSIP_Label_4b5591f2-6b23-403d-aa5f-b6d577f5e572_Method">
    <vt:lpwstr>Standard</vt:lpwstr>
  </property>
  <property fmtid="{D5CDD505-2E9C-101B-9397-08002B2CF9AE}" pid="10" name="MSIP_Label_4b5591f2-6b23-403d-aa5f-b6d577f5e572_Name">
    <vt:lpwstr>4b5591f2-6b23-403d-aa5f-b6d577f5e572</vt:lpwstr>
  </property>
  <property fmtid="{D5CDD505-2E9C-101B-9397-08002B2CF9AE}" pid="11" name="MSIP_Label_4b5591f2-6b23-403d-aa5f-b6d577f5e572_SiteId">
    <vt:lpwstr>311b3378-8e8a-4b5e-a33f-e80a3d8ba60a</vt:lpwstr>
  </property>
  <property fmtid="{D5CDD505-2E9C-101B-9397-08002B2CF9AE}" pid="12" name="MSIP_Label_4b5591f2-6b23-403d-aa5f-b6d577f5e572_ActionId">
    <vt:lpwstr>190443b1-e5d7-48ae-87be-00007b35c304</vt:lpwstr>
  </property>
  <property fmtid="{D5CDD505-2E9C-101B-9397-08002B2CF9AE}" pid="13" name="MSIP_Label_4b5591f2-6b23-403d-aa5f-b6d577f5e572_ContentBits">
    <vt:lpwstr>0</vt:lpwstr>
  </property>
</Properties>
</file>