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1" r:id="rId5"/>
    <p:sldId id="260" r:id="rId6"/>
    <p:sldId id="263" r:id="rId7"/>
    <p:sldId id="266" r:id="rId8"/>
    <p:sldId id="267"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2" d="100"/>
          <a:sy n="112"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51FACE-613A-45FF-AB33-FE2F236013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7A18B7-9BD0-4715-8FCE-E27E89B58114}">
      <dgm:prSet/>
      <dgm:spPr/>
      <dgm:t>
        <a:bodyPr/>
        <a:lstStyle/>
        <a:p>
          <a:r>
            <a:rPr lang="en-US" dirty="0"/>
            <a:t>How many people feel that environment satisfaction and work life balance is a necessity?</a:t>
          </a:r>
        </a:p>
      </dgm:t>
    </dgm:pt>
    <dgm:pt modelId="{AC4F8DE2-4408-41E7-9180-66F5E4576C7D}" type="parTrans" cxnId="{8689E302-BD4F-4719-B267-9F41AD911B05}">
      <dgm:prSet/>
      <dgm:spPr/>
      <dgm:t>
        <a:bodyPr/>
        <a:lstStyle/>
        <a:p>
          <a:endParaRPr lang="en-US"/>
        </a:p>
      </dgm:t>
    </dgm:pt>
    <dgm:pt modelId="{29C3C88F-0FCB-4602-887F-FBB49AE96C16}" type="sibTrans" cxnId="{8689E302-BD4F-4719-B267-9F41AD911B05}">
      <dgm:prSet/>
      <dgm:spPr/>
      <dgm:t>
        <a:bodyPr/>
        <a:lstStyle/>
        <a:p>
          <a:endParaRPr lang="en-US"/>
        </a:p>
      </dgm:t>
    </dgm:pt>
    <dgm:pt modelId="{25753711-6B4D-4221-9FE4-7ABBDBD30EBA}">
      <dgm:prSet/>
      <dgm:spPr/>
      <dgm:t>
        <a:bodyPr/>
        <a:lstStyle/>
        <a:p>
          <a:r>
            <a:rPr lang="en-US" dirty="0"/>
            <a:t>Based on the department, how many people leave the company?</a:t>
          </a:r>
        </a:p>
      </dgm:t>
    </dgm:pt>
    <dgm:pt modelId="{E6CCE691-618C-47DA-B307-F669E8E5A5C4}" type="parTrans" cxnId="{04AD74C1-C90F-4A42-AD3B-B1DA0275D624}">
      <dgm:prSet/>
      <dgm:spPr/>
      <dgm:t>
        <a:bodyPr/>
        <a:lstStyle/>
        <a:p>
          <a:endParaRPr lang="en-US"/>
        </a:p>
      </dgm:t>
    </dgm:pt>
    <dgm:pt modelId="{329B5595-2BE2-4071-8E9A-5B5B6D7E0BBC}" type="sibTrans" cxnId="{04AD74C1-C90F-4A42-AD3B-B1DA0275D624}">
      <dgm:prSet/>
      <dgm:spPr/>
      <dgm:t>
        <a:bodyPr/>
        <a:lstStyle/>
        <a:p>
          <a:endParaRPr lang="en-US"/>
        </a:p>
      </dgm:t>
    </dgm:pt>
    <dgm:pt modelId="{F1D674BE-11E5-4EB6-9A15-D3A6E47968C8}" type="pres">
      <dgm:prSet presAssocID="{1F51FACE-613A-45FF-AB33-FE2F23601321}" presName="root" presStyleCnt="0">
        <dgm:presLayoutVars>
          <dgm:dir/>
          <dgm:resizeHandles val="exact"/>
        </dgm:presLayoutVars>
      </dgm:prSet>
      <dgm:spPr/>
    </dgm:pt>
    <dgm:pt modelId="{1271EB41-8390-420E-9881-B44615410B34}" type="pres">
      <dgm:prSet presAssocID="{367A18B7-9BD0-4715-8FCE-E27E89B58114}" presName="compNode" presStyleCnt="0"/>
      <dgm:spPr/>
    </dgm:pt>
    <dgm:pt modelId="{C68E79B4-3BD3-4797-9E4A-CA1339BBAFB6}" type="pres">
      <dgm:prSet presAssocID="{367A18B7-9BD0-4715-8FCE-E27E89B58114}" presName="bgRect" presStyleLbl="bgShp" presStyleIdx="0" presStyleCnt="2"/>
      <dgm:spPr/>
    </dgm:pt>
    <dgm:pt modelId="{697AE805-F0E7-4DB6-813D-838629970621}" type="pres">
      <dgm:prSet presAssocID="{367A18B7-9BD0-4715-8FCE-E27E89B581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9D190B8C-6480-432E-A909-05F212922118}" type="pres">
      <dgm:prSet presAssocID="{367A18B7-9BD0-4715-8FCE-E27E89B58114}" presName="spaceRect" presStyleCnt="0"/>
      <dgm:spPr/>
    </dgm:pt>
    <dgm:pt modelId="{AE823C4B-ACD9-4F54-BDB3-BBFB0A45B083}" type="pres">
      <dgm:prSet presAssocID="{367A18B7-9BD0-4715-8FCE-E27E89B58114}" presName="parTx" presStyleLbl="revTx" presStyleIdx="0" presStyleCnt="2">
        <dgm:presLayoutVars>
          <dgm:chMax val="0"/>
          <dgm:chPref val="0"/>
        </dgm:presLayoutVars>
      </dgm:prSet>
      <dgm:spPr/>
    </dgm:pt>
    <dgm:pt modelId="{A61F0B06-0534-4B73-B9C8-4D0A16943AD9}" type="pres">
      <dgm:prSet presAssocID="{29C3C88F-0FCB-4602-887F-FBB49AE96C16}" presName="sibTrans" presStyleCnt="0"/>
      <dgm:spPr/>
    </dgm:pt>
    <dgm:pt modelId="{D1C27491-70C2-409A-AB11-F3FB7928DC28}" type="pres">
      <dgm:prSet presAssocID="{25753711-6B4D-4221-9FE4-7ABBDBD30EBA}" presName="compNode" presStyleCnt="0"/>
      <dgm:spPr/>
    </dgm:pt>
    <dgm:pt modelId="{631E5A24-10F7-4924-B15B-C885DCEB4194}" type="pres">
      <dgm:prSet presAssocID="{25753711-6B4D-4221-9FE4-7ABBDBD30EBA}" presName="bgRect" presStyleLbl="bgShp" presStyleIdx="1" presStyleCnt="2"/>
      <dgm:spPr/>
    </dgm:pt>
    <dgm:pt modelId="{23131788-5327-4BF3-9D17-1ECBE6E7E249}" type="pres">
      <dgm:prSet presAssocID="{25753711-6B4D-4221-9FE4-7ABBDBD30E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8389FAA3-D799-41E0-B964-C73292DCA85B}" type="pres">
      <dgm:prSet presAssocID="{25753711-6B4D-4221-9FE4-7ABBDBD30EBA}" presName="spaceRect" presStyleCnt="0"/>
      <dgm:spPr/>
    </dgm:pt>
    <dgm:pt modelId="{B44ADD9E-0B0F-46DF-9F68-3716BF478E22}" type="pres">
      <dgm:prSet presAssocID="{25753711-6B4D-4221-9FE4-7ABBDBD30EBA}" presName="parTx" presStyleLbl="revTx" presStyleIdx="1" presStyleCnt="2">
        <dgm:presLayoutVars>
          <dgm:chMax val="0"/>
          <dgm:chPref val="0"/>
        </dgm:presLayoutVars>
      </dgm:prSet>
      <dgm:spPr/>
    </dgm:pt>
  </dgm:ptLst>
  <dgm:cxnLst>
    <dgm:cxn modelId="{8689E302-BD4F-4719-B267-9F41AD911B05}" srcId="{1F51FACE-613A-45FF-AB33-FE2F23601321}" destId="{367A18B7-9BD0-4715-8FCE-E27E89B58114}" srcOrd="0" destOrd="0" parTransId="{AC4F8DE2-4408-41E7-9180-66F5E4576C7D}" sibTransId="{29C3C88F-0FCB-4602-887F-FBB49AE96C16}"/>
    <dgm:cxn modelId="{4ED3785D-68EC-444E-AC31-0F1012340E25}" type="presOf" srcId="{1F51FACE-613A-45FF-AB33-FE2F23601321}" destId="{F1D674BE-11E5-4EB6-9A15-D3A6E47968C8}" srcOrd="0" destOrd="0" presId="urn:microsoft.com/office/officeart/2018/2/layout/IconVerticalSolidList"/>
    <dgm:cxn modelId="{1941D3B5-A35E-4820-B565-3482AA4EE2B7}" type="presOf" srcId="{367A18B7-9BD0-4715-8FCE-E27E89B58114}" destId="{AE823C4B-ACD9-4F54-BDB3-BBFB0A45B083}" srcOrd="0" destOrd="0" presId="urn:microsoft.com/office/officeart/2018/2/layout/IconVerticalSolidList"/>
    <dgm:cxn modelId="{04AD74C1-C90F-4A42-AD3B-B1DA0275D624}" srcId="{1F51FACE-613A-45FF-AB33-FE2F23601321}" destId="{25753711-6B4D-4221-9FE4-7ABBDBD30EBA}" srcOrd="1" destOrd="0" parTransId="{E6CCE691-618C-47DA-B307-F669E8E5A5C4}" sibTransId="{329B5595-2BE2-4071-8E9A-5B5B6D7E0BBC}"/>
    <dgm:cxn modelId="{771E3BCE-A88F-4760-89BF-5AB259736695}" type="presOf" srcId="{25753711-6B4D-4221-9FE4-7ABBDBD30EBA}" destId="{B44ADD9E-0B0F-46DF-9F68-3716BF478E22}" srcOrd="0" destOrd="0" presId="urn:microsoft.com/office/officeart/2018/2/layout/IconVerticalSolidList"/>
    <dgm:cxn modelId="{8A77B0CD-F0C2-461F-8735-FC5FA801AEE9}" type="presParOf" srcId="{F1D674BE-11E5-4EB6-9A15-D3A6E47968C8}" destId="{1271EB41-8390-420E-9881-B44615410B34}" srcOrd="0" destOrd="0" presId="urn:microsoft.com/office/officeart/2018/2/layout/IconVerticalSolidList"/>
    <dgm:cxn modelId="{9803A8AC-91E3-42A4-A6EA-641C41FB605F}" type="presParOf" srcId="{1271EB41-8390-420E-9881-B44615410B34}" destId="{C68E79B4-3BD3-4797-9E4A-CA1339BBAFB6}" srcOrd="0" destOrd="0" presId="urn:microsoft.com/office/officeart/2018/2/layout/IconVerticalSolidList"/>
    <dgm:cxn modelId="{5EDD4199-1270-43EE-A3DD-258CFD3BF8A7}" type="presParOf" srcId="{1271EB41-8390-420E-9881-B44615410B34}" destId="{697AE805-F0E7-4DB6-813D-838629970621}" srcOrd="1" destOrd="0" presId="urn:microsoft.com/office/officeart/2018/2/layout/IconVerticalSolidList"/>
    <dgm:cxn modelId="{06097BF5-4850-4E06-86BC-4609D057C647}" type="presParOf" srcId="{1271EB41-8390-420E-9881-B44615410B34}" destId="{9D190B8C-6480-432E-A909-05F212922118}" srcOrd="2" destOrd="0" presId="urn:microsoft.com/office/officeart/2018/2/layout/IconVerticalSolidList"/>
    <dgm:cxn modelId="{456EFCD2-D1CD-481D-8FD4-451AFA5120D2}" type="presParOf" srcId="{1271EB41-8390-420E-9881-B44615410B34}" destId="{AE823C4B-ACD9-4F54-BDB3-BBFB0A45B083}" srcOrd="3" destOrd="0" presId="urn:microsoft.com/office/officeart/2018/2/layout/IconVerticalSolidList"/>
    <dgm:cxn modelId="{402BF19A-B20B-4A44-B3C9-D755CB4827BD}" type="presParOf" srcId="{F1D674BE-11E5-4EB6-9A15-D3A6E47968C8}" destId="{A61F0B06-0534-4B73-B9C8-4D0A16943AD9}" srcOrd="1" destOrd="0" presId="urn:microsoft.com/office/officeart/2018/2/layout/IconVerticalSolidList"/>
    <dgm:cxn modelId="{5C27EE53-D39B-49E9-A0BF-B220502B1196}" type="presParOf" srcId="{F1D674BE-11E5-4EB6-9A15-D3A6E47968C8}" destId="{D1C27491-70C2-409A-AB11-F3FB7928DC28}" srcOrd="2" destOrd="0" presId="urn:microsoft.com/office/officeart/2018/2/layout/IconVerticalSolidList"/>
    <dgm:cxn modelId="{BE28EBEB-0B21-438F-A42F-BB213D309F12}" type="presParOf" srcId="{D1C27491-70C2-409A-AB11-F3FB7928DC28}" destId="{631E5A24-10F7-4924-B15B-C885DCEB4194}" srcOrd="0" destOrd="0" presId="urn:microsoft.com/office/officeart/2018/2/layout/IconVerticalSolidList"/>
    <dgm:cxn modelId="{C5BE773E-CAF4-4BD5-B14C-F8E981869A9F}" type="presParOf" srcId="{D1C27491-70C2-409A-AB11-F3FB7928DC28}" destId="{23131788-5327-4BF3-9D17-1ECBE6E7E249}" srcOrd="1" destOrd="0" presId="urn:microsoft.com/office/officeart/2018/2/layout/IconVerticalSolidList"/>
    <dgm:cxn modelId="{A97996FD-7A2D-4046-8A04-A80D32E90782}" type="presParOf" srcId="{D1C27491-70C2-409A-AB11-F3FB7928DC28}" destId="{8389FAA3-D799-41E0-B964-C73292DCA85B}" srcOrd="2" destOrd="0" presId="urn:microsoft.com/office/officeart/2018/2/layout/IconVerticalSolidList"/>
    <dgm:cxn modelId="{3819C046-6EAA-43BC-8328-F61452878477}" type="presParOf" srcId="{D1C27491-70C2-409A-AB11-F3FB7928DC28}" destId="{B44ADD9E-0B0F-46DF-9F68-3716BF478E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E79B4-3BD3-4797-9E4A-CA1339BBAFB6}">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AE805-F0E7-4DB6-813D-838629970621}">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23C4B-ACD9-4F54-BDB3-BBFB0A45B083}">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dirty="0"/>
            <a:t>How many people feel that environment satisfaction and work life balance is a necessity?</a:t>
          </a:r>
        </a:p>
      </dsp:txBody>
      <dsp:txXfrm>
        <a:off x="2039300" y="956381"/>
        <a:ext cx="4474303" cy="1765627"/>
      </dsp:txXfrm>
    </dsp:sp>
    <dsp:sp modelId="{631E5A24-10F7-4924-B15B-C885DCEB4194}">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31788-5327-4BF3-9D17-1ECBE6E7E249}">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ADD9E-0B0F-46DF-9F68-3716BF478E22}">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dirty="0"/>
            <a:t>Based on the department, how many people leave the company?</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609E72-C417-4513-9A36-8DDCA88B9F54}"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359592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609E72-C417-4513-9A36-8DDCA88B9F54}"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84116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609E72-C417-4513-9A36-8DDCA88B9F54}"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157755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609E72-C417-4513-9A36-8DDCA88B9F54}"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194785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09E72-C417-4513-9A36-8DDCA88B9F54}"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428205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609E72-C417-4513-9A36-8DDCA88B9F54}" type="datetimeFigureOut">
              <a:rPr lang="en-US" smtClean="0"/>
              <a:t>5/16/19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57084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609E72-C417-4513-9A36-8DDCA88B9F54}" type="datetimeFigureOut">
              <a:rPr lang="en-US" smtClean="0"/>
              <a:t>5/16/19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331344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609E72-C417-4513-9A36-8DDCA88B9F54}" type="datetimeFigureOut">
              <a:rPr lang="en-US" smtClean="0"/>
              <a:t>5/16/19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97229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09E72-C417-4513-9A36-8DDCA88B9F54}" type="datetimeFigureOut">
              <a:rPr lang="en-US" smtClean="0"/>
              <a:t>5/16/19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106484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609E72-C417-4513-9A36-8DDCA88B9F54}" type="datetimeFigureOut">
              <a:rPr lang="en-US" smtClean="0"/>
              <a:t>5/16/19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301907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609E72-C417-4513-9A36-8DDCA88B9F54}" type="datetimeFigureOut">
              <a:rPr lang="en-US" smtClean="0"/>
              <a:t>5/16/19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385F6-715A-4DBD-8DF2-214DF2A87DF0}" type="slidenum">
              <a:rPr lang="en-US" smtClean="0"/>
              <a:t>‹#›</a:t>
            </a:fld>
            <a:endParaRPr lang="en-US"/>
          </a:p>
        </p:txBody>
      </p:sp>
    </p:spTree>
    <p:extLst>
      <p:ext uri="{BB962C8B-B14F-4D97-AF65-F5344CB8AC3E}">
        <p14:creationId xmlns:p14="http://schemas.microsoft.com/office/powerpoint/2010/main" val="12200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09E72-C417-4513-9A36-8DDCA88B9F54}" type="datetimeFigureOut">
              <a:rPr lang="en-US" smtClean="0"/>
              <a:t>5/16/19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385F6-715A-4DBD-8DF2-214DF2A87DF0}" type="slidenum">
              <a:rPr lang="en-US" smtClean="0"/>
              <a:t>‹#›</a:t>
            </a:fld>
            <a:endParaRPr lang="en-US"/>
          </a:p>
        </p:txBody>
      </p:sp>
    </p:spTree>
    <p:extLst>
      <p:ext uri="{BB962C8B-B14F-4D97-AF65-F5344CB8AC3E}">
        <p14:creationId xmlns:p14="http://schemas.microsoft.com/office/powerpoint/2010/main" val="184948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F72B1-0388-D54D-B155-20C7BF163701}"/>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IBM HR Analytics</a:t>
            </a:r>
            <a:br>
              <a:rPr lang="en-US" sz="5400" kern="1200" dirty="0">
                <a:solidFill>
                  <a:schemeClr val="tx1">
                    <a:lumMod val="85000"/>
                    <a:lumOff val="15000"/>
                  </a:schemeClr>
                </a:solidFill>
                <a:latin typeface="+mj-lt"/>
                <a:ea typeface="+mj-ea"/>
                <a:cs typeface="+mj-cs"/>
              </a:rPr>
            </a:br>
            <a:r>
              <a:rPr lang="en-US" sz="2800" kern="1200" dirty="0">
                <a:solidFill>
                  <a:schemeClr val="tx1">
                    <a:lumMod val="85000"/>
                    <a:lumOff val="15000"/>
                  </a:schemeClr>
                </a:solidFill>
                <a:latin typeface="+mj-lt"/>
                <a:ea typeface="+mj-ea"/>
                <a:cs typeface="+mj-cs"/>
              </a:rPr>
              <a:t>By Yash Pasar &amp; Trisha Chakraborty</a:t>
            </a:r>
            <a:endParaRPr lang="en-US" sz="5400" kern="1200" dirty="0">
              <a:solidFill>
                <a:schemeClr val="tx1">
                  <a:lumMod val="85000"/>
                  <a:lumOff val="15000"/>
                </a:schemeClr>
              </a:solidFill>
              <a:latin typeface="+mj-lt"/>
              <a:ea typeface="+mj-ea"/>
              <a:cs typeface="+mj-cs"/>
            </a:endParaRP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95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6B70E-AF2D-A246-91C6-DB0F8EBD67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696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Poster Story</a:t>
            </a:r>
          </a:p>
        </p:txBody>
      </p:sp>
      <p:sp>
        <p:nvSpPr>
          <p:cNvPr id="3" name="Subtitle 2"/>
          <p:cNvSpPr>
            <a:spLocks noGrp="1"/>
          </p:cNvSpPr>
          <p:nvPr>
            <p:ph type="subTitle" idx="1"/>
          </p:nvPr>
        </p:nvSpPr>
        <p:spPr>
          <a:xfrm>
            <a:off x="6090574" y="801866"/>
            <a:ext cx="5306084" cy="5230634"/>
          </a:xfrm>
        </p:spPr>
        <p:txBody>
          <a:bodyPr vert="horz" lIns="91440" tIns="45720" rIns="91440" bIns="45720" rtlCol="0" anchor="ctr">
            <a:normAutofit/>
          </a:bodyPr>
          <a:lstStyle/>
          <a:p>
            <a:pPr algn="l"/>
            <a:r>
              <a:rPr lang="en-US" sz="1700" dirty="0">
                <a:solidFill>
                  <a:srgbClr val="000000"/>
                </a:solidFill>
              </a:rPr>
              <a:t>The employee attrition of staff can be due to voluntary or involuntary reasons. Employee attrition can have a negative impact on the remaining employees if it leads to an increase in their workload. It also can limit promotional opportunities and movement within the company, resulting in an unhappier workplace or more attrition than was intended. This study is to use data to tell the story of the employee attrition of IBM to the HR department and create a more comprehensive picture of the problems employee face. </a:t>
            </a:r>
          </a:p>
          <a:p>
            <a:pPr algn="l"/>
            <a:r>
              <a:rPr lang="en-US" sz="1700" dirty="0">
                <a:solidFill>
                  <a:srgbClr val="000000"/>
                </a:solidFill>
              </a:rPr>
              <a:t>This study aims to answer three research questions:</a:t>
            </a:r>
          </a:p>
          <a:p>
            <a:pPr marL="342900" indent="-228600" algn="l">
              <a:buFont typeface="Arial" panose="020B0604020202020204" pitchFamily="34" charset="0"/>
              <a:buChar char="•"/>
            </a:pPr>
            <a:r>
              <a:rPr lang="en-US" sz="1700" dirty="0">
                <a:solidFill>
                  <a:srgbClr val="000000"/>
                </a:solidFill>
              </a:rPr>
              <a:t>What are the major factors causing employee turnover?</a:t>
            </a:r>
          </a:p>
          <a:p>
            <a:pPr marL="342900" indent="-228600" algn="l">
              <a:buFont typeface="Arial" panose="020B0604020202020204" pitchFamily="34" charset="0"/>
              <a:buChar char="•"/>
            </a:pPr>
            <a:r>
              <a:rPr lang="en-US" sz="1700" dirty="0">
                <a:solidFill>
                  <a:srgbClr val="000000"/>
                </a:solidFill>
              </a:rPr>
              <a:t>Which gender and age prefers leaving the company often?</a:t>
            </a:r>
          </a:p>
          <a:p>
            <a:pPr marL="342900" indent="-228600" algn="l">
              <a:buFont typeface="Arial" panose="020B0604020202020204" pitchFamily="34" charset="0"/>
              <a:buChar char="•"/>
            </a:pPr>
            <a:r>
              <a:rPr lang="en-US" sz="1700" dirty="0">
                <a:solidFill>
                  <a:srgbClr val="000000"/>
                </a:solidFill>
              </a:rPr>
              <a:t>How are overtime and delays in promotion affecting attrition?</a:t>
            </a:r>
          </a:p>
          <a:p>
            <a:pPr indent="-228600" algn="l">
              <a:buFont typeface="Arial" panose="020B0604020202020204" pitchFamily="34" charset="0"/>
              <a:buChar char="•"/>
            </a:pPr>
            <a:endParaRPr lang="en-US" sz="1700" dirty="0">
              <a:solidFill>
                <a:srgbClr val="000000"/>
              </a:solidFill>
            </a:endParaRPr>
          </a:p>
          <a:p>
            <a:pPr indent="-228600" algn="l">
              <a:buFont typeface="Arial" panose="020B0604020202020204" pitchFamily="34" charset="0"/>
              <a:buChar char="•"/>
            </a:pPr>
            <a:endParaRPr lang="en-US" sz="1700" dirty="0">
              <a:solidFill>
                <a:srgbClr val="000000"/>
              </a:solidFill>
            </a:endParaRPr>
          </a:p>
        </p:txBody>
      </p:sp>
    </p:spTree>
    <p:extLst>
      <p:ext uri="{BB962C8B-B14F-4D97-AF65-F5344CB8AC3E}">
        <p14:creationId xmlns:p14="http://schemas.microsoft.com/office/powerpoint/2010/main" val="293310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a:solidFill>
                  <a:srgbClr val="FFFFFF"/>
                </a:solidFill>
              </a:rPr>
              <a:t>Checkpoints</a:t>
            </a:r>
            <a:endParaRPr lang="en-US" dirty="0">
              <a:solidFill>
                <a:srgbClr val="FFFFFF"/>
              </a:solidFill>
            </a:endParaRPr>
          </a:p>
        </p:txBody>
      </p:sp>
      <p:sp>
        <p:nvSpPr>
          <p:cNvPr id="38" name="Content Placeholder 2"/>
          <p:cNvSpPr>
            <a:spLocks noGrp="1"/>
          </p:cNvSpPr>
          <p:nvPr>
            <p:ph idx="1"/>
          </p:nvPr>
        </p:nvSpPr>
        <p:spPr>
          <a:xfrm>
            <a:off x="833002" y="1690688"/>
            <a:ext cx="10515598" cy="4154361"/>
          </a:xfrm>
        </p:spPr>
        <p:txBody>
          <a:bodyPr>
            <a:normAutofit lnSpcReduction="10000"/>
          </a:bodyPr>
          <a:lstStyle/>
          <a:p>
            <a:pPr marL="0" indent="0">
              <a:buNone/>
            </a:pPr>
            <a:r>
              <a:rPr lang="en-US" sz="2400" dirty="0">
                <a:solidFill>
                  <a:srgbClr val="FFFFFF"/>
                </a:solidFill>
              </a:rPr>
              <a:t>Data Description:</a:t>
            </a:r>
          </a:p>
          <a:p>
            <a:r>
              <a:rPr lang="en-US" sz="2000" dirty="0">
                <a:solidFill>
                  <a:srgbClr val="FFFFFF"/>
                </a:solidFill>
              </a:rPr>
              <a:t>This data is retrieved from Kaggle and has 1470 rows and 35 columns. Fields used for analysis are “Monthly Income”, “Hourly Rate”, “Daily Rate”, “Gender”, “Age”, “Business Travel”, “Years at company”, “Attrition” and Years since last promotion.</a:t>
            </a:r>
          </a:p>
          <a:p>
            <a:pPr marL="0" indent="0">
              <a:buNone/>
            </a:pPr>
            <a:endParaRPr lang="en-US" sz="2000" dirty="0">
              <a:solidFill>
                <a:srgbClr val="FFFFFF"/>
              </a:solidFill>
            </a:endParaRPr>
          </a:p>
          <a:p>
            <a:pPr marL="0" indent="0">
              <a:buNone/>
            </a:pPr>
            <a:r>
              <a:rPr lang="en-US" sz="2400" dirty="0">
                <a:solidFill>
                  <a:srgbClr val="FFFFFF"/>
                </a:solidFill>
              </a:rPr>
              <a:t>Audience:</a:t>
            </a:r>
          </a:p>
          <a:p>
            <a:r>
              <a:rPr lang="en-US" sz="2000" dirty="0">
                <a:solidFill>
                  <a:srgbClr val="FFFFFF"/>
                </a:solidFill>
              </a:rPr>
              <a:t>This Analysis would help IBM HR Department in creating an effective human resource management plan.</a:t>
            </a:r>
          </a:p>
          <a:p>
            <a:endParaRPr lang="en-US" sz="2000" dirty="0">
              <a:solidFill>
                <a:srgbClr val="FFFFFF"/>
              </a:solidFill>
            </a:endParaRPr>
          </a:p>
          <a:p>
            <a:pPr marL="0" indent="0">
              <a:buNone/>
            </a:pPr>
            <a:r>
              <a:rPr lang="en-US" sz="2400" dirty="0">
                <a:solidFill>
                  <a:srgbClr val="FFFFFF"/>
                </a:solidFill>
              </a:rPr>
              <a:t>Source:</a:t>
            </a:r>
          </a:p>
          <a:p>
            <a:r>
              <a:rPr lang="en-US" sz="2000" dirty="0">
                <a:solidFill>
                  <a:srgbClr val="FFFFFF"/>
                </a:solidFill>
              </a:rPr>
              <a:t>Kaggle</a:t>
            </a:r>
          </a:p>
        </p:txBody>
      </p:sp>
    </p:spTree>
    <p:extLst>
      <p:ext uri="{BB962C8B-B14F-4D97-AF65-F5344CB8AC3E}">
        <p14:creationId xmlns:p14="http://schemas.microsoft.com/office/powerpoint/2010/main" val="26030361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dirty="0">
                <a:solidFill>
                  <a:srgbClr val="FFFFFF"/>
                </a:solidFill>
              </a:rPr>
              <a:t>More Business Questions</a:t>
            </a:r>
          </a:p>
        </p:txBody>
      </p:sp>
      <p:graphicFrame>
        <p:nvGraphicFramePr>
          <p:cNvPr id="5" name="Content Placeholder 2">
            <a:extLst>
              <a:ext uri="{FF2B5EF4-FFF2-40B4-BE49-F238E27FC236}">
                <a16:creationId xmlns:a16="http://schemas.microsoft.com/office/drawing/2014/main" id="{80550300-3772-40DB-9F42-7E1A26EF5288}"/>
              </a:ext>
            </a:extLst>
          </p:cNvPr>
          <p:cNvGraphicFramePr>
            <a:graphicFrameLocks noGrp="1"/>
          </p:cNvGraphicFramePr>
          <p:nvPr>
            <p:ph idx="1"/>
            <p:extLst>
              <p:ext uri="{D42A27DB-BD31-4B8C-83A1-F6EECF244321}">
                <p14:modId xmlns:p14="http://schemas.microsoft.com/office/powerpoint/2010/main" val="22013492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133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585882" y="4267832"/>
            <a:ext cx="4805996" cy="1401448"/>
          </a:xfrm>
          <a:prstGeom prst="ellipse">
            <a:avLst/>
          </a:prstGeom>
        </p:spPr>
        <p:txBody>
          <a:bodyPr vert="horz" lIns="91440" tIns="45720" rIns="91440" bIns="45720" rtlCol="0" anchor="t">
            <a:normAutofit/>
          </a:bodyPr>
          <a:lstStyle/>
          <a:p>
            <a:r>
              <a:rPr lang="en-US">
                <a:solidFill>
                  <a:srgbClr val="000000"/>
                </a:solidFill>
              </a:rPr>
              <a:t>Color Wheel</a:t>
            </a:r>
          </a:p>
        </p:txBody>
      </p:sp>
      <p:sp>
        <p:nvSpPr>
          <p:cNvPr id="139"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color wheel download"/>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3" b="266"/>
          <a:stretch/>
        </p:blipFill>
        <p:spPr bwMode="auto">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21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Key Visualization</a:t>
            </a:r>
          </a:p>
        </p:txBody>
      </p:sp>
      <p:cxnSp>
        <p:nvCxnSpPr>
          <p:cNvPr id="15" name="Straight Connector 1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95891" y="492573"/>
            <a:ext cx="4469407" cy="5880796"/>
          </a:xfrm>
          <a:prstGeom prst="rect">
            <a:avLst/>
          </a:prstGeom>
        </p:spPr>
      </p:pic>
      <p:sp>
        <p:nvSpPr>
          <p:cNvPr id="3" name="TextBox 2">
            <a:extLst>
              <a:ext uri="{FF2B5EF4-FFF2-40B4-BE49-F238E27FC236}">
                <a16:creationId xmlns:a16="http://schemas.microsoft.com/office/drawing/2014/main" id="{4703B59E-8942-254D-92BF-8871E0DE6A98}"/>
              </a:ext>
            </a:extLst>
          </p:cNvPr>
          <p:cNvSpPr txBox="1"/>
          <p:nvPr/>
        </p:nvSpPr>
        <p:spPr>
          <a:xfrm>
            <a:off x="6618514" y="6131397"/>
            <a:ext cx="4180953" cy="369332"/>
          </a:xfrm>
          <a:prstGeom prst="rect">
            <a:avLst/>
          </a:prstGeom>
          <a:noFill/>
        </p:spPr>
        <p:txBody>
          <a:bodyPr wrap="none" rtlCol="0">
            <a:spAutoFit/>
          </a:bodyPr>
          <a:lstStyle/>
          <a:p>
            <a:r>
              <a:rPr lang="en-US" dirty="0"/>
              <a:t>Major factors affecting employee Turnover</a:t>
            </a:r>
          </a:p>
        </p:txBody>
      </p:sp>
    </p:spTree>
    <p:extLst>
      <p:ext uri="{BB962C8B-B14F-4D97-AF65-F5344CB8AC3E}">
        <p14:creationId xmlns:p14="http://schemas.microsoft.com/office/powerpoint/2010/main" val="265717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D00C4-8DDF-844D-A165-305CBAE615B2}"/>
              </a:ext>
            </a:extLst>
          </p:cNvPr>
          <p:cNvSpPr>
            <a:spLocks noGrp="1"/>
          </p:cNvSpPr>
          <p:nvPr>
            <p:ph type="title"/>
          </p:nvPr>
        </p:nvSpPr>
        <p:spPr>
          <a:xfrm>
            <a:off x="643467" y="643468"/>
            <a:ext cx="3363974" cy="5588054"/>
          </a:xfrm>
          <a:noFill/>
          <a:ln w="19050">
            <a:solidFill>
              <a:schemeClr val="bg1"/>
            </a:solidFill>
          </a:ln>
        </p:spPr>
        <p:txBody>
          <a:bodyPr vert="horz" wrap="square" lIns="91440" tIns="45720" rIns="91440" bIns="45720" rtlCol="0">
            <a:normAutofit/>
          </a:bodyPr>
          <a:lstStyle/>
          <a:p>
            <a:pPr algn="ctr"/>
            <a:r>
              <a:rPr lang="en-US" sz="2800" kern="1200" dirty="0">
                <a:solidFill>
                  <a:schemeClr val="bg1"/>
                </a:solidFill>
                <a:latin typeface="+mj-lt"/>
                <a:ea typeface="+mj-ea"/>
                <a:cs typeface="+mj-cs"/>
              </a:rPr>
              <a:t>Key Visualization</a:t>
            </a:r>
          </a:p>
        </p:txBody>
      </p:sp>
      <p:pic>
        <p:nvPicPr>
          <p:cNvPr id="7" name="Content Placeholder 6" descr="A screenshot of a cell phone&#10;&#10;Description automatically generated">
            <a:extLst>
              <a:ext uri="{FF2B5EF4-FFF2-40B4-BE49-F238E27FC236}">
                <a16:creationId xmlns:a16="http://schemas.microsoft.com/office/drawing/2014/main" id="{4E448AFE-D292-3444-8175-DDF365D7C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444" y="459990"/>
            <a:ext cx="1124556" cy="982134"/>
          </a:xfrm>
        </p:spPr>
      </p:pic>
      <p:pic>
        <p:nvPicPr>
          <p:cNvPr id="15" name="Content Placeholder 4" descr="A close up of a logo&#10;&#10;Description automatically generated">
            <a:extLst>
              <a:ext uri="{FF2B5EF4-FFF2-40B4-BE49-F238E27FC236}">
                <a16:creationId xmlns:a16="http://schemas.microsoft.com/office/drawing/2014/main" id="{4B566E12-ADE8-D647-9B4C-7422FB734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782" y="643467"/>
            <a:ext cx="5534730" cy="5410199"/>
          </a:xfrm>
          <a:prstGeom prst="rect">
            <a:avLst/>
          </a:prstGeom>
        </p:spPr>
      </p:pic>
      <p:sp>
        <p:nvSpPr>
          <p:cNvPr id="8" name="TextBox 7">
            <a:extLst>
              <a:ext uri="{FF2B5EF4-FFF2-40B4-BE49-F238E27FC236}">
                <a16:creationId xmlns:a16="http://schemas.microsoft.com/office/drawing/2014/main" id="{5D86C438-D0DF-C94F-AF9C-2D42FEDB3E0B}"/>
              </a:ext>
            </a:extLst>
          </p:cNvPr>
          <p:cNvSpPr txBox="1"/>
          <p:nvPr/>
        </p:nvSpPr>
        <p:spPr>
          <a:xfrm>
            <a:off x="7291012" y="6231522"/>
            <a:ext cx="3536646" cy="369332"/>
          </a:xfrm>
          <a:prstGeom prst="rect">
            <a:avLst/>
          </a:prstGeom>
          <a:noFill/>
        </p:spPr>
        <p:txBody>
          <a:bodyPr wrap="square" rtlCol="0">
            <a:spAutoFit/>
          </a:bodyPr>
          <a:lstStyle/>
          <a:p>
            <a:r>
              <a:rPr lang="en-US" dirty="0"/>
              <a:t>Attrition based on the Age</a:t>
            </a:r>
          </a:p>
        </p:txBody>
      </p:sp>
    </p:spTree>
    <p:extLst>
      <p:ext uri="{BB962C8B-B14F-4D97-AF65-F5344CB8AC3E}">
        <p14:creationId xmlns:p14="http://schemas.microsoft.com/office/powerpoint/2010/main" val="285353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6406C-D5E5-FA4E-BBF8-81F00E64628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Key Visualization</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automatically generated">
            <a:extLst>
              <a:ext uri="{FF2B5EF4-FFF2-40B4-BE49-F238E27FC236}">
                <a16:creationId xmlns:a16="http://schemas.microsoft.com/office/drawing/2014/main" id="{AE672CF1-384D-AF4C-9A79-566ADF27F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147423"/>
            <a:ext cx="6553545" cy="4571096"/>
          </a:xfrm>
          <a:prstGeom prst="rect">
            <a:avLst/>
          </a:prstGeom>
        </p:spPr>
      </p:pic>
    </p:spTree>
    <p:extLst>
      <p:ext uri="{BB962C8B-B14F-4D97-AF65-F5344CB8AC3E}">
        <p14:creationId xmlns:p14="http://schemas.microsoft.com/office/powerpoint/2010/main" val="366937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2"/>
          <p:cNvSpPr>
            <a:spLocks noGrp="1"/>
          </p:cNvSpPr>
          <p:nvPr>
            <p:ph idx="1"/>
          </p:nvPr>
        </p:nvSpPr>
        <p:spPr>
          <a:xfrm>
            <a:off x="838201" y="1021660"/>
            <a:ext cx="10515598" cy="4154361"/>
          </a:xfrm>
        </p:spPr>
        <p:txBody>
          <a:bodyPr>
            <a:normAutofit/>
          </a:bodyPr>
          <a:lstStyle/>
          <a:p>
            <a:pPr marL="0" indent="0">
              <a:buNone/>
            </a:pPr>
            <a:endParaRPr lang="en-US" sz="1900" dirty="0">
              <a:solidFill>
                <a:srgbClr val="FFFFFF"/>
              </a:solidFill>
            </a:endParaRPr>
          </a:p>
          <a:p>
            <a:pPr lvl="0"/>
            <a:r>
              <a:rPr lang="en-US" sz="1900" b="1" dirty="0">
                <a:solidFill>
                  <a:srgbClr val="FFFFFF"/>
                </a:solidFill>
              </a:rPr>
              <a:t>Data Encoding</a:t>
            </a:r>
            <a:r>
              <a:rPr lang="en-US" sz="1900" dirty="0">
                <a:solidFill>
                  <a:srgbClr val="FFFFFF"/>
                </a:solidFill>
              </a:rPr>
              <a:t>:  We will incorporate visual encoding techniques discussed in the class to show the outliers, increase, decrease and change patterns in data.</a:t>
            </a:r>
            <a:endParaRPr lang="en-US" sz="1900" b="1" dirty="0">
              <a:solidFill>
                <a:srgbClr val="FFFFFF"/>
              </a:solidFill>
            </a:endParaRPr>
          </a:p>
          <a:p>
            <a:pPr lvl="0"/>
            <a:endParaRPr lang="en-US" sz="1900" b="1" dirty="0">
              <a:solidFill>
                <a:srgbClr val="FFFFFF"/>
              </a:solidFill>
            </a:endParaRPr>
          </a:p>
          <a:p>
            <a:pPr lvl="0"/>
            <a:r>
              <a:rPr lang="en-US" sz="1900" b="1" dirty="0">
                <a:solidFill>
                  <a:srgbClr val="FFFFFF"/>
                </a:solidFill>
              </a:rPr>
              <a:t>Color</a:t>
            </a:r>
            <a:r>
              <a:rPr lang="en-US" sz="1900" dirty="0">
                <a:solidFill>
                  <a:srgbClr val="FFFFFF"/>
                </a:solidFill>
              </a:rPr>
              <a:t>:  Red, Green, White.</a:t>
            </a:r>
          </a:p>
          <a:p>
            <a:pPr marL="0" indent="0">
              <a:buNone/>
            </a:pPr>
            <a:endParaRPr lang="en-US" sz="1900" dirty="0">
              <a:solidFill>
                <a:srgbClr val="FFFFFF"/>
              </a:solidFill>
            </a:endParaRPr>
          </a:p>
          <a:p>
            <a:pPr lvl="0"/>
            <a:r>
              <a:rPr lang="en-US" sz="1900" b="1" dirty="0">
                <a:solidFill>
                  <a:srgbClr val="FFFFFF"/>
                </a:solidFill>
              </a:rPr>
              <a:t>Layout and use of space</a:t>
            </a:r>
            <a:r>
              <a:rPr lang="en-US" sz="1900" dirty="0">
                <a:solidFill>
                  <a:srgbClr val="FFFFFF"/>
                </a:solidFill>
              </a:rPr>
              <a:t>: The main plot will describe the factors affecting attrition in IBM with supporting one dimensional and multi dimensional plots. The main plot will be placed in center surrounding the supporting plots for answering our business questions.   </a:t>
            </a:r>
          </a:p>
          <a:p>
            <a:pPr marL="0" indent="0">
              <a:buNone/>
            </a:pPr>
            <a:r>
              <a:rPr lang="en-US" sz="1900" dirty="0">
                <a:solidFill>
                  <a:srgbClr val="FFFFFF"/>
                </a:solidFill>
              </a:rPr>
              <a:t> </a:t>
            </a:r>
          </a:p>
          <a:p>
            <a:pPr lvl="0"/>
            <a:r>
              <a:rPr lang="en-US" sz="1900" b="1" dirty="0">
                <a:solidFill>
                  <a:srgbClr val="FFFFFF"/>
                </a:solidFill>
              </a:rPr>
              <a:t>WOW Factor</a:t>
            </a:r>
            <a:r>
              <a:rPr lang="en-US" sz="1900" dirty="0">
                <a:solidFill>
                  <a:srgbClr val="FFFFFF"/>
                </a:solidFill>
              </a:rPr>
              <a:t>:  We intend to perform machine learning to generate key insights and create colorful and meaningful visualizations based on it.</a:t>
            </a:r>
          </a:p>
          <a:p>
            <a:endParaRPr lang="en-US" sz="1900" dirty="0">
              <a:solidFill>
                <a:srgbClr val="FFFFFF"/>
              </a:solidFill>
            </a:endParaRPr>
          </a:p>
        </p:txBody>
      </p:sp>
    </p:spTree>
    <p:extLst>
      <p:ext uri="{BB962C8B-B14F-4D97-AF65-F5344CB8AC3E}">
        <p14:creationId xmlns:p14="http://schemas.microsoft.com/office/powerpoint/2010/main" val="14097594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343</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IBM HR Analytics By Yash Pasar &amp; Trisha Chakraborty</vt:lpstr>
      <vt:lpstr>Poster Story</vt:lpstr>
      <vt:lpstr>Checkpoints</vt:lpstr>
      <vt:lpstr>More Business Questions</vt:lpstr>
      <vt:lpstr>Color Wheel</vt:lpstr>
      <vt:lpstr>Key Visualization</vt:lpstr>
      <vt:lpstr>Key Visualization</vt:lpstr>
      <vt:lpstr>Key Visualization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Analytics</dc:title>
  <dc:creator>Yash Suresh Pasar</dc:creator>
  <cp:lastModifiedBy>Yash Suresh Pasar</cp:lastModifiedBy>
  <cp:revision>4</cp:revision>
  <dcterms:created xsi:type="dcterms:W3CDTF">2019-05-16T17:49:54Z</dcterms:created>
  <dcterms:modified xsi:type="dcterms:W3CDTF">2019-05-16T17:58:51Z</dcterms:modified>
</cp:coreProperties>
</file>