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64" r:id="rId14"/>
    <p:sldId id="265" r:id="rId15"/>
    <p:sldId id="266" r:id="rId16"/>
    <p:sldId id="274" r:id="rId17"/>
    <p:sldId id="275" r:id="rId18"/>
    <p:sldId id="276" r:id="rId19"/>
    <p:sldId id="277" r:id="rId20"/>
    <p:sldId id="26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93" autoAdjust="0"/>
    <p:restoredTop sz="94660"/>
  </p:normalViewPr>
  <p:slideViewPr>
    <p:cSldViewPr snapToGrid="0">
      <p:cViewPr varScale="1">
        <p:scale>
          <a:sx n="78" d="100"/>
          <a:sy n="7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Goyal" userId="8f445084aa702684" providerId="LiveId" clId="{59AE0C75-07B3-4778-821C-54C97A2D0A14}"/>
    <pc:docChg chg="undo custSel addSld modSld">
      <pc:chgData name="Yash Goyal" userId="8f445084aa702684" providerId="LiveId" clId="{59AE0C75-07B3-4778-821C-54C97A2D0A14}" dt="2024-03-04T16:38:19.688" v="719"/>
      <pc:docMkLst>
        <pc:docMk/>
      </pc:docMkLst>
      <pc:sldChg chg="modSp mod">
        <pc:chgData name="Yash Goyal" userId="8f445084aa702684" providerId="LiveId" clId="{59AE0C75-07B3-4778-821C-54C97A2D0A14}" dt="2024-03-01T08:00:44.584" v="95" actId="20577"/>
        <pc:sldMkLst>
          <pc:docMk/>
          <pc:sldMk cId="2771553073" sldId="263"/>
        </pc:sldMkLst>
        <pc:spChg chg="mod">
          <ac:chgData name="Yash Goyal" userId="8f445084aa702684" providerId="LiveId" clId="{59AE0C75-07B3-4778-821C-54C97A2D0A14}" dt="2024-03-01T08:00:44.584" v="95" actId="20577"/>
          <ac:spMkLst>
            <pc:docMk/>
            <pc:sldMk cId="2771553073" sldId="263"/>
            <ac:spMk id="2" creationId="{E0363AB8-5FD0-4497-5CBF-445B9D91D4EA}"/>
          </ac:spMkLst>
        </pc:spChg>
      </pc:sldChg>
      <pc:sldChg chg="addSp delSp modSp mod">
        <pc:chgData name="Yash Goyal" userId="8f445084aa702684" providerId="LiveId" clId="{59AE0C75-07B3-4778-821C-54C97A2D0A14}" dt="2024-03-01T08:05:06.311" v="222" actId="14100"/>
        <pc:sldMkLst>
          <pc:docMk/>
          <pc:sldMk cId="46637497" sldId="265"/>
        </pc:sldMkLst>
        <pc:spChg chg="mod">
          <ac:chgData name="Yash Goyal" userId="8f445084aa702684" providerId="LiveId" clId="{59AE0C75-07B3-4778-821C-54C97A2D0A14}" dt="2024-03-01T08:03:40.872" v="188" actId="20577"/>
          <ac:spMkLst>
            <pc:docMk/>
            <pc:sldMk cId="46637497" sldId="265"/>
            <ac:spMk id="2" creationId="{832E55E6-8458-F99F-D86E-4E8EC8FFA1EC}"/>
          </ac:spMkLst>
        </pc:spChg>
        <pc:spChg chg="add del mod">
          <ac:chgData name="Yash Goyal" userId="8f445084aa702684" providerId="LiveId" clId="{59AE0C75-07B3-4778-821C-54C97A2D0A14}" dt="2024-03-01T08:03:00.998" v="103" actId="478"/>
          <ac:spMkLst>
            <pc:docMk/>
            <pc:sldMk cId="46637497" sldId="265"/>
            <ac:spMk id="4" creationId="{6A422B4C-0268-E58C-AFB4-5E3A312A0C16}"/>
          </ac:spMkLst>
        </pc:spChg>
        <pc:spChg chg="mod">
          <ac:chgData name="Yash Goyal" userId="8f445084aa702684" providerId="LiveId" clId="{59AE0C75-07B3-4778-821C-54C97A2D0A14}" dt="2024-03-01T08:05:06.311" v="222" actId="14100"/>
          <ac:spMkLst>
            <pc:docMk/>
            <pc:sldMk cId="46637497" sldId="265"/>
            <ac:spMk id="11" creationId="{4926A3CC-F3EC-CF08-22ED-B600C213133A}"/>
          </ac:spMkLst>
        </pc:spChg>
        <pc:spChg chg="add mod">
          <ac:chgData name="Yash Goyal" userId="8f445084aa702684" providerId="LiveId" clId="{59AE0C75-07B3-4778-821C-54C97A2D0A14}" dt="2024-03-01T08:04:52.420" v="221" actId="14100"/>
          <ac:spMkLst>
            <pc:docMk/>
            <pc:sldMk cId="46637497" sldId="265"/>
            <ac:spMk id="12" creationId="{3CF20028-0620-6703-8E4E-2199BFC7955A}"/>
          </ac:spMkLst>
        </pc:spChg>
        <pc:picChg chg="add del mod">
          <ac:chgData name="Yash Goyal" userId="8f445084aa702684" providerId="LiveId" clId="{59AE0C75-07B3-4778-821C-54C97A2D0A14}" dt="2024-03-01T08:03:00.636" v="102" actId="22"/>
          <ac:picMkLst>
            <pc:docMk/>
            <pc:sldMk cId="46637497" sldId="265"/>
            <ac:picMk id="6" creationId="{FB797F64-8DE5-124F-71D0-EDA2F6830736}"/>
          </ac:picMkLst>
        </pc:picChg>
        <pc:picChg chg="add mod">
          <ac:chgData name="Yash Goyal" userId="8f445084aa702684" providerId="LiveId" clId="{59AE0C75-07B3-4778-821C-54C97A2D0A14}" dt="2024-03-01T08:04:38.776" v="218" actId="14100"/>
          <ac:picMkLst>
            <pc:docMk/>
            <pc:sldMk cId="46637497" sldId="265"/>
            <ac:picMk id="8" creationId="{DB1CE7F0-306E-FBBC-0E64-3F0CFEA35BCC}"/>
          </ac:picMkLst>
        </pc:picChg>
        <pc:picChg chg="add del">
          <ac:chgData name="Yash Goyal" userId="8f445084aa702684" providerId="LiveId" clId="{59AE0C75-07B3-4778-821C-54C97A2D0A14}" dt="2024-03-01T08:04:40.139" v="219" actId="478"/>
          <ac:picMkLst>
            <pc:docMk/>
            <pc:sldMk cId="46637497" sldId="265"/>
            <ac:picMk id="9" creationId="{2393F27B-0D19-3806-3A43-BA2ED1638308}"/>
          </ac:picMkLst>
        </pc:picChg>
      </pc:sldChg>
      <pc:sldChg chg="addSp modSp new mod">
        <pc:chgData name="Yash Goyal" userId="8f445084aa702684" providerId="LiveId" clId="{59AE0C75-07B3-4778-821C-54C97A2D0A14}" dt="2024-03-04T16:32:21.831" v="417" actId="20577"/>
        <pc:sldMkLst>
          <pc:docMk/>
          <pc:sldMk cId="3443065278" sldId="270"/>
        </pc:sldMkLst>
        <pc:spChg chg="mod">
          <ac:chgData name="Yash Goyal" userId="8f445084aa702684" providerId="LiveId" clId="{59AE0C75-07B3-4778-821C-54C97A2D0A14}" dt="2024-03-04T16:32:21.831" v="417" actId="20577"/>
          <ac:spMkLst>
            <pc:docMk/>
            <pc:sldMk cId="3443065278" sldId="270"/>
            <ac:spMk id="2" creationId="{317A9F0A-D101-18A0-9A9A-F5A0437E298F}"/>
          </ac:spMkLst>
        </pc:spChg>
        <pc:spChg chg="mod">
          <ac:chgData name="Yash Goyal" userId="8f445084aa702684" providerId="LiveId" clId="{59AE0C75-07B3-4778-821C-54C97A2D0A14}" dt="2024-03-04T16:32:10.362" v="385" actId="14100"/>
          <ac:spMkLst>
            <pc:docMk/>
            <pc:sldMk cId="3443065278" sldId="270"/>
            <ac:spMk id="3" creationId="{E7CDBEAB-789B-0080-A0B9-A15BB8285F9D}"/>
          </ac:spMkLst>
        </pc:spChg>
        <pc:picChg chg="add mod">
          <ac:chgData name="Yash Goyal" userId="8f445084aa702684" providerId="LiveId" clId="{59AE0C75-07B3-4778-821C-54C97A2D0A14}" dt="2024-03-04T16:32:12.829" v="386" actId="1076"/>
          <ac:picMkLst>
            <pc:docMk/>
            <pc:sldMk cId="3443065278" sldId="270"/>
            <ac:picMk id="5" creationId="{DD90A5B5-1A5B-6034-A8FD-C0DBE3B3AAA5}"/>
          </ac:picMkLst>
        </pc:picChg>
      </pc:sldChg>
      <pc:sldChg chg="addSp modSp new mod">
        <pc:chgData name="Yash Goyal" userId="8f445084aa702684" providerId="LiveId" clId="{59AE0C75-07B3-4778-821C-54C97A2D0A14}" dt="2024-03-04T16:34:58.624" v="615" actId="1076"/>
        <pc:sldMkLst>
          <pc:docMk/>
          <pc:sldMk cId="1758862602" sldId="271"/>
        </pc:sldMkLst>
        <pc:spChg chg="mod">
          <ac:chgData name="Yash Goyal" userId="8f445084aa702684" providerId="LiveId" clId="{59AE0C75-07B3-4778-821C-54C97A2D0A14}" dt="2024-03-04T16:34:45.909" v="609"/>
          <ac:spMkLst>
            <pc:docMk/>
            <pc:sldMk cId="1758862602" sldId="271"/>
            <ac:spMk id="2" creationId="{9AA89834-8654-2F97-2A9F-E79E41FA5765}"/>
          </ac:spMkLst>
        </pc:spChg>
        <pc:spChg chg="mod">
          <ac:chgData name="Yash Goyal" userId="8f445084aa702684" providerId="LiveId" clId="{59AE0C75-07B3-4778-821C-54C97A2D0A14}" dt="2024-03-04T16:34:52.894" v="613" actId="27636"/>
          <ac:spMkLst>
            <pc:docMk/>
            <pc:sldMk cId="1758862602" sldId="271"/>
            <ac:spMk id="3" creationId="{E3A619EE-0801-9666-EB35-FC36CE4BF48F}"/>
          </ac:spMkLst>
        </pc:spChg>
        <pc:picChg chg="add mod">
          <ac:chgData name="Yash Goyal" userId="8f445084aa702684" providerId="LiveId" clId="{59AE0C75-07B3-4778-821C-54C97A2D0A14}" dt="2024-03-04T16:34:58.624" v="615" actId="1076"/>
          <ac:picMkLst>
            <pc:docMk/>
            <pc:sldMk cId="1758862602" sldId="271"/>
            <ac:picMk id="5" creationId="{73F76EFE-2D2B-8146-50B5-DA52F6A589B1}"/>
          </ac:picMkLst>
        </pc:picChg>
      </pc:sldChg>
      <pc:sldChg chg="addSp modSp new mod">
        <pc:chgData name="Yash Goyal" userId="8f445084aa702684" providerId="LiveId" clId="{59AE0C75-07B3-4778-821C-54C97A2D0A14}" dt="2024-03-04T16:36:59.044" v="696"/>
        <pc:sldMkLst>
          <pc:docMk/>
          <pc:sldMk cId="3247928351" sldId="272"/>
        </pc:sldMkLst>
        <pc:spChg chg="mod">
          <ac:chgData name="Yash Goyal" userId="8f445084aa702684" providerId="LiveId" clId="{59AE0C75-07B3-4778-821C-54C97A2D0A14}" dt="2024-03-04T16:36:59.044" v="696"/>
          <ac:spMkLst>
            <pc:docMk/>
            <pc:sldMk cId="3247928351" sldId="272"/>
            <ac:spMk id="2" creationId="{26AB9E4E-8ED9-950D-E895-B309A55F2C2E}"/>
          </ac:spMkLst>
        </pc:spChg>
        <pc:spChg chg="mod">
          <ac:chgData name="Yash Goyal" userId="8f445084aa702684" providerId="LiveId" clId="{59AE0C75-07B3-4778-821C-54C97A2D0A14}" dt="2024-03-04T16:36:47.924" v="693" actId="27636"/>
          <ac:spMkLst>
            <pc:docMk/>
            <pc:sldMk cId="3247928351" sldId="272"/>
            <ac:spMk id="3" creationId="{59C882BA-6BB1-5E8E-2555-3AFC4AD6BBFA}"/>
          </ac:spMkLst>
        </pc:spChg>
        <pc:picChg chg="add mod">
          <ac:chgData name="Yash Goyal" userId="8f445084aa702684" providerId="LiveId" clId="{59AE0C75-07B3-4778-821C-54C97A2D0A14}" dt="2024-03-04T16:36:02.400" v="622" actId="1076"/>
          <ac:picMkLst>
            <pc:docMk/>
            <pc:sldMk cId="3247928351" sldId="272"/>
            <ac:picMk id="5" creationId="{AD9A110E-C0E1-20C5-7B92-018F1B141ED4}"/>
          </ac:picMkLst>
        </pc:picChg>
      </pc:sldChg>
      <pc:sldChg chg="addSp modSp new mod">
        <pc:chgData name="Yash Goyal" userId="8f445084aa702684" providerId="LiveId" clId="{59AE0C75-07B3-4778-821C-54C97A2D0A14}" dt="2024-03-04T16:38:19.688" v="719"/>
        <pc:sldMkLst>
          <pc:docMk/>
          <pc:sldMk cId="4019837706" sldId="273"/>
        </pc:sldMkLst>
        <pc:spChg chg="mod">
          <ac:chgData name="Yash Goyal" userId="8f445084aa702684" providerId="LiveId" clId="{59AE0C75-07B3-4778-821C-54C97A2D0A14}" dt="2024-03-04T16:38:19.688" v="719"/>
          <ac:spMkLst>
            <pc:docMk/>
            <pc:sldMk cId="4019837706" sldId="273"/>
            <ac:spMk id="2" creationId="{6B4094F0-4B8D-70BF-50DC-A4D3818A2F7A}"/>
          </ac:spMkLst>
        </pc:spChg>
        <pc:spChg chg="mod">
          <ac:chgData name="Yash Goyal" userId="8f445084aa702684" providerId="LiveId" clId="{59AE0C75-07B3-4778-821C-54C97A2D0A14}" dt="2024-03-04T16:38:03.904" v="715" actId="27636"/>
          <ac:spMkLst>
            <pc:docMk/>
            <pc:sldMk cId="4019837706" sldId="273"/>
            <ac:spMk id="3" creationId="{05C319AD-D4ED-4513-20A6-5CEDB3EC0190}"/>
          </ac:spMkLst>
        </pc:spChg>
        <pc:picChg chg="add mod">
          <ac:chgData name="Yash Goyal" userId="8f445084aa702684" providerId="LiveId" clId="{59AE0C75-07B3-4778-821C-54C97A2D0A14}" dt="2024-03-04T16:37:43.898" v="706" actId="1076"/>
          <ac:picMkLst>
            <pc:docMk/>
            <pc:sldMk cId="4019837706" sldId="273"/>
            <ac:picMk id="5" creationId="{4DE2EE28-B1C7-DDAB-F74F-6C8E44ECC7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63F2-6B5E-22C4-D0F6-C8D3E2920E08}"/>
              </a:ext>
            </a:extLst>
          </p:cNvPr>
          <p:cNvSpPr>
            <a:spLocks noGrp="1"/>
          </p:cNvSpPr>
          <p:nvPr>
            <p:ph type="ctrTitle"/>
          </p:nvPr>
        </p:nvSpPr>
        <p:spPr>
          <a:xfrm>
            <a:off x="496389" y="802299"/>
            <a:ext cx="11007634" cy="2097656"/>
          </a:xfrm>
        </p:spPr>
        <p:txBody>
          <a:bodyPr/>
          <a:lstStyle/>
          <a:p>
            <a:r>
              <a:rPr lang="en-US" dirty="0"/>
              <a:t>Capstone project-1</a:t>
            </a:r>
            <a:br>
              <a:rPr lang="en-US" dirty="0"/>
            </a:br>
            <a:endParaRPr lang="en-IN" dirty="0"/>
          </a:p>
        </p:txBody>
      </p:sp>
      <p:sp>
        <p:nvSpPr>
          <p:cNvPr id="3" name="Subtitle 2">
            <a:extLst>
              <a:ext uri="{FF2B5EF4-FFF2-40B4-BE49-F238E27FC236}">
                <a16:creationId xmlns:a16="http://schemas.microsoft.com/office/drawing/2014/main" id="{CD5A2004-3655-3953-14D5-0104B6F2A853}"/>
              </a:ext>
            </a:extLst>
          </p:cNvPr>
          <p:cNvSpPr>
            <a:spLocks noGrp="1"/>
          </p:cNvSpPr>
          <p:nvPr>
            <p:ph type="subTitle" idx="1"/>
          </p:nvPr>
        </p:nvSpPr>
        <p:spPr>
          <a:xfrm>
            <a:off x="1774424" y="2246812"/>
            <a:ext cx="8637072" cy="4990012"/>
          </a:xfrm>
        </p:spPr>
        <p:txBody>
          <a:bodyPr/>
          <a:lstStyle/>
          <a:p>
            <a:r>
              <a:rPr lang="en-US" sz="2800" dirty="0">
                <a:solidFill>
                  <a:srgbClr val="FF0000"/>
                </a:solidFill>
              </a:rPr>
              <a:t>PREDICTING LOAN DEFAULT RISK</a:t>
            </a:r>
          </a:p>
          <a:p>
            <a:r>
              <a:rPr lang="en-US" sz="1600" dirty="0"/>
              <a:t>TEAM MEMBERS:-</a:t>
            </a:r>
          </a:p>
          <a:p>
            <a:r>
              <a:rPr lang="en-US" sz="1600" dirty="0"/>
              <a:t>YASH Goyal(2210992555)</a:t>
            </a:r>
          </a:p>
          <a:p>
            <a:r>
              <a:rPr lang="en-US" sz="1600" dirty="0"/>
              <a:t>Yash goyal(2210992554) </a:t>
            </a:r>
          </a:p>
          <a:p>
            <a:r>
              <a:rPr lang="en-US" sz="1600" dirty="0" err="1"/>
              <a:t>Yakshit</a:t>
            </a:r>
            <a:r>
              <a:rPr lang="en-US" sz="1600" dirty="0"/>
              <a:t> </a:t>
            </a:r>
            <a:r>
              <a:rPr lang="en-US" sz="1600" dirty="0" err="1"/>
              <a:t>singla</a:t>
            </a:r>
            <a:r>
              <a:rPr lang="en-US" sz="1600" dirty="0"/>
              <a:t>(2210992551)</a:t>
            </a:r>
          </a:p>
          <a:p>
            <a:r>
              <a:rPr lang="en-US" sz="1600" dirty="0"/>
              <a:t>Yash </a:t>
            </a:r>
            <a:r>
              <a:rPr lang="en-US" sz="1600" dirty="0" err="1"/>
              <a:t>sharma</a:t>
            </a:r>
            <a:r>
              <a:rPr lang="en-US" sz="1600" dirty="0"/>
              <a:t>(2210992553)</a:t>
            </a:r>
          </a:p>
          <a:p>
            <a:endParaRPr lang="en-IN" dirty="0"/>
          </a:p>
        </p:txBody>
      </p:sp>
    </p:spTree>
    <p:extLst>
      <p:ext uri="{BB962C8B-B14F-4D97-AF65-F5344CB8AC3E}">
        <p14:creationId xmlns:p14="http://schemas.microsoft.com/office/powerpoint/2010/main" val="271183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9834-8654-2F97-2A9F-E79E41FA5765}"/>
              </a:ext>
            </a:extLst>
          </p:cNvPr>
          <p:cNvSpPr>
            <a:spLocks noGrp="1"/>
          </p:cNvSpPr>
          <p:nvPr>
            <p:ph type="title"/>
          </p:nvPr>
        </p:nvSpPr>
        <p:spPr/>
        <p:txBody>
          <a:bodyPr/>
          <a:lstStyle/>
          <a:p>
            <a:r>
              <a:rPr lang="en-US" dirty="0"/>
              <a:t>Distribution of Defaults by Marital Status and Dependency</a:t>
            </a:r>
            <a:endParaRPr lang="en-IN" dirty="0"/>
          </a:p>
        </p:txBody>
      </p:sp>
      <p:sp>
        <p:nvSpPr>
          <p:cNvPr id="3" name="Content Placeholder 2">
            <a:extLst>
              <a:ext uri="{FF2B5EF4-FFF2-40B4-BE49-F238E27FC236}">
                <a16:creationId xmlns:a16="http://schemas.microsoft.com/office/drawing/2014/main" id="{E3A619EE-0801-9666-EB35-FC36CE4BF48F}"/>
              </a:ext>
            </a:extLst>
          </p:cNvPr>
          <p:cNvSpPr>
            <a:spLocks noGrp="1"/>
          </p:cNvSpPr>
          <p:nvPr>
            <p:ph idx="1"/>
          </p:nvPr>
        </p:nvSpPr>
        <p:spPr>
          <a:xfrm>
            <a:off x="1451580" y="2501660"/>
            <a:ext cx="5104496" cy="3398808"/>
          </a:xfrm>
        </p:spPr>
        <p:txBody>
          <a:bodyPr>
            <a:normAutofit fontScale="92500" lnSpcReduction="10000"/>
          </a:bodyPr>
          <a:lstStyle/>
          <a:p>
            <a:r>
              <a:rPr lang="en-US" dirty="0"/>
              <a:t>The following chart is stacked bar graph between the marital status and the check if a person has dependents or not.</a:t>
            </a:r>
          </a:p>
          <a:p>
            <a:r>
              <a:rPr lang="en-US" dirty="0"/>
              <a:t>From the chart, we can observe the distribution of defaults based on marital status and dependency status. Specifically, we can see how defaults are spread across different marital statuses, and within each marital status, how many of the defaulters have dependents and how many do not.</a:t>
            </a:r>
            <a:endParaRPr lang="en-IN" dirty="0"/>
          </a:p>
        </p:txBody>
      </p:sp>
      <p:pic>
        <p:nvPicPr>
          <p:cNvPr id="5" name="Picture 4">
            <a:extLst>
              <a:ext uri="{FF2B5EF4-FFF2-40B4-BE49-F238E27FC236}">
                <a16:creationId xmlns:a16="http://schemas.microsoft.com/office/drawing/2014/main" id="{73F76EFE-2D2B-8146-50B5-DA52F6A589B1}"/>
              </a:ext>
            </a:extLst>
          </p:cNvPr>
          <p:cNvPicPr>
            <a:picLocks noChangeAspect="1"/>
          </p:cNvPicPr>
          <p:nvPr/>
        </p:nvPicPr>
        <p:blipFill>
          <a:blip r:embed="rId2"/>
          <a:stretch>
            <a:fillRect/>
          </a:stretch>
        </p:blipFill>
        <p:spPr>
          <a:xfrm>
            <a:off x="7246189" y="2870841"/>
            <a:ext cx="3163293" cy="2641438"/>
          </a:xfrm>
          <a:prstGeom prst="rect">
            <a:avLst/>
          </a:prstGeom>
        </p:spPr>
      </p:pic>
    </p:spTree>
    <p:extLst>
      <p:ext uri="{BB962C8B-B14F-4D97-AF65-F5344CB8AC3E}">
        <p14:creationId xmlns:p14="http://schemas.microsoft.com/office/powerpoint/2010/main" val="175886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E4E-8ED9-950D-E895-B309A55F2C2E}"/>
              </a:ext>
            </a:extLst>
          </p:cNvPr>
          <p:cNvSpPr>
            <a:spLocks noGrp="1"/>
          </p:cNvSpPr>
          <p:nvPr>
            <p:ph type="title"/>
          </p:nvPr>
        </p:nvSpPr>
        <p:spPr/>
        <p:txBody>
          <a:bodyPr/>
          <a:lstStyle/>
          <a:p>
            <a:r>
              <a:rPr lang="en-US" dirty="0"/>
              <a:t>Mean Income by Education Level</a:t>
            </a:r>
            <a:endParaRPr lang="en-IN" dirty="0"/>
          </a:p>
        </p:txBody>
      </p:sp>
      <p:sp>
        <p:nvSpPr>
          <p:cNvPr id="3" name="Content Placeholder 2">
            <a:extLst>
              <a:ext uri="{FF2B5EF4-FFF2-40B4-BE49-F238E27FC236}">
                <a16:creationId xmlns:a16="http://schemas.microsoft.com/office/drawing/2014/main" id="{59C882BA-6BB1-5E8E-2555-3AFC4AD6BBFA}"/>
              </a:ext>
            </a:extLst>
          </p:cNvPr>
          <p:cNvSpPr>
            <a:spLocks noGrp="1"/>
          </p:cNvSpPr>
          <p:nvPr>
            <p:ph idx="1"/>
          </p:nvPr>
        </p:nvSpPr>
        <p:spPr>
          <a:xfrm>
            <a:off x="1451579" y="2507485"/>
            <a:ext cx="4466142" cy="2958860"/>
          </a:xfrm>
        </p:spPr>
        <p:txBody>
          <a:bodyPr>
            <a:normAutofit fontScale="85000" lnSpcReduction="10000"/>
          </a:bodyPr>
          <a:lstStyle/>
          <a:p>
            <a:r>
              <a:rPr lang="en-US" dirty="0"/>
              <a:t>The following bar graph depicts the following:-</a:t>
            </a:r>
          </a:p>
          <a:p>
            <a:r>
              <a:rPr lang="en-US" dirty="0"/>
              <a:t>Identifying the education level associated with the highest mean income. Observing any trends or patterns in income levels as education level increases or decreases.</a:t>
            </a:r>
          </a:p>
          <a:p>
            <a:r>
              <a:rPr lang="en-US" dirty="0"/>
              <a:t> Comparing the income disparities between different education levels.</a:t>
            </a:r>
            <a:endParaRPr lang="en-IN" dirty="0"/>
          </a:p>
        </p:txBody>
      </p:sp>
      <p:pic>
        <p:nvPicPr>
          <p:cNvPr id="5" name="Picture 4">
            <a:extLst>
              <a:ext uri="{FF2B5EF4-FFF2-40B4-BE49-F238E27FC236}">
                <a16:creationId xmlns:a16="http://schemas.microsoft.com/office/drawing/2014/main" id="{AD9A110E-C0E1-20C5-7B92-018F1B141ED4}"/>
              </a:ext>
            </a:extLst>
          </p:cNvPr>
          <p:cNvPicPr>
            <a:picLocks noChangeAspect="1"/>
          </p:cNvPicPr>
          <p:nvPr/>
        </p:nvPicPr>
        <p:blipFill>
          <a:blip r:embed="rId2"/>
          <a:stretch>
            <a:fillRect/>
          </a:stretch>
        </p:blipFill>
        <p:spPr>
          <a:xfrm>
            <a:off x="6769866" y="2337759"/>
            <a:ext cx="3426664" cy="2958860"/>
          </a:xfrm>
          <a:prstGeom prst="rect">
            <a:avLst/>
          </a:prstGeom>
        </p:spPr>
      </p:pic>
    </p:spTree>
    <p:extLst>
      <p:ext uri="{BB962C8B-B14F-4D97-AF65-F5344CB8AC3E}">
        <p14:creationId xmlns:p14="http://schemas.microsoft.com/office/powerpoint/2010/main" val="324792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94F0-4B8D-70BF-50DC-A4D3818A2F7A}"/>
              </a:ext>
            </a:extLst>
          </p:cNvPr>
          <p:cNvSpPr>
            <a:spLocks noGrp="1"/>
          </p:cNvSpPr>
          <p:nvPr>
            <p:ph type="title"/>
          </p:nvPr>
        </p:nvSpPr>
        <p:spPr/>
        <p:txBody>
          <a:bodyPr/>
          <a:lstStyle/>
          <a:p>
            <a:r>
              <a:rPr lang="en-US" dirty="0"/>
              <a:t>Distribution of Defaults by Co-Signer Status</a:t>
            </a:r>
            <a:endParaRPr lang="en-IN" dirty="0"/>
          </a:p>
        </p:txBody>
      </p:sp>
      <p:sp>
        <p:nvSpPr>
          <p:cNvPr id="3" name="Content Placeholder 2">
            <a:extLst>
              <a:ext uri="{FF2B5EF4-FFF2-40B4-BE49-F238E27FC236}">
                <a16:creationId xmlns:a16="http://schemas.microsoft.com/office/drawing/2014/main" id="{05C319AD-D4ED-4513-20A6-5CEDB3EC0190}"/>
              </a:ext>
            </a:extLst>
          </p:cNvPr>
          <p:cNvSpPr>
            <a:spLocks noGrp="1"/>
          </p:cNvSpPr>
          <p:nvPr>
            <p:ph idx="1"/>
          </p:nvPr>
        </p:nvSpPr>
        <p:spPr>
          <a:xfrm>
            <a:off x="1656272" y="2458528"/>
            <a:ext cx="3968152" cy="3007817"/>
          </a:xfrm>
        </p:spPr>
        <p:txBody>
          <a:bodyPr>
            <a:normAutofit fontScale="92500" lnSpcReduction="10000"/>
          </a:bodyPr>
          <a:lstStyle/>
          <a:p>
            <a:r>
              <a:rPr lang="en-US" dirty="0"/>
              <a:t>The insight from the chart is the distribution of defaults based on the presence or absence of a co-signer. By visualizing this data, you can easily see if there's any correlation between having a co-signer and the likelihood of defaulting on a loan.</a:t>
            </a:r>
            <a:endParaRPr lang="en-IN" dirty="0"/>
          </a:p>
        </p:txBody>
      </p:sp>
      <p:pic>
        <p:nvPicPr>
          <p:cNvPr id="5" name="Picture 4">
            <a:extLst>
              <a:ext uri="{FF2B5EF4-FFF2-40B4-BE49-F238E27FC236}">
                <a16:creationId xmlns:a16="http://schemas.microsoft.com/office/drawing/2014/main" id="{4DE2EE28-B1C7-DDAB-F74F-6C8E44ECC76A}"/>
              </a:ext>
            </a:extLst>
          </p:cNvPr>
          <p:cNvPicPr>
            <a:picLocks noChangeAspect="1"/>
          </p:cNvPicPr>
          <p:nvPr/>
        </p:nvPicPr>
        <p:blipFill>
          <a:blip r:embed="rId2"/>
          <a:stretch>
            <a:fillRect/>
          </a:stretch>
        </p:blipFill>
        <p:spPr>
          <a:xfrm>
            <a:off x="6371261" y="2364967"/>
            <a:ext cx="4053196" cy="3101378"/>
          </a:xfrm>
          <a:prstGeom prst="rect">
            <a:avLst/>
          </a:prstGeom>
        </p:spPr>
      </p:pic>
    </p:spTree>
    <p:extLst>
      <p:ext uri="{BB962C8B-B14F-4D97-AF65-F5344CB8AC3E}">
        <p14:creationId xmlns:p14="http://schemas.microsoft.com/office/powerpoint/2010/main" val="401983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339-F0B8-7A6D-089E-931E06FD1A75}"/>
              </a:ext>
            </a:extLst>
          </p:cNvPr>
          <p:cNvSpPr>
            <a:spLocks noGrp="1"/>
          </p:cNvSpPr>
          <p:nvPr>
            <p:ph type="title"/>
          </p:nvPr>
        </p:nvSpPr>
        <p:spPr>
          <a:xfrm>
            <a:off x="1451579" y="434109"/>
            <a:ext cx="9291215" cy="1099127"/>
          </a:xfrm>
        </p:spPr>
        <p:txBody>
          <a:bodyPr/>
          <a:lstStyle/>
          <a:p>
            <a:r>
              <a:rPr lang="en-US" dirty="0"/>
              <a:t>Months employed vs </a:t>
            </a:r>
            <a:r>
              <a:rPr lang="en-US" dirty="0" err="1"/>
              <a:t>employement</a:t>
            </a:r>
            <a:r>
              <a:rPr lang="en-US" dirty="0"/>
              <a:t> type</a:t>
            </a:r>
            <a:endParaRPr lang="en-IN" dirty="0"/>
          </a:p>
        </p:txBody>
      </p:sp>
      <p:sp>
        <p:nvSpPr>
          <p:cNvPr id="3" name="Content Placeholder 2">
            <a:extLst>
              <a:ext uri="{FF2B5EF4-FFF2-40B4-BE49-F238E27FC236}">
                <a16:creationId xmlns:a16="http://schemas.microsoft.com/office/drawing/2014/main" id="{8C55384D-1453-85F3-D4FB-177C840A486B}"/>
              </a:ext>
            </a:extLst>
          </p:cNvPr>
          <p:cNvSpPr>
            <a:spLocks noGrp="1"/>
          </p:cNvSpPr>
          <p:nvPr>
            <p:ph idx="1"/>
          </p:nvPr>
        </p:nvSpPr>
        <p:spPr>
          <a:xfrm>
            <a:off x="960582" y="1533236"/>
            <a:ext cx="5135418" cy="4673600"/>
          </a:xfrm>
        </p:spPr>
        <p:txBody>
          <a:bodyPr>
            <a:normAutofit fontScale="92500" lnSpcReduction="10000"/>
          </a:bodyPr>
          <a:lstStyle/>
          <a:p>
            <a:r>
              <a:rPr lang="en-US" dirty="0"/>
              <a:t>The chart visually depicts the distribution of defaults across different lengths of employment and employment types. It provides a clear comparison of default counts within each employment type and across different lengths of employment. </a:t>
            </a:r>
          </a:p>
          <a:p>
            <a:r>
              <a:rPr lang="en-US" dirty="0"/>
              <a:t>The insights can help identify patterns or trends in defaults related to employment tenure and type. This information can inform targeted strategies for risk assessment, loan approvals, or financial product offerings tailored to specific employment categories and lengths of employment</a:t>
            </a:r>
            <a:endParaRPr lang="en-IN" dirty="0"/>
          </a:p>
        </p:txBody>
      </p:sp>
      <p:pic>
        <p:nvPicPr>
          <p:cNvPr id="5" name="Picture 4">
            <a:extLst>
              <a:ext uri="{FF2B5EF4-FFF2-40B4-BE49-F238E27FC236}">
                <a16:creationId xmlns:a16="http://schemas.microsoft.com/office/drawing/2014/main" id="{18B87CA7-FD15-48D2-82F0-4EF9D1DB66B3}"/>
              </a:ext>
            </a:extLst>
          </p:cNvPr>
          <p:cNvPicPr>
            <a:picLocks noChangeAspect="1"/>
          </p:cNvPicPr>
          <p:nvPr/>
        </p:nvPicPr>
        <p:blipFill>
          <a:blip r:embed="rId2"/>
          <a:stretch>
            <a:fillRect/>
          </a:stretch>
        </p:blipFill>
        <p:spPr>
          <a:xfrm>
            <a:off x="6260976" y="1533236"/>
            <a:ext cx="5135418" cy="4756065"/>
          </a:xfrm>
          <a:prstGeom prst="rect">
            <a:avLst/>
          </a:prstGeom>
        </p:spPr>
      </p:pic>
    </p:spTree>
    <p:extLst>
      <p:ext uri="{BB962C8B-B14F-4D97-AF65-F5344CB8AC3E}">
        <p14:creationId xmlns:p14="http://schemas.microsoft.com/office/powerpoint/2010/main" val="261628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5E6-8458-F99F-D86E-4E8EC8FFA1EC}"/>
              </a:ext>
            </a:extLst>
          </p:cNvPr>
          <p:cNvSpPr>
            <a:spLocks noGrp="1"/>
          </p:cNvSpPr>
          <p:nvPr>
            <p:ph type="title"/>
          </p:nvPr>
        </p:nvSpPr>
        <p:spPr>
          <a:xfrm>
            <a:off x="1451579" y="230819"/>
            <a:ext cx="9291215" cy="1109709"/>
          </a:xfrm>
        </p:spPr>
        <p:txBody>
          <a:bodyPr/>
          <a:lstStyle/>
          <a:p>
            <a:r>
              <a:rPr lang="en-US" dirty="0"/>
              <a:t>DEFAULTERS VS NON-DEFAULTERS USING PIE CHART</a:t>
            </a:r>
            <a:endParaRPr lang="en-IN" dirty="0"/>
          </a:p>
        </p:txBody>
      </p:sp>
      <p:sp>
        <p:nvSpPr>
          <p:cNvPr id="11" name="TextBox 10">
            <a:extLst>
              <a:ext uri="{FF2B5EF4-FFF2-40B4-BE49-F238E27FC236}">
                <a16:creationId xmlns:a16="http://schemas.microsoft.com/office/drawing/2014/main" id="{4926A3CC-F3EC-CF08-22ED-B600C213133A}"/>
              </a:ext>
            </a:extLst>
          </p:cNvPr>
          <p:cNvSpPr txBox="1"/>
          <p:nvPr/>
        </p:nvSpPr>
        <p:spPr>
          <a:xfrm>
            <a:off x="957942" y="2177143"/>
            <a:ext cx="4987137" cy="7848302"/>
          </a:xfrm>
          <a:prstGeom prst="rect">
            <a:avLst/>
          </a:prstGeom>
          <a:noFill/>
        </p:spPr>
        <p:txBody>
          <a:bodyPr wrap="square">
            <a:spAutoFit/>
          </a:bodyPr>
          <a:lstStyle/>
          <a:p>
            <a:r>
              <a:rPr lang="en-US" dirty="0"/>
              <a:t>In this case we use a Pie chart to </a:t>
            </a:r>
            <a:r>
              <a:rPr lang="en-US" dirty="0" err="1"/>
              <a:t>analyse</a:t>
            </a:r>
            <a:r>
              <a:rPr lang="en-US" dirty="0"/>
              <a:t> our data. </a:t>
            </a:r>
          </a:p>
          <a:p>
            <a:endParaRPr lang="en-US" dirty="0"/>
          </a:p>
          <a:p>
            <a:r>
              <a:rPr lang="en-US" dirty="0"/>
              <a:t>This helps us get the following information from the graphs:-</a:t>
            </a:r>
          </a:p>
          <a:p>
            <a:endParaRPr lang="en-US" dirty="0"/>
          </a:p>
          <a:p>
            <a:r>
              <a:rPr lang="en-US" dirty="0"/>
              <a:t>The insight from the chart is the percentage breakdown of defaulters versus non-defaulters.</a:t>
            </a:r>
          </a:p>
          <a:p>
            <a:endParaRPr lang="en-US" dirty="0"/>
          </a:p>
          <a:p>
            <a:r>
              <a:rPr lang="en-US" dirty="0"/>
              <a:t> It provides a clear visualization of the proportion of defaulters compared to non-defaulters in the dataset.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DB1CE7F0-306E-FBBC-0E64-3F0CFEA35BCC}"/>
              </a:ext>
            </a:extLst>
          </p:cNvPr>
          <p:cNvPicPr>
            <a:picLocks noChangeAspect="1"/>
          </p:cNvPicPr>
          <p:nvPr/>
        </p:nvPicPr>
        <p:blipFill>
          <a:blip r:embed="rId2"/>
          <a:stretch>
            <a:fillRect/>
          </a:stretch>
        </p:blipFill>
        <p:spPr>
          <a:xfrm>
            <a:off x="7297947" y="1716573"/>
            <a:ext cx="4624462" cy="3951616"/>
          </a:xfrm>
          <a:prstGeom prst="rect">
            <a:avLst/>
          </a:prstGeom>
        </p:spPr>
      </p:pic>
      <p:sp>
        <p:nvSpPr>
          <p:cNvPr id="12" name="Content Placeholder 11">
            <a:extLst>
              <a:ext uri="{FF2B5EF4-FFF2-40B4-BE49-F238E27FC236}">
                <a16:creationId xmlns:a16="http://schemas.microsoft.com/office/drawing/2014/main" id="{3CF20028-0620-6703-8E4E-2199BFC7955A}"/>
              </a:ext>
            </a:extLst>
          </p:cNvPr>
          <p:cNvSpPr>
            <a:spLocks noGrp="1"/>
          </p:cNvSpPr>
          <p:nvPr>
            <p:ph idx="1"/>
          </p:nvPr>
        </p:nvSpPr>
        <p:spPr>
          <a:xfrm>
            <a:off x="-730904" y="7185804"/>
            <a:ext cx="9291215" cy="1754641"/>
          </a:xfrm>
        </p:spPr>
        <p:txBody>
          <a:bodyPr/>
          <a:lstStyle/>
          <a:p>
            <a:endParaRPr lang="en-IN"/>
          </a:p>
        </p:txBody>
      </p:sp>
    </p:spTree>
    <p:extLst>
      <p:ext uri="{BB962C8B-B14F-4D97-AF65-F5344CB8AC3E}">
        <p14:creationId xmlns:p14="http://schemas.microsoft.com/office/powerpoint/2010/main" val="4663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9C45-D542-9EB8-7E5F-EEE225CCA616}"/>
              </a:ext>
            </a:extLst>
          </p:cNvPr>
          <p:cNvSpPr>
            <a:spLocks noGrp="1"/>
          </p:cNvSpPr>
          <p:nvPr>
            <p:ph type="title"/>
          </p:nvPr>
        </p:nvSpPr>
        <p:spPr/>
        <p:txBody>
          <a:bodyPr/>
          <a:lstStyle/>
          <a:p>
            <a:r>
              <a:rPr lang="en-US" dirty="0"/>
              <a:t>ANALYSIS THROUGH HEATMAP</a:t>
            </a:r>
            <a:endParaRPr lang="en-IN" dirty="0"/>
          </a:p>
        </p:txBody>
      </p:sp>
      <p:sp>
        <p:nvSpPr>
          <p:cNvPr id="3" name="Content Placeholder 2">
            <a:extLst>
              <a:ext uri="{FF2B5EF4-FFF2-40B4-BE49-F238E27FC236}">
                <a16:creationId xmlns:a16="http://schemas.microsoft.com/office/drawing/2014/main" id="{E85CE620-9FDC-2003-8D43-A0AEC4342509}"/>
              </a:ext>
            </a:extLst>
          </p:cNvPr>
          <p:cNvSpPr>
            <a:spLocks noGrp="1"/>
          </p:cNvSpPr>
          <p:nvPr>
            <p:ph idx="1"/>
          </p:nvPr>
        </p:nvSpPr>
        <p:spPr>
          <a:xfrm>
            <a:off x="757383" y="2015732"/>
            <a:ext cx="5231938" cy="4531372"/>
          </a:xfrm>
        </p:spPr>
        <p:txBody>
          <a:bodyPr>
            <a:normAutofit/>
          </a:bodyPr>
          <a:lstStyle/>
          <a:p>
            <a:r>
              <a:rPr lang="en-US" dirty="0"/>
              <a:t>We used a heatmap of the correlation matrix to effectively visualizes the pairwise correlations between numerical variables in the dataset. Each cell in the heatmap represents the correlation coefficient between two variables, with color indicating the strength and direction of the correlation. Annotating the heatmap with correlation coefficients provides additional information, making it easier to interpret the relationships between variables.</a:t>
            </a:r>
            <a:endParaRPr lang="en-IN" dirty="0"/>
          </a:p>
        </p:txBody>
      </p:sp>
      <p:pic>
        <p:nvPicPr>
          <p:cNvPr id="5" name="Picture 4">
            <a:extLst>
              <a:ext uri="{FF2B5EF4-FFF2-40B4-BE49-F238E27FC236}">
                <a16:creationId xmlns:a16="http://schemas.microsoft.com/office/drawing/2014/main" id="{93809412-FD46-E349-C0D1-946B9C408B4B}"/>
              </a:ext>
            </a:extLst>
          </p:cNvPr>
          <p:cNvPicPr>
            <a:picLocks noChangeAspect="1"/>
          </p:cNvPicPr>
          <p:nvPr/>
        </p:nvPicPr>
        <p:blipFill>
          <a:blip r:embed="rId2"/>
          <a:stretch>
            <a:fillRect/>
          </a:stretch>
        </p:blipFill>
        <p:spPr>
          <a:xfrm>
            <a:off x="6646693" y="2160354"/>
            <a:ext cx="4290385" cy="3893127"/>
          </a:xfrm>
          <a:prstGeom prst="rect">
            <a:avLst/>
          </a:prstGeom>
        </p:spPr>
      </p:pic>
    </p:spTree>
    <p:extLst>
      <p:ext uri="{BB962C8B-B14F-4D97-AF65-F5344CB8AC3E}">
        <p14:creationId xmlns:p14="http://schemas.microsoft.com/office/powerpoint/2010/main" val="280851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DD90-0F92-47DD-951F-DB00627D19AA}"/>
              </a:ext>
            </a:extLst>
          </p:cNvPr>
          <p:cNvSpPr>
            <a:spLocks noGrp="1"/>
          </p:cNvSpPr>
          <p:nvPr>
            <p:ph type="title"/>
          </p:nvPr>
        </p:nvSpPr>
        <p:spPr/>
        <p:txBody>
          <a:bodyPr/>
          <a:lstStyle/>
          <a:p>
            <a:r>
              <a:rPr lang="en-IN" dirty="0" err="1"/>
              <a:t>LoGISTIC</a:t>
            </a:r>
            <a:r>
              <a:rPr lang="en-IN" dirty="0"/>
              <a:t> REGRESSION</a:t>
            </a:r>
          </a:p>
        </p:txBody>
      </p:sp>
      <p:sp>
        <p:nvSpPr>
          <p:cNvPr id="3" name="Content Placeholder 2">
            <a:extLst>
              <a:ext uri="{FF2B5EF4-FFF2-40B4-BE49-F238E27FC236}">
                <a16:creationId xmlns:a16="http://schemas.microsoft.com/office/drawing/2014/main" id="{34DED1AA-9F6A-F8F1-4A72-7B0EC2FE5830}"/>
              </a:ext>
            </a:extLst>
          </p:cNvPr>
          <p:cNvSpPr>
            <a:spLocks noGrp="1"/>
          </p:cNvSpPr>
          <p:nvPr>
            <p:ph idx="1"/>
          </p:nvPr>
        </p:nvSpPr>
        <p:spPr>
          <a:xfrm>
            <a:off x="530942" y="1671484"/>
            <a:ext cx="6390968" cy="4296697"/>
          </a:xfrm>
        </p:spPr>
        <p:txBody>
          <a:bodyPr>
            <a:normAutofit lnSpcReduction="10000"/>
          </a:bodyPr>
          <a:lstStyle/>
          <a:p>
            <a:endParaRPr lang="en-US" dirty="0"/>
          </a:p>
          <a:p>
            <a:r>
              <a:rPr lang="en-US" dirty="0"/>
              <a:t>Logistic regression is a statistical method used for binary classification tasks, where the outcome variable has two possible values. It models the relationship between a dependent variable and one or more independent variables by estimating the probability that an event occurs. Unlike linear regression, logistic regression predicts the probability of a categorical outcome using a logistic function, which restricts the output between 0 and 1, making it suitable for classification problems. </a:t>
            </a:r>
            <a:endParaRPr lang="en-IN" dirty="0"/>
          </a:p>
        </p:txBody>
      </p:sp>
      <p:pic>
        <p:nvPicPr>
          <p:cNvPr id="5" name="Picture 4">
            <a:extLst>
              <a:ext uri="{FF2B5EF4-FFF2-40B4-BE49-F238E27FC236}">
                <a16:creationId xmlns:a16="http://schemas.microsoft.com/office/drawing/2014/main" id="{A2D09C1B-8E9B-D949-8E2F-27AD1E071C6F}"/>
              </a:ext>
            </a:extLst>
          </p:cNvPr>
          <p:cNvPicPr>
            <a:picLocks noChangeAspect="1"/>
          </p:cNvPicPr>
          <p:nvPr/>
        </p:nvPicPr>
        <p:blipFill>
          <a:blip r:embed="rId2"/>
          <a:stretch>
            <a:fillRect/>
          </a:stretch>
        </p:blipFill>
        <p:spPr>
          <a:xfrm>
            <a:off x="7148051" y="2447856"/>
            <a:ext cx="4258894" cy="3343344"/>
          </a:xfrm>
          <a:prstGeom prst="rect">
            <a:avLst/>
          </a:prstGeom>
        </p:spPr>
      </p:pic>
    </p:spTree>
    <p:extLst>
      <p:ext uri="{BB962C8B-B14F-4D97-AF65-F5344CB8AC3E}">
        <p14:creationId xmlns:p14="http://schemas.microsoft.com/office/powerpoint/2010/main" val="167533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2130-6B54-56F1-C21A-693C228690F2}"/>
              </a:ext>
            </a:extLst>
          </p:cNvPr>
          <p:cNvSpPr>
            <a:spLocks noGrp="1"/>
          </p:cNvSpPr>
          <p:nvPr>
            <p:ph type="title"/>
          </p:nvPr>
        </p:nvSpPr>
        <p:spPr/>
        <p:txBody>
          <a:bodyPr/>
          <a:lstStyle/>
          <a:p>
            <a:r>
              <a:rPr lang="en-IN" dirty="0" err="1"/>
              <a:t>DecISION</a:t>
            </a:r>
            <a:r>
              <a:rPr lang="en-IN" dirty="0"/>
              <a:t> TREE</a:t>
            </a:r>
          </a:p>
        </p:txBody>
      </p:sp>
      <p:sp>
        <p:nvSpPr>
          <p:cNvPr id="3" name="Content Placeholder 2">
            <a:extLst>
              <a:ext uri="{FF2B5EF4-FFF2-40B4-BE49-F238E27FC236}">
                <a16:creationId xmlns:a16="http://schemas.microsoft.com/office/drawing/2014/main" id="{C3B3C6F0-0953-D165-B505-88C11B8F44C3}"/>
              </a:ext>
            </a:extLst>
          </p:cNvPr>
          <p:cNvSpPr>
            <a:spLocks noGrp="1"/>
          </p:cNvSpPr>
          <p:nvPr>
            <p:ph idx="1"/>
          </p:nvPr>
        </p:nvSpPr>
        <p:spPr>
          <a:xfrm>
            <a:off x="491614" y="2045110"/>
            <a:ext cx="6705600" cy="4008371"/>
          </a:xfrm>
        </p:spPr>
        <p:txBody>
          <a:bodyPr>
            <a:normAutofit fontScale="92500" lnSpcReduction="20000"/>
          </a:bodyPr>
          <a:lstStyle/>
          <a:p>
            <a:endParaRPr lang="en-US" dirty="0"/>
          </a:p>
          <a:p>
            <a:r>
              <a:rPr lang="en-US" dirty="0"/>
              <a:t>A decision tree is a hierarchical model used for both classification and regression tasks in machine learning. It recursively splits the dataset into subsets based on the most significant attribute at each node, creating a tree-like structure where each internal node represents a decision based on an attribute, and each leaf node represents the outcome or prediction. Decision trees are interpretable and intuitive, making them useful for understanding the underlying decision-making process. They can handle both numerical and categorical data, and they're robust against outliers.</a:t>
            </a:r>
            <a:endParaRPr lang="en-IN" dirty="0"/>
          </a:p>
        </p:txBody>
      </p:sp>
      <p:pic>
        <p:nvPicPr>
          <p:cNvPr id="5" name="Picture 4">
            <a:extLst>
              <a:ext uri="{FF2B5EF4-FFF2-40B4-BE49-F238E27FC236}">
                <a16:creationId xmlns:a16="http://schemas.microsoft.com/office/drawing/2014/main" id="{68D6E15B-B822-F46A-94EA-41998F2B0595}"/>
              </a:ext>
            </a:extLst>
          </p:cNvPr>
          <p:cNvPicPr>
            <a:picLocks noChangeAspect="1"/>
          </p:cNvPicPr>
          <p:nvPr/>
        </p:nvPicPr>
        <p:blipFill>
          <a:blip r:embed="rId2"/>
          <a:stretch>
            <a:fillRect/>
          </a:stretch>
        </p:blipFill>
        <p:spPr>
          <a:xfrm>
            <a:off x="7334864" y="2687666"/>
            <a:ext cx="4505515" cy="2723258"/>
          </a:xfrm>
          <a:prstGeom prst="rect">
            <a:avLst/>
          </a:prstGeom>
        </p:spPr>
      </p:pic>
    </p:spTree>
    <p:extLst>
      <p:ext uri="{BB962C8B-B14F-4D97-AF65-F5344CB8AC3E}">
        <p14:creationId xmlns:p14="http://schemas.microsoft.com/office/powerpoint/2010/main" val="42176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E13-922C-B6A6-775C-E3FD37F31363}"/>
              </a:ext>
            </a:extLst>
          </p:cNvPr>
          <p:cNvSpPr>
            <a:spLocks noGrp="1"/>
          </p:cNvSpPr>
          <p:nvPr>
            <p:ph type="title"/>
          </p:nvPr>
        </p:nvSpPr>
        <p:spPr/>
        <p:txBody>
          <a:bodyPr/>
          <a:lstStyle/>
          <a:p>
            <a:r>
              <a:rPr lang="en-IN" dirty="0"/>
              <a:t>K-nearest neighbours(</a:t>
            </a:r>
            <a:r>
              <a:rPr lang="en-IN" dirty="0" err="1"/>
              <a:t>knn</a:t>
            </a:r>
            <a:r>
              <a:rPr lang="en-IN" dirty="0"/>
              <a:t>)</a:t>
            </a:r>
          </a:p>
        </p:txBody>
      </p:sp>
      <p:sp>
        <p:nvSpPr>
          <p:cNvPr id="3" name="Content Placeholder 2">
            <a:extLst>
              <a:ext uri="{FF2B5EF4-FFF2-40B4-BE49-F238E27FC236}">
                <a16:creationId xmlns:a16="http://schemas.microsoft.com/office/drawing/2014/main" id="{CB704727-3AA5-90EB-94DB-A3C8A49C55B9}"/>
              </a:ext>
            </a:extLst>
          </p:cNvPr>
          <p:cNvSpPr>
            <a:spLocks noGrp="1"/>
          </p:cNvSpPr>
          <p:nvPr>
            <p:ph idx="1"/>
          </p:nvPr>
        </p:nvSpPr>
        <p:spPr>
          <a:xfrm>
            <a:off x="471949" y="1853754"/>
            <a:ext cx="6154994" cy="4199727"/>
          </a:xfrm>
        </p:spPr>
        <p:txBody>
          <a:bodyPr>
            <a:normAutofit fontScale="92500" lnSpcReduction="10000"/>
          </a:bodyPr>
          <a:lstStyle/>
          <a:p>
            <a:endParaRPr lang="en-US" dirty="0"/>
          </a:p>
          <a:p>
            <a:r>
              <a:rPr lang="en-US" dirty="0"/>
              <a:t>K-nearest neighbors (KNN) is a simple yet effective algorithm used for both classification and regression tasks in machine learning. In KNN, the prediction for a new data point is determined by the majority class (for classification) or the average of the values (for regression) of its k nearest neighbors in the feature space. The distance metric, often Euclidean distance, measures the similarity between data points. KNN is non-parametric, meaning it does not assume any underlying probability distribution of the data. </a:t>
            </a:r>
            <a:endParaRPr lang="en-IN" dirty="0"/>
          </a:p>
        </p:txBody>
      </p:sp>
      <p:pic>
        <p:nvPicPr>
          <p:cNvPr id="5" name="Picture 4">
            <a:extLst>
              <a:ext uri="{FF2B5EF4-FFF2-40B4-BE49-F238E27FC236}">
                <a16:creationId xmlns:a16="http://schemas.microsoft.com/office/drawing/2014/main" id="{F2C8D195-B6FC-CA30-6A5C-C6296A6ACECA}"/>
              </a:ext>
            </a:extLst>
          </p:cNvPr>
          <p:cNvPicPr>
            <a:picLocks noChangeAspect="1"/>
          </p:cNvPicPr>
          <p:nvPr/>
        </p:nvPicPr>
        <p:blipFill>
          <a:blip r:embed="rId2"/>
          <a:stretch>
            <a:fillRect/>
          </a:stretch>
        </p:blipFill>
        <p:spPr>
          <a:xfrm>
            <a:off x="7295536" y="2116523"/>
            <a:ext cx="3210430" cy="3510070"/>
          </a:xfrm>
          <a:prstGeom prst="rect">
            <a:avLst/>
          </a:prstGeom>
        </p:spPr>
      </p:pic>
    </p:spTree>
    <p:extLst>
      <p:ext uri="{BB962C8B-B14F-4D97-AF65-F5344CB8AC3E}">
        <p14:creationId xmlns:p14="http://schemas.microsoft.com/office/powerpoint/2010/main" val="406890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EA6A-7C7D-7002-6BE5-69F2EAD96648}"/>
              </a:ext>
            </a:extLst>
          </p:cNvPr>
          <p:cNvSpPr>
            <a:spLocks noGrp="1"/>
          </p:cNvSpPr>
          <p:nvPr>
            <p:ph type="title"/>
          </p:nvPr>
        </p:nvSpPr>
        <p:spPr>
          <a:xfrm>
            <a:off x="1451579" y="334298"/>
            <a:ext cx="9291215" cy="1081548"/>
          </a:xfrm>
        </p:spPr>
        <p:txBody>
          <a:bodyPr/>
          <a:lstStyle/>
          <a:p>
            <a:r>
              <a:rPr lang="en-IN" dirty="0"/>
              <a:t>Comparison of all three ml models</a:t>
            </a:r>
          </a:p>
        </p:txBody>
      </p:sp>
      <p:sp>
        <p:nvSpPr>
          <p:cNvPr id="3" name="Content Placeholder 2">
            <a:extLst>
              <a:ext uri="{FF2B5EF4-FFF2-40B4-BE49-F238E27FC236}">
                <a16:creationId xmlns:a16="http://schemas.microsoft.com/office/drawing/2014/main" id="{E2E53DD1-63F2-749B-C803-AB8F89CE24CE}"/>
              </a:ext>
            </a:extLst>
          </p:cNvPr>
          <p:cNvSpPr>
            <a:spLocks noGrp="1"/>
          </p:cNvSpPr>
          <p:nvPr>
            <p:ph idx="1"/>
          </p:nvPr>
        </p:nvSpPr>
        <p:spPr>
          <a:xfrm>
            <a:off x="334297" y="2015732"/>
            <a:ext cx="5761703" cy="4037749"/>
          </a:xfrm>
        </p:spPr>
        <p:txBody>
          <a:bodyPr>
            <a:normAutofit fontScale="92500" lnSpcReduction="20000"/>
          </a:bodyPr>
          <a:lstStyle/>
          <a:p>
            <a:r>
              <a:rPr lang="en-IN" dirty="0"/>
              <a:t>The three ML models used in the project are:-</a:t>
            </a:r>
          </a:p>
          <a:p>
            <a:r>
              <a:rPr lang="en-IN" dirty="0"/>
              <a:t>Logistic Regression</a:t>
            </a:r>
          </a:p>
          <a:p>
            <a:r>
              <a:rPr lang="en-IN" dirty="0"/>
              <a:t>Decision Tree</a:t>
            </a:r>
          </a:p>
          <a:p>
            <a:r>
              <a:rPr lang="en-IN" dirty="0"/>
              <a:t>KNN</a:t>
            </a:r>
          </a:p>
          <a:p>
            <a:r>
              <a:rPr lang="en-IN" dirty="0"/>
              <a:t>The accuracy of all the Models can be seen  in the screenshots provided.</a:t>
            </a:r>
          </a:p>
          <a:p>
            <a:r>
              <a:rPr lang="en-IN" dirty="0"/>
              <a:t>The accuracy comparison of each model with the other is as follows:-</a:t>
            </a:r>
          </a:p>
          <a:p>
            <a:r>
              <a:rPr lang="en-IN" dirty="0"/>
              <a:t>Logistic&gt;KNN&gt;Decision Tree</a:t>
            </a:r>
          </a:p>
          <a:p>
            <a:r>
              <a:rPr lang="en-IN" dirty="0"/>
              <a:t>88.3&gt;87.4&gt;79.0</a:t>
            </a:r>
          </a:p>
          <a:p>
            <a:endParaRPr lang="en-IN" dirty="0"/>
          </a:p>
        </p:txBody>
      </p:sp>
      <p:pic>
        <p:nvPicPr>
          <p:cNvPr id="5" name="Picture 4">
            <a:extLst>
              <a:ext uri="{FF2B5EF4-FFF2-40B4-BE49-F238E27FC236}">
                <a16:creationId xmlns:a16="http://schemas.microsoft.com/office/drawing/2014/main" id="{0DF0A80E-3330-6B58-86EE-BD43FDA165F0}"/>
              </a:ext>
            </a:extLst>
          </p:cNvPr>
          <p:cNvPicPr>
            <a:picLocks noChangeAspect="1"/>
          </p:cNvPicPr>
          <p:nvPr/>
        </p:nvPicPr>
        <p:blipFill>
          <a:blip r:embed="rId2"/>
          <a:stretch>
            <a:fillRect/>
          </a:stretch>
        </p:blipFill>
        <p:spPr>
          <a:xfrm>
            <a:off x="6374892" y="1845430"/>
            <a:ext cx="2351435" cy="4037749"/>
          </a:xfrm>
          <a:prstGeom prst="rect">
            <a:avLst/>
          </a:prstGeom>
        </p:spPr>
      </p:pic>
      <p:pic>
        <p:nvPicPr>
          <p:cNvPr id="6" name="Picture 5">
            <a:extLst>
              <a:ext uri="{FF2B5EF4-FFF2-40B4-BE49-F238E27FC236}">
                <a16:creationId xmlns:a16="http://schemas.microsoft.com/office/drawing/2014/main" id="{32B44F29-64CB-27F5-84F0-24DDCA09005A}"/>
              </a:ext>
            </a:extLst>
          </p:cNvPr>
          <p:cNvPicPr>
            <a:picLocks noChangeAspect="1"/>
          </p:cNvPicPr>
          <p:nvPr/>
        </p:nvPicPr>
        <p:blipFill>
          <a:blip r:embed="rId3"/>
          <a:stretch>
            <a:fillRect/>
          </a:stretch>
        </p:blipFill>
        <p:spPr>
          <a:xfrm>
            <a:off x="8726327" y="3867125"/>
            <a:ext cx="3335476" cy="2016054"/>
          </a:xfrm>
          <a:prstGeom prst="rect">
            <a:avLst/>
          </a:prstGeom>
        </p:spPr>
      </p:pic>
      <p:pic>
        <p:nvPicPr>
          <p:cNvPr id="7" name="Picture 6">
            <a:extLst>
              <a:ext uri="{FF2B5EF4-FFF2-40B4-BE49-F238E27FC236}">
                <a16:creationId xmlns:a16="http://schemas.microsoft.com/office/drawing/2014/main" id="{3C9540F8-3E66-063C-229F-F2028451CB24}"/>
              </a:ext>
            </a:extLst>
          </p:cNvPr>
          <p:cNvPicPr>
            <a:picLocks noChangeAspect="1"/>
          </p:cNvPicPr>
          <p:nvPr/>
        </p:nvPicPr>
        <p:blipFill>
          <a:blip r:embed="rId4"/>
          <a:stretch>
            <a:fillRect/>
          </a:stretch>
        </p:blipFill>
        <p:spPr>
          <a:xfrm>
            <a:off x="8996923" y="1845430"/>
            <a:ext cx="2351435" cy="1845938"/>
          </a:xfrm>
          <a:prstGeom prst="rect">
            <a:avLst/>
          </a:prstGeom>
        </p:spPr>
      </p:pic>
    </p:spTree>
    <p:extLst>
      <p:ext uri="{BB962C8B-B14F-4D97-AF65-F5344CB8AC3E}">
        <p14:creationId xmlns:p14="http://schemas.microsoft.com/office/powerpoint/2010/main" val="259778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0673-76A2-163F-038B-B8CAD30F4160}"/>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ED6EEFE5-1E4E-B6FC-B60E-548143F96F77}"/>
              </a:ext>
            </a:extLst>
          </p:cNvPr>
          <p:cNvSpPr>
            <a:spLocks noGrp="1"/>
          </p:cNvSpPr>
          <p:nvPr>
            <p:ph idx="1"/>
          </p:nvPr>
        </p:nvSpPr>
        <p:spPr/>
        <p:txBody>
          <a:bodyPr/>
          <a:lstStyle/>
          <a:p>
            <a:r>
              <a:rPr lang="en-US" dirty="0"/>
              <a:t>Problem Statement</a:t>
            </a:r>
          </a:p>
          <a:p>
            <a:r>
              <a:rPr lang="en-US" dirty="0"/>
              <a:t>Objective</a:t>
            </a:r>
          </a:p>
          <a:p>
            <a:r>
              <a:rPr lang="en-US" dirty="0"/>
              <a:t>Tools Used</a:t>
            </a:r>
          </a:p>
          <a:p>
            <a:r>
              <a:rPr lang="en-US" dirty="0"/>
              <a:t>EDA(Exploratory Data Analysis)</a:t>
            </a:r>
          </a:p>
          <a:p>
            <a:r>
              <a:rPr lang="en-US" dirty="0"/>
              <a:t>Challenges</a:t>
            </a:r>
          </a:p>
          <a:p>
            <a:r>
              <a:rPr lang="en-US" dirty="0"/>
              <a:t>Conclusion</a:t>
            </a:r>
          </a:p>
          <a:p>
            <a:pPr marL="0" indent="0">
              <a:buNone/>
            </a:pPr>
            <a:endParaRPr lang="en-IN" dirty="0"/>
          </a:p>
        </p:txBody>
      </p:sp>
    </p:spTree>
    <p:extLst>
      <p:ext uri="{BB962C8B-B14F-4D97-AF65-F5344CB8AC3E}">
        <p14:creationId xmlns:p14="http://schemas.microsoft.com/office/powerpoint/2010/main" val="4005804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F64D-D96D-3CDA-38B6-4ACAB4232FA0}"/>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5873BACF-3467-07A3-4E70-3F1534CA8552}"/>
              </a:ext>
            </a:extLst>
          </p:cNvPr>
          <p:cNvSpPr>
            <a:spLocks noGrp="1"/>
          </p:cNvSpPr>
          <p:nvPr>
            <p:ph idx="1"/>
          </p:nvPr>
        </p:nvSpPr>
        <p:spPr>
          <a:xfrm>
            <a:off x="1451579" y="2560320"/>
            <a:ext cx="9291215" cy="2906025"/>
          </a:xfrm>
        </p:spPr>
        <p:txBody>
          <a:bodyPr/>
          <a:lstStyle/>
          <a:p>
            <a:r>
              <a:rPr lang="en-US" dirty="0"/>
              <a:t>We faced a lot of difficulties in manipulating such a huge dataset that has a variety of types of data.</a:t>
            </a:r>
          </a:p>
          <a:p>
            <a:r>
              <a:rPr lang="en-US" dirty="0"/>
              <a:t>Cleaning through the data to get useful information was a problem.</a:t>
            </a:r>
          </a:p>
          <a:p>
            <a:r>
              <a:rPr lang="en-US" dirty="0"/>
              <a:t>Since the dataset was so large, grouping the most important  dataset columns to make a better and efficient  visualization for the audience was a challenge.</a:t>
            </a:r>
          </a:p>
          <a:p>
            <a:endParaRPr lang="en-IN" dirty="0"/>
          </a:p>
        </p:txBody>
      </p:sp>
    </p:spTree>
    <p:extLst>
      <p:ext uri="{BB962C8B-B14F-4D97-AF65-F5344CB8AC3E}">
        <p14:creationId xmlns:p14="http://schemas.microsoft.com/office/powerpoint/2010/main" val="284855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00FF-F9EC-198E-38C4-B8FE057C74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32BCF27-CCCA-5BFC-F21E-78DAC8F5B1EC}"/>
              </a:ext>
            </a:extLst>
          </p:cNvPr>
          <p:cNvSpPr>
            <a:spLocks noGrp="1"/>
          </p:cNvSpPr>
          <p:nvPr>
            <p:ph idx="1"/>
          </p:nvPr>
        </p:nvSpPr>
        <p:spPr/>
        <p:txBody>
          <a:bodyPr/>
          <a:lstStyle/>
          <a:p>
            <a:r>
              <a:rPr lang="en-US" dirty="0"/>
              <a:t>In conclusion, the predictive model developed for assessing loan default risk represents a significant advancement in risk management within the lending industry. By leveraging sophisticated algorithms and extensive datasets, the model demonstrates promising accuracy in identifying potential defaulters, thereby enabling lenders to make more informed decisions regarding loan approvals. This project underscores the importance of leveraging data-driven approaches to mitigate financial risks and optimize lending practices.</a:t>
            </a:r>
            <a:endParaRPr lang="en-IN" dirty="0"/>
          </a:p>
        </p:txBody>
      </p:sp>
    </p:spTree>
    <p:extLst>
      <p:ext uri="{BB962C8B-B14F-4D97-AF65-F5344CB8AC3E}">
        <p14:creationId xmlns:p14="http://schemas.microsoft.com/office/powerpoint/2010/main" val="323484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3E63-C5DD-1C85-E484-CBC9C84627FC}"/>
              </a:ext>
            </a:extLst>
          </p:cNvPr>
          <p:cNvSpPr>
            <a:spLocks noGrp="1"/>
          </p:cNvSpPr>
          <p:nvPr>
            <p:ph type="title"/>
          </p:nvPr>
        </p:nvSpPr>
        <p:spPr>
          <a:xfrm>
            <a:off x="1451579" y="496390"/>
            <a:ext cx="9291215" cy="115823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6574D2F-422E-0BD9-85CD-958AB3D4AC96}"/>
              </a:ext>
            </a:extLst>
          </p:cNvPr>
          <p:cNvSpPr>
            <a:spLocks noGrp="1"/>
          </p:cNvSpPr>
          <p:nvPr>
            <p:ph idx="1"/>
          </p:nvPr>
        </p:nvSpPr>
        <p:spPr>
          <a:xfrm>
            <a:off x="1451579" y="1471750"/>
            <a:ext cx="9291215" cy="4572000"/>
          </a:xfrm>
        </p:spPr>
        <p:txBody>
          <a:bodyPr>
            <a:noAutofit/>
          </a:bodyPr>
          <a:lstStyle/>
          <a:p>
            <a:pPr marL="0" indent="0" algn="l">
              <a:buNone/>
            </a:pPr>
            <a:r>
              <a:rPr lang="en-US" b="0" i="0" dirty="0">
                <a:solidFill>
                  <a:srgbClr val="ECECEC"/>
                </a:solidFill>
                <a:effectLst/>
                <a:latin typeface="+mj-lt"/>
              </a:rPr>
              <a:t>Financial institutions face significant challenges in assessing the creditworthiness of loan applicants, especially in predicting the likelihood of loan defaults. The ability to accurately identify potential defaulters is crucial for minimizing financial risks and ensuring the stability of lending portfolios. Hence, there is a pressing need for robust predictive models that can efficiently evaluate the default risk associated with loan applicants.</a:t>
            </a:r>
          </a:p>
          <a:p>
            <a:pPr marL="0" indent="0" algn="l">
              <a:buNone/>
            </a:pPr>
            <a:r>
              <a:rPr lang="en-US" b="0" i="0" dirty="0">
                <a:solidFill>
                  <a:srgbClr val="ECECEC"/>
                </a:solidFill>
                <a:effectLst/>
                <a:latin typeface="+mj-lt"/>
              </a:rPr>
              <a:t>Data analysis on various aspects of a person’s lifestyle is important before assigning loan.</a:t>
            </a:r>
          </a:p>
          <a:p>
            <a:pPr marL="0" indent="0" algn="l">
              <a:buNone/>
            </a:pPr>
            <a:r>
              <a:rPr lang="en-US" b="0" i="0" dirty="0">
                <a:solidFill>
                  <a:srgbClr val="ECECEC"/>
                </a:solidFill>
                <a:effectLst/>
                <a:latin typeface="+mj-lt"/>
              </a:rPr>
              <a:t>We will be finding out the relationship between various  aspects of a person and deciding as to the fact that he</a:t>
            </a:r>
            <a:r>
              <a:rPr lang="en-US" dirty="0">
                <a:solidFill>
                  <a:srgbClr val="ECECEC"/>
                </a:solidFill>
                <a:latin typeface="+mj-lt"/>
              </a:rPr>
              <a:t>/she</a:t>
            </a:r>
            <a:r>
              <a:rPr lang="en-US" b="0" i="0" dirty="0">
                <a:solidFill>
                  <a:srgbClr val="ECECEC"/>
                </a:solidFill>
                <a:effectLst/>
                <a:latin typeface="+mj-lt"/>
              </a:rPr>
              <a:t> will default or not.</a:t>
            </a:r>
          </a:p>
          <a:p>
            <a:pPr marL="0" indent="0" algn="l">
              <a:buNone/>
            </a:pPr>
            <a:endParaRPr lang="en-US" b="0" i="0" dirty="0">
              <a:solidFill>
                <a:srgbClr val="ECECEC"/>
              </a:solidFill>
              <a:effectLst/>
              <a:latin typeface="+mj-lt"/>
            </a:endParaRPr>
          </a:p>
          <a:p>
            <a:pPr marL="0" indent="0">
              <a:buNone/>
            </a:pPr>
            <a:br>
              <a:rPr lang="en-US" dirty="0">
                <a:latin typeface="+mj-lt"/>
              </a:rPr>
            </a:br>
            <a:endParaRPr lang="en-IN" dirty="0">
              <a:latin typeface="+mj-lt"/>
            </a:endParaRPr>
          </a:p>
        </p:txBody>
      </p:sp>
    </p:spTree>
    <p:extLst>
      <p:ext uri="{BB962C8B-B14F-4D97-AF65-F5344CB8AC3E}">
        <p14:creationId xmlns:p14="http://schemas.microsoft.com/office/powerpoint/2010/main" val="272586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5811-30BA-3889-6A27-A54232E2FDB4}"/>
              </a:ext>
            </a:extLst>
          </p:cNvPr>
          <p:cNvSpPr>
            <a:spLocks noGrp="1"/>
          </p:cNvSpPr>
          <p:nvPr>
            <p:ph type="title"/>
          </p:nvPr>
        </p:nvSpPr>
        <p:spPr/>
        <p:txBody>
          <a:bodyPr/>
          <a:lstStyle/>
          <a:p>
            <a:r>
              <a:rPr lang="en-US" dirty="0" err="1"/>
              <a:t>oBJECTIVE</a:t>
            </a:r>
            <a:endParaRPr lang="en-IN" dirty="0"/>
          </a:p>
        </p:txBody>
      </p:sp>
      <p:sp>
        <p:nvSpPr>
          <p:cNvPr id="3" name="Content Placeholder 2">
            <a:extLst>
              <a:ext uri="{FF2B5EF4-FFF2-40B4-BE49-F238E27FC236}">
                <a16:creationId xmlns:a16="http://schemas.microsoft.com/office/drawing/2014/main" id="{1CD0887E-197F-0339-8934-063594A10646}"/>
              </a:ext>
            </a:extLst>
          </p:cNvPr>
          <p:cNvSpPr>
            <a:spLocks noGrp="1"/>
          </p:cNvSpPr>
          <p:nvPr>
            <p:ph idx="1"/>
          </p:nvPr>
        </p:nvSpPr>
        <p:spPr/>
        <p:txBody>
          <a:bodyPr/>
          <a:lstStyle/>
          <a:p>
            <a:pPr algn="just"/>
            <a:endParaRPr lang="en-US" dirty="0"/>
          </a:p>
          <a:p>
            <a:pPr marL="0" indent="0" algn="just">
              <a:buNone/>
            </a:pPr>
            <a:r>
              <a:rPr lang="en-US" dirty="0"/>
              <a:t>The objective of this project is to develop a machine learning-based solution for accurately predicting loan default risk. Through the construction of robust predictive models leveraging diverse sets of features, including financial and non-financial data, the project aims to provide lenders with a tool to assess the probability of loan default for individual applicants effectively. </a:t>
            </a:r>
            <a:endParaRPr lang="en-IN" dirty="0"/>
          </a:p>
        </p:txBody>
      </p:sp>
    </p:spTree>
    <p:extLst>
      <p:ext uri="{BB962C8B-B14F-4D97-AF65-F5344CB8AC3E}">
        <p14:creationId xmlns:p14="http://schemas.microsoft.com/office/powerpoint/2010/main" val="71565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7A0B-CF5E-56CC-07C5-BC43AE62D2C2}"/>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C52416AE-7531-A3F1-7F38-674DB4AFC8D3}"/>
              </a:ext>
            </a:extLst>
          </p:cNvPr>
          <p:cNvSpPr>
            <a:spLocks noGrp="1"/>
          </p:cNvSpPr>
          <p:nvPr>
            <p:ph idx="1"/>
          </p:nvPr>
        </p:nvSpPr>
        <p:spPr>
          <a:xfrm>
            <a:off x="1451579" y="2706255"/>
            <a:ext cx="9291215" cy="2760090"/>
          </a:xfrm>
        </p:spPr>
        <p:txBody>
          <a:bodyPr/>
          <a:lstStyle/>
          <a:p>
            <a:pPr algn="just"/>
            <a:r>
              <a:rPr lang="en-US" dirty="0"/>
              <a:t>Google Collaboratory is used as IDE.</a:t>
            </a:r>
          </a:p>
          <a:p>
            <a:pPr algn="just"/>
            <a:r>
              <a:rPr lang="en-US" dirty="0"/>
              <a:t>Pandas and NumPy are used for Data Manipulation &amp; Pre-processing and Mathematical functions respectively.</a:t>
            </a:r>
          </a:p>
          <a:p>
            <a:pPr algn="just"/>
            <a:r>
              <a:rPr lang="en-US" dirty="0"/>
              <a:t>Exploratory data analysis is automated by data prep.</a:t>
            </a:r>
          </a:p>
          <a:p>
            <a:pPr algn="just"/>
            <a:r>
              <a:rPr lang="en-US" dirty="0"/>
              <a:t>For visualization of the plots, Matplotlib, Seaborn are used.</a:t>
            </a:r>
          </a:p>
          <a:p>
            <a:pPr marL="0" indent="0" algn="just">
              <a:buNone/>
            </a:pPr>
            <a:endParaRPr lang="en-US" dirty="0"/>
          </a:p>
          <a:p>
            <a:endParaRPr lang="en-IN" dirty="0"/>
          </a:p>
        </p:txBody>
      </p:sp>
    </p:spTree>
    <p:extLst>
      <p:ext uri="{BB962C8B-B14F-4D97-AF65-F5344CB8AC3E}">
        <p14:creationId xmlns:p14="http://schemas.microsoft.com/office/powerpoint/2010/main" val="77536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93DC-B34C-2DA7-4C77-891F398DA974}"/>
              </a:ext>
            </a:extLst>
          </p:cNvPr>
          <p:cNvSpPr>
            <a:spLocks noGrp="1"/>
          </p:cNvSpPr>
          <p:nvPr>
            <p:ph type="title"/>
          </p:nvPr>
        </p:nvSpPr>
        <p:spPr>
          <a:xfrm>
            <a:off x="1451579" y="365761"/>
            <a:ext cx="9291215" cy="1297576"/>
          </a:xfrm>
        </p:spPr>
        <p:txBody>
          <a:bodyPr/>
          <a:lstStyle/>
          <a:p>
            <a:r>
              <a:rPr lang="en-US" dirty="0"/>
              <a:t>DATA SUMMARY</a:t>
            </a:r>
            <a:endParaRPr lang="en-IN" dirty="0"/>
          </a:p>
        </p:txBody>
      </p:sp>
      <p:sp>
        <p:nvSpPr>
          <p:cNvPr id="4" name="Content Placeholder 3">
            <a:extLst>
              <a:ext uri="{FF2B5EF4-FFF2-40B4-BE49-F238E27FC236}">
                <a16:creationId xmlns:a16="http://schemas.microsoft.com/office/drawing/2014/main" id="{44E1D608-B91F-72E5-9E03-CD9299DCF31A}"/>
              </a:ext>
            </a:extLst>
          </p:cNvPr>
          <p:cNvSpPr>
            <a:spLocks noGrp="1"/>
          </p:cNvSpPr>
          <p:nvPr>
            <p:ph idx="1"/>
          </p:nvPr>
        </p:nvSpPr>
        <p:spPr>
          <a:xfrm>
            <a:off x="1451579" y="1349830"/>
            <a:ext cx="9291215" cy="5947954"/>
          </a:xfrm>
        </p:spPr>
        <p:txBody>
          <a:bodyPr>
            <a:normAutofit/>
          </a:bodyPr>
          <a:lstStyle/>
          <a:p>
            <a:r>
              <a:rPr lang="en-US" dirty="0"/>
              <a:t>NUMERICAL DATA :-</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LoanID</a:t>
            </a:r>
            <a:r>
              <a:rPr lang="en-US" b="0" i="0" dirty="0">
                <a:solidFill>
                  <a:srgbClr val="D5D5D5"/>
                </a:solidFill>
                <a:effectLst/>
                <a:latin typeface="Roboto" panose="02000000000000000000" pitchFamily="2" charset="0"/>
              </a:rPr>
              <a:t>: Unique identifier for each loan application.</a:t>
            </a:r>
          </a:p>
          <a:p>
            <a:pPr algn="l"/>
            <a:r>
              <a:rPr lang="en-US" b="0" i="0" dirty="0">
                <a:solidFill>
                  <a:srgbClr val="D5D5D5"/>
                </a:solidFill>
                <a:effectLst/>
                <a:latin typeface="Roboto" panose="02000000000000000000" pitchFamily="2" charset="0"/>
              </a:rPr>
              <a:t> Income: Income of the loan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LoanAmount</a:t>
            </a:r>
            <a:r>
              <a:rPr lang="en-US" b="0" i="0" dirty="0">
                <a:solidFill>
                  <a:srgbClr val="D5D5D5"/>
                </a:solidFill>
                <a:effectLst/>
                <a:latin typeface="Roboto" panose="02000000000000000000" pitchFamily="2" charset="0"/>
              </a:rPr>
              <a:t>: Amount of the loan requested by the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CreditScore</a:t>
            </a:r>
            <a:r>
              <a:rPr lang="en-US" b="0" i="0" dirty="0">
                <a:solidFill>
                  <a:srgbClr val="D5D5D5"/>
                </a:solidFill>
                <a:effectLst/>
                <a:latin typeface="Roboto" panose="02000000000000000000" pitchFamily="2" charset="0"/>
              </a:rPr>
              <a:t>: Credit score of the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MonthsEmployed</a:t>
            </a:r>
            <a:r>
              <a:rPr lang="en-US" b="0" i="0" dirty="0">
                <a:solidFill>
                  <a:srgbClr val="D5D5D5"/>
                </a:solidFill>
                <a:effectLst/>
                <a:latin typeface="Roboto" panose="02000000000000000000" pitchFamily="2" charset="0"/>
              </a:rPr>
              <a:t>: Number of months the applicant has been employed.</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NumCreditLines</a:t>
            </a:r>
            <a:r>
              <a:rPr lang="en-US" b="0" i="0" dirty="0">
                <a:solidFill>
                  <a:srgbClr val="D5D5D5"/>
                </a:solidFill>
                <a:effectLst/>
                <a:latin typeface="Roboto" panose="02000000000000000000" pitchFamily="2" charset="0"/>
              </a:rPr>
              <a:t>: Number of credit lines the applicant currently has.</a:t>
            </a:r>
          </a:p>
          <a:p>
            <a:pPr algn="l"/>
            <a:r>
              <a:rPr lang="en-US" b="0" i="0" dirty="0" err="1">
                <a:solidFill>
                  <a:srgbClr val="D5D5D5"/>
                </a:solidFill>
                <a:effectLst/>
                <a:latin typeface="Roboto" panose="02000000000000000000" pitchFamily="2" charset="0"/>
              </a:rPr>
              <a:t>InterestRate</a:t>
            </a:r>
            <a:r>
              <a:rPr lang="en-US" b="0" i="0" dirty="0">
                <a:solidFill>
                  <a:srgbClr val="D5D5D5"/>
                </a:solidFill>
                <a:effectLst/>
                <a:latin typeface="Roboto" panose="02000000000000000000" pitchFamily="2" charset="0"/>
              </a:rPr>
              <a:t>: Interest rate associated with the loan.</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LoanTerm</a:t>
            </a:r>
            <a:r>
              <a:rPr lang="en-US" b="0" i="0" dirty="0">
                <a:solidFill>
                  <a:srgbClr val="D5D5D5"/>
                </a:solidFill>
                <a:effectLst/>
                <a:latin typeface="Roboto" panose="02000000000000000000" pitchFamily="2" charset="0"/>
              </a:rPr>
              <a:t>: Term or duration of the loan.</a:t>
            </a:r>
          </a:p>
          <a:p>
            <a:pPr algn="l"/>
            <a:r>
              <a:rPr lang="en-US" b="0" i="0" dirty="0" err="1">
                <a:solidFill>
                  <a:srgbClr val="D5D5D5"/>
                </a:solidFill>
                <a:effectLst/>
                <a:latin typeface="Roboto" panose="02000000000000000000" pitchFamily="2" charset="0"/>
              </a:rPr>
              <a:t>DTIRatio</a:t>
            </a:r>
            <a:r>
              <a:rPr lang="en-US" b="0" i="0" dirty="0">
                <a:solidFill>
                  <a:srgbClr val="D5D5D5"/>
                </a:solidFill>
                <a:effectLst/>
                <a:latin typeface="Roboto" panose="02000000000000000000" pitchFamily="2" charset="0"/>
              </a:rPr>
              <a:t>: Debt-to-income ratio of the applicant.</a:t>
            </a:r>
          </a:p>
          <a:p>
            <a:endParaRPr lang="en-IN" dirty="0"/>
          </a:p>
        </p:txBody>
      </p:sp>
    </p:spTree>
    <p:extLst>
      <p:ext uri="{BB962C8B-B14F-4D97-AF65-F5344CB8AC3E}">
        <p14:creationId xmlns:p14="http://schemas.microsoft.com/office/powerpoint/2010/main" val="129514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FDAA-D142-E246-8EC8-51E5D16A6A1A}"/>
              </a:ext>
            </a:extLst>
          </p:cNvPr>
          <p:cNvSpPr>
            <a:spLocks noGrp="1"/>
          </p:cNvSpPr>
          <p:nvPr>
            <p:ph type="title"/>
          </p:nvPr>
        </p:nvSpPr>
        <p:spPr>
          <a:xfrm rot="10800000" flipH="1" flipV="1">
            <a:off x="1010193" y="261257"/>
            <a:ext cx="9778319" cy="543263"/>
          </a:xfrm>
        </p:spPr>
        <p:txBody>
          <a:bodyPr>
            <a:normAutofit/>
          </a:bodyPr>
          <a:lstStyle/>
          <a:p>
            <a:endParaRPr lang="en-IN" dirty="0"/>
          </a:p>
        </p:txBody>
      </p:sp>
      <p:sp>
        <p:nvSpPr>
          <p:cNvPr id="3" name="Content Placeholder 2">
            <a:extLst>
              <a:ext uri="{FF2B5EF4-FFF2-40B4-BE49-F238E27FC236}">
                <a16:creationId xmlns:a16="http://schemas.microsoft.com/office/drawing/2014/main" id="{4BE3A386-07E4-3B03-FCF9-D5CEA46C7F03}"/>
              </a:ext>
            </a:extLst>
          </p:cNvPr>
          <p:cNvSpPr>
            <a:spLocks noGrp="1"/>
          </p:cNvSpPr>
          <p:nvPr>
            <p:ph idx="1"/>
          </p:nvPr>
        </p:nvSpPr>
        <p:spPr>
          <a:xfrm>
            <a:off x="1451579" y="1158240"/>
            <a:ext cx="9291215" cy="4308105"/>
          </a:xfrm>
        </p:spPr>
        <p:txBody>
          <a:bodyPr>
            <a:normAutofit/>
          </a:bodyPr>
          <a:lstStyle/>
          <a:p>
            <a:r>
              <a:rPr lang="en-US" dirty="0"/>
              <a:t>CATEGORICAL DATA :-</a:t>
            </a:r>
          </a:p>
          <a:p>
            <a:pPr algn="l"/>
            <a:r>
              <a:rPr lang="en-US" b="0" i="0" dirty="0">
                <a:solidFill>
                  <a:srgbClr val="D5D5D5"/>
                </a:solidFill>
                <a:effectLst/>
                <a:latin typeface="Roboto" panose="02000000000000000000" pitchFamily="2" charset="0"/>
              </a:rPr>
              <a:t> Education: Educational level of the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EmploymentType</a:t>
            </a:r>
            <a:r>
              <a:rPr lang="en-US" b="0" i="0" dirty="0">
                <a:solidFill>
                  <a:srgbClr val="D5D5D5"/>
                </a:solidFill>
                <a:effectLst/>
                <a:latin typeface="Roboto" panose="02000000000000000000" pitchFamily="2" charset="0"/>
              </a:rPr>
              <a:t>: Type of employment of the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MaritalStatus</a:t>
            </a:r>
            <a:r>
              <a:rPr lang="en-US" b="0" i="0" dirty="0">
                <a:solidFill>
                  <a:srgbClr val="D5D5D5"/>
                </a:solidFill>
                <a:effectLst/>
                <a:latin typeface="Roboto" panose="02000000000000000000" pitchFamily="2" charset="0"/>
              </a:rPr>
              <a:t>: Marital status of the applicant.</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HasMortgage</a:t>
            </a:r>
            <a:r>
              <a:rPr lang="en-US" b="0" i="0" dirty="0">
                <a:solidFill>
                  <a:srgbClr val="D5D5D5"/>
                </a:solidFill>
                <a:effectLst/>
                <a:latin typeface="Roboto" panose="02000000000000000000" pitchFamily="2" charset="0"/>
              </a:rPr>
              <a:t>: Indicates whether the applicant has a mortgage.</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HasDependents</a:t>
            </a:r>
            <a:r>
              <a:rPr lang="en-US" b="0" i="0" dirty="0">
                <a:solidFill>
                  <a:srgbClr val="D5D5D5"/>
                </a:solidFill>
                <a:effectLst/>
                <a:latin typeface="Roboto" panose="02000000000000000000" pitchFamily="2" charset="0"/>
              </a:rPr>
              <a:t>: Indicates whether the applicant has dependents.</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LoanPurpose</a:t>
            </a:r>
            <a:r>
              <a:rPr lang="en-US" b="0" i="0" dirty="0">
                <a:solidFill>
                  <a:srgbClr val="D5D5D5"/>
                </a:solidFill>
                <a:effectLst/>
                <a:latin typeface="Roboto" panose="02000000000000000000" pitchFamily="2" charset="0"/>
              </a:rPr>
              <a:t>: Purpose of the loan.</a:t>
            </a:r>
          </a:p>
          <a:p>
            <a:pPr algn="l"/>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HasCoSigner</a:t>
            </a:r>
            <a:r>
              <a:rPr lang="en-US" b="0" i="0" dirty="0">
                <a:solidFill>
                  <a:srgbClr val="D5D5D5"/>
                </a:solidFill>
                <a:effectLst/>
                <a:latin typeface="Roboto" panose="02000000000000000000" pitchFamily="2" charset="0"/>
              </a:rPr>
              <a:t>: Indicates whether the loan applicant has a co-signer.</a:t>
            </a:r>
          </a:p>
          <a:p>
            <a:endParaRPr lang="en-IN" dirty="0"/>
          </a:p>
        </p:txBody>
      </p:sp>
    </p:spTree>
    <p:extLst>
      <p:ext uri="{BB962C8B-B14F-4D97-AF65-F5344CB8AC3E}">
        <p14:creationId xmlns:p14="http://schemas.microsoft.com/office/powerpoint/2010/main" val="403660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3AB8-5FD0-4497-5CBF-445B9D91D4EA}"/>
              </a:ext>
            </a:extLst>
          </p:cNvPr>
          <p:cNvSpPr>
            <a:spLocks noGrp="1"/>
          </p:cNvSpPr>
          <p:nvPr>
            <p:ph type="title"/>
          </p:nvPr>
        </p:nvSpPr>
        <p:spPr>
          <a:xfrm>
            <a:off x="1451579" y="269151"/>
            <a:ext cx="9291215" cy="1237432"/>
          </a:xfrm>
        </p:spPr>
        <p:txBody>
          <a:bodyPr/>
          <a:lstStyle/>
          <a:p>
            <a:r>
              <a:rPr lang="en-US"/>
              <a:t>FREQUENCY COUNT OF VARIOUS COLUMNS OF DATASET</a:t>
            </a:r>
            <a:endParaRPr lang="en-IN" dirty="0"/>
          </a:p>
        </p:txBody>
      </p:sp>
      <p:pic>
        <p:nvPicPr>
          <p:cNvPr id="5" name="Content Placeholder 4">
            <a:extLst>
              <a:ext uri="{FF2B5EF4-FFF2-40B4-BE49-F238E27FC236}">
                <a16:creationId xmlns:a16="http://schemas.microsoft.com/office/drawing/2014/main" id="{C4113F8D-BC5F-89A6-2A0E-F4074AF2E42C}"/>
              </a:ext>
            </a:extLst>
          </p:cNvPr>
          <p:cNvPicPr>
            <a:picLocks noGrp="1" noChangeAspect="1"/>
          </p:cNvPicPr>
          <p:nvPr>
            <p:ph idx="1"/>
          </p:nvPr>
        </p:nvPicPr>
        <p:blipFill>
          <a:blip r:embed="rId2"/>
          <a:stretch>
            <a:fillRect/>
          </a:stretch>
        </p:blipFill>
        <p:spPr>
          <a:xfrm>
            <a:off x="9101635" y="1998293"/>
            <a:ext cx="2597085" cy="2008187"/>
          </a:xfrm>
        </p:spPr>
      </p:pic>
      <p:pic>
        <p:nvPicPr>
          <p:cNvPr id="7" name="Picture 6">
            <a:extLst>
              <a:ext uri="{FF2B5EF4-FFF2-40B4-BE49-F238E27FC236}">
                <a16:creationId xmlns:a16="http://schemas.microsoft.com/office/drawing/2014/main" id="{EFDFB2C0-2B1B-678B-CC04-4C0154D9CF73}"/>
              </a:ext>
            </a:extLst>
          </p:cNvPr>
          <p:cNvPicPr>
            <a:picLocks noChangeAspect="1"/>
          </p:cNvPicPr>
          <p:nvPr/>
        </p:nvPicPr>
        <p:blipFill>
          <a:blip r:embed="rId3"/>
          <a:stretch>
            <a:fillRect/>
          </a:stretch>
        </p:blipFill>
        <p:spPr>
          <a:xfrm>
            <a:off x="6273766" y="2050571"/>
            <a:ext cx="2535285" cy="1955909"/>
          </a:xfrm>
          <a:prstGeom prst="rect">
            <a:avLst/>
          </a:prstGeom>
        </p:spPr>
      </p:pic>
      <p:pic>
        <p:nvPicPr>
          <p:cNvPr id="9" name="Picture 8">
            <a:extLst>
              <a:ext uri="{FF2B5EF4-FFF2-40B4-BE49-F238E27FC236}">
                <a16:creationId xmlns:a16="http://schemas.microsoft.com/office/drawing/2014/main" id="{4796C6DB-F466-3960-FE08-B606B8DE2356}"/>
              </a:ext>
            </a:extLst>
          </p:cNvPr>
          <p:cNvPicPr>
            <a:picLocks noChangeAspect="1"/>
          </p:cNvPicPr>
          <p:nvPr/>
        </p:nvPicPr>
        <p:blipFill>
          <a:blip r:embed="rId4"/>
          <a:stretch>
            <a:fillRect/>
          </a:stretch>
        </p:blipFill>
        <p:spPr>
          <a:xfrm>
            <a:off x="9202885" y="4646904"/>
            <a:ext cx="2586174" cy="2008187"/>
          </a:xfrm>
          <a:prstGeom prst="rect">
            <a:avLst/>
          </a:prstGeom>
        </p:spPr>
      </p:pic>
      <p:pic>
        <p:nvPicPr>
          <p:cNvPr id="11" name="Picture 10">
            <a:extLst>
              <a:ext uri="{FF2B5EF4-FFF2-40B4-BE49-F238E27FC236}">
                <a16:creationId xmlns:a16="http://schemas.microsoft.com/office/drawing/2014/main" id="{FE2C2A36-B1E4-7406-E12C-DE177B62D1BE}"/>
              </a:ext>
            </a:extLst>
          </p:cNvPr>
          <p:cNvPicPr>
            <a:picLocks noChangeAspect="1"/>
          </p:cNvPicPr>
          <p:nvPr/>
        </p:nvPicPr>
        <p:blipFill>
          <a:blip r:embed="rId5"/>
          <a:stretch>
            <a:fillRect/>
          </a:stretch>
        </p:blipFill>
        <p:spPr>
          <a:xfrm>
            <a:off x="6384294" y="4699182"/>
            <a:ext cx="2507157" cy="1955909"/>
          </a:xfrm>
          <a:prstGeom prst="rect">
            <a:avLst/>
          </a:prstGeom>
        </p:spPr>
      </p:pic>
      <p:sp>
        <p:nvSpPr>
          <p:cNvPr id="13" name="TextBox 12">
            <a:extLst>
              <a:ext uri="{FF2B5EF4-FFF2-40B4-BE49-F238E27FC236}">
                <a16:creationId xmlns:a16="http://schemas.microsoft.com/office/drawing/2014/main" id="{A4A317A5-65F2-7E6A-75FF-C49F277BD251}"/>
              </a:ext>
            </a:extLst>
          </p:cNvPr>
          <p:cNvSpPr txBox="1"/>
          <p:nvPr/>
        </p:nvSpPr>
        <p:spPr>
          <a:xfrm>
            <a:off x="341981" y="1719874"/>
            <a:ext cx="5754019" cy="4801314"/>
          </a:xfrm>
          <a:prstGeom prst="rect">
            <a:avLst/>
          </a:prstGeom>
          <a:noFill/>
        </p:spPr>
        <p:txBody>
          <a:bodyPr wrap="square">
            <a:spAutoFit/>
          </a:bodyPr>
          <a:lstStyle/>
          <a:p>
            <a:endParaRPr lang="en-US" dirty="0"/>
          </a:p>
          <a:p>
            <a:r>
              <a:rPr lang="en-US" dirty="0"/>
              <a:t>These graphs are some examples of how we can use  </a:t>
            </a:r>
          </a:p>
          <a:p>
            <a:r>
              <a:rPr lang="en-US" dirty="0"/>
              <a:t>KDE histograms to  provide insights into the </a:t>
            </a:r>
          </a:p>
          <a:p>
            <a:r>
              <a:rPr lang="en-US" dirty="0"/>
              <a:t>spread, central tendency, and shape of the data </a:t>
            </a:r>
          </a:p>
          <a:p>
            <a:r>
              <a:rPr lang="en-US" dirty="0"/>
              <a:t>distribution. By visualizing the distribution of each </a:t>
            </a:r>
          </a:p>
          <a:p>
            <a:r>
              <a:rPr lang="en-US" dirty="0"/>
              <a:t>numerical variable separately, we can identify </a:t>
            </a:r>
          </a:p>
          <a:p>
            <a:r>
              <a:rPr lang="en-US" dirty="0"/>
              <a:t>potential patterns or anomalies in the data.</a:t>
            </a:r>
          </a:p>
          <a:p>
            <a:endParaRPr lang="en-US" dirty="0"/>
          </a:p>
          <a:p>
            <a:r>
              <a:rPr lang="en-US" dirty="0" err="1"/>
              <a:t>CreditScore</a:t>
            </a:r>
            <a:r>
              <a:rPr lang="en-US" dirty="0"/>
              <a:t>: The distribution of credit scores can help in understanding the creditworthiness of applicants.	</a:t>
            </a:r>
          </a:p>
          <a:p>
            <a:endParaRPr lang="en-US" dirty="0"/>
          </a:p>
          <a:p>
            <a:r>
              <a:rPr lang="en-US" dirty="0" err="1"/>
              <a:t>DTIRatio</a:t>
            </a:r>
            <a:r>
              <a:rPr lang="en-US" dirty="0"/>
              <a:t>: The debt-to-income ratio distribution can reveal the financial health and leverage of applicants.</a:t>
            </a:r>
          </a:p>
          <a:p>
            <a:endParaRPr lang="en-US" dirty="0"/>
          </a:p>
          <a:p>
            <a:endParaRPr lang="en-IN" dirty="0"/>
          </a:p>
        </p:txBody>
      </p:sp>
    </p:spTree>
    <p:extLst>
      <p:ext uri="{BB962C8B-B14F-4D97-AF65-F5344CB8AC3E}">
        <p14:creationId xmlns:p14="http://schemas.microsoft.com/office/powerpoint/2010/main" val="277155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9F0A-D101-18A0-9A9A-F5A0437E298F}"/>
              </a:ext>
            </a:extLst>
          </p:cNvPr>
          <p:cNvSpPr>
            <a:spLocks noGrp="1"/>
          </p:cNvSpPr>
          <p:nvPr>
            <p:ph type="title"/>
          </p:nvPr>
        </p:nvSpPr>
        <p:spPr/>
        <p:txBody>
          <a:bodyPr/>
          <a:lstStyle/>
          <a:p>
            <a:r>
              <a:rPr lang="en-US" dirty="0"/>
              <a:t>Income according to age </a:t>
            </a:r>
            <a:endParaRPr lang="en-IN" dirty="0"/>
          </a:p>
        </p:txBody>
      </p:sp>
      <p:sp>
        <p:nvSpPr>
          <p:cNvPr id="3" name="Content Placeholder 2">
            <a:extLst>
              <a:ext uri="{FF2B5EF4-FFF2-40B4-BE49-F238E27FC236}">
                <a16:creationId xmlns:a16="http://schemas.microsoft.com/office/drawing/2014/main" id="{E7CDBEAB-789B-0080-A0B9-A15BB8285F9D}"/>
              </a:ext>
            </a:extLst>
          </p:cNvPr>
          <p:cNvSpPr>
            <a:spLocks noGrp="1"/>
          </p:cNvSpPr>
          <p:nvPr>
            <p:ph idx="1"/>
          </p:nvPr>
        </p:nvSpPr>
        <p:spPr>
          <a:xfrm>
            <a:off x="1451579" y="2674189"/>
            <a:ext cx="4259107" cy="2792156"/>
          </a:xfrm>
        </p:spPr>
        <p:txBody>
          <a:bodyPr/>
          <a:lstStyle/>
          <a:p>
            <a:r>
              <a:rPr lang="en-US" dirty="0"/>
              <a:t>The chart is a scatterplot used to find a relation between income and age of a particular participant.</a:t>
            </a:r>
          </a:p>
          <a:p>
            <a:r>
              <a:rPr lang="en-US" dirty="0"/>
              <a:t>The insights gained are that We find Income Prediction According to Applicant Age</a:t>
            </a:r>
            <a:endParaRPr lang="en-IN" dirty="0"/>
          </a:p>
        </p:txBody>
      </p:sp>
      <p:pic>
        <p:nvPicPr>
          <p:cNvPr id="5" name="Picture 4">
            <a:extLst>
              <a:ext uri="{FF2B5EF4-FFF2-40B4-BE49-F238E27FC236}">
                <a16:creationId xmlns:a16="http://schemas.microsoft.com/office/drawing/2014/main" id="{DD90A5B5-1A5B-6034-A8FD-C0DBE3B3AAA5}"/>
              </a:ext>
            </a:extLst>
          </p:cNvPr>
          <p:cNvPicPr>
            <a:picLocks noChangeAspect="1"/>
          </p:cNvPicPr>
          <p:nvPr/>
        </p:nvPicPr>
        <p:blipFill>
          <a:blip r:embed="rId2"/>
          <a:stretch>
            <a:fillRect/>
          </a:stretch>
        </p:blipFill>
        <p:spPr>
          <a:xfrm>
            <a:off x="6236897" y="2282689"/>
            <a:ext cx="4383145" cy="3341411"/>
          </a:xfrm>
          <a:prstGeom prst="rect">
            <a:avLst/>
          </a:prstGeom>
        </p:spPr>
      </p:pic>
    </p:spTree>
    <p:extLst>
      <p:ext uri="{BB962C8B-B14F-4D97-AF65-F5344CB8AC3E}">
        <p14:creationId xmlns:p14="http://schemas.microsoft.com/office/powerpoint/2010/main" val="34430652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223</TotalTime>
  <Words>1416</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vt:lpstr>
      <vt:lpstr>Rockwell</vt:lpstr>
      <vt:lpstr>Gallery</vt:lpstr>
      <vt:lpstr>Capstone project-1 </vt:lpstr>
      <vt:lpstr>content</vt:lpstr>
      <vt:lpstr>Problem Statement</vt:lpstr>
      <vt:lpstr>oBJECTIVE</vt:lpstr>
      <vt:lpstr>TOOLS USED</vt:lpstr>
      <vt:lpstr>DATA SUMMARY</vt:lpstr>
      <vt:lpstr>PowerPoint Presentation</vt:lpstr>
      <vt:lpstr>FREQUENCY COUNT OF VARIOUS COLUMNS OF DATASET</vt:lpstr>
      <vt:lpstr>Income according to age </vt:lpstr>
      <vt:lpstr>Distribution of Defaults by Marital Status and Dependency</vt:lpstr>
      <vt:lpstr>Mean Income by Education Level</vt:lpstr>
      <vt:lpstr>Distribution of Defaults by Co-Signer Status</vt:lpstr>
      <vt:lpstr>Months employed vs employement type</vt:lpstr>
      <vt:lpstr>DEFAULTERS VS NON-DEFAULTERS USING PIE CHART</vt:lpstr>
      <vt:lpstr>ANALYSIS THROUGH HEATMAP</vt:lpstr>
      <vt:lpstr>LoGISTIC REGRESSION</vt:lpstr>
      <vt:lpstr>DecISION TREE</vt:lpstr>
      <vt:lpstr>K-nearest neighbours(knn)</vt:lpstr>
      <vt:lpstr>Comparison of all three ml models</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dc:title>
  <dc:creator>Yash Goyal</dc:creator>
  <cp:lastModifiedBy>yash goyal</cp:lastModifiedBy>
  <cp:revision>4</cp:revision>
  <dcterms:created xsi:type="dcterms:W3CDTF">2024-02-29T18:18:49Z</dcterms:created>
  <dcterms:modified xsi:type="dcterms:W3CDTF">2024-04-30T12:52:22Z</dcterms:modified>
</cp:coreProperties>
</file>