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entury Gothic Paneuropean" panose="020B0604020202020204" charset="0"/>
      <p:regular r:id="rId13"/>
    </p:embeddedFont>
    <p:embeddedFont>
      <p:font typeface="Century Gothic Paneuropean Bold" panose="020B0604020202020204" charset="0"/>
      <p:regular r:id="rId14"/>
    </p:embeddedFont>
    <p:embeddedFont>
      <p:font typeface="HK Grotesk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5288519" y="1975349"/>
            <a:ext cx="7710963" cy="7710963"/>
          </a:xfrm>
          <a:custGeom>
            <a:avLst/>
            <a:gdLst/>
            <a:ahLst/>
            <a:cxnLst/>
            <a:rect l="l" t="t" r="r" b="b"/>
            <a:pathLst>
              <a:path w="7710963" h="7710963">
                <a:moveTo>
                  <a:pt x="0" y="0"/>
                </a:moveTo>
                <a:lnTo>
                  <a:pt x="7710962" y="0"/>
                </a:lnTo>
                <a:lnTo>
                  <a:pt x="7710962" y="7710962"/>
                </a:lnTo>
                <a:lnTo>
                  <a:pt x="0" y="7710962"/>
                </a:lnTo>
                <a:lnTo>
                  <a:pt x="0" y="0"/>
                </a:lnTo>
                <a:close/>
              </a:path>
            </a:pathLst>
          </a:custGeom>
          <a:blipFill>
            <a:blip r:embed="rId4"/>
            <a:stretch>
              <a:fillRect/>
            </a:stretch>
          </a:blipFill>
        </p:spPr>
      </p:sp>
      <p:sp>
        <p:nvSpPr>
          <p:cNvPr id="14" name="TextBox 14"/>
          <p:cNvSpPr txBox="1"/>
          <p:nvPr/>
        </p:nvSpPr>
        <p:spPr>
          <a:xfrm>
            <a:off x="2634754" y="47280"/>
            <a:ext cx="13018493" cy="2140138"/>
          </a:xfrm>
          <a:prstGeom prst="rect">
            <a:avLst/>
          </a:prstGeom>
        </p:spPr>
        <p:txBody>
          <a:bodyPr lIns="0" tIns="0" rIns="0" bIns="0" rtlCol="0" anchor="t">
            <a:spAutoFit/>
          </a:bodyPr>
          <a:lstStyle/>
          <a:p>
            <a:pPr algn="ctr">
              <a:lnSpc>
                <a:spcPts val="17489"/>
              </a:lnSpc>
            </a:pPr>
            <a:r>
              <a:rPr lang="en-US" sz="12492" b="1">
                <a:solidFill>
                  <a:srgbClr val="000000"/>
                </a:solidFill>
                <a:latin typeface="HK Grotesk Bold"/>
                <a:ea typeface="HK Grotesk Bold"/>
                <a:cs typeface="HK Grotesk Bold"/>
                <a:sym typeface="HK Grotesk Bold"/>
              </a:rPr>
              <a:t>EDUMANAGE</a:t>
            </a:r>
          </a:p>
        </p:txBody>
      </p:sp>
      <p:sp>
        <p:nvSpPr>
          <p:cNvPr id="15" name="TextBox 15"/>
          <p:cNvSpPr txBox="1"/>
          <p:nvPr/>
        </p:nvSpPr>
        <p:spPr>
          <a:xfrm>
            <a:off x="8529551" y="8725514"/>
            <a:ext cx="8522150" cy="960798"/>
          </a:xfrm>
          <a:prstGeom prst="rect">
            <a:avLst/>
          </a:prstGeom>
        </p:spPr>
        <p:txBody>
          <a:bodyPr lIns="0" tIns="0" rIns="0" bIns="0" rtlCol="0" anchor="t">
            <a:spAutoFit/>
          </a:bodyPr>
          <a:lstStyle/>
          <a:p>
            <a:pPr algn="ctr">
              <a:lnSpc>
                <a:spcPts val="7942"/>
              </a:lnSpc>
            </a:pPr>
            <a:r>
              <a:rPr lang="en-US" sz="5673">
                <a:solidFill>
                  <a:srgbClr val="000000"/>
                </a:solidFill>
                <a:latin typeface="Century Gothic Paneuropean"/>
                <a:ea typeface="Century Gothic Paneuropean"/>
                <a:cs typeface="Century Gothic Paneuropean"/>
                <a:sym typeface="Century Gothic Paneuropean"/>
              </a:rPr>
              <a:t>By Yash Pardeshi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20866"/>
            <a:ext cx="8537178"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CONCLUSION</a:t>
            </a:r>
          </a:p>
        </p:txBody>
      </p:sp>
      <p:sp>
        <p:nvSpPr>
          <p:cNvPr id="3" name="TextBox 3"/>
          <p:cNvSpPr txBox="1"/>
          <p:nvPr/>
        </p:nvSpPr>
        <p:spPr>
          <a:xfrm>
            <a:off x="3109407" y="3169155"/>
            <a:ext cx="12069186" cy="3714750"/>
          </a:xfrm>
          <a:prstGeom prst="rect">
            <a:avLst/>
          </a:prstGeom>
        </p:spPr>
        <p:txBody>
          <a:bodyPr lIns="0" tIns="0" rIns="0" bIns="0" rtlCol="0" anchor="t">
            <a:spAutoFit/>
          </a:bodyPr>
          <a:lstStyle/>
          <a:p>
            <a:pPr algn="l">
              <a:lnSpc>
                <a:spcPts val="4200"/>
              </a:lnSpc>
            </a:pPr>
            <a:r>
              <a:rPr lang="en-US" sz="3000">
                <a:solidFill>
                  <a:srgbClr val="000000"/>
                </a:solidFill>
                <a:latin typeface="Century Gothic Paneuropean"/>
                <a:ea typeface="Century Gothic Paneuropean"/>
                <a:cs typeface="Century Gothic Paneuropean"/>
                <a:sym typeface="Century Gothic Paneuropean"/>
              </a:rPr>
              <a:t>              EduManage provides an efficient, scalable, and secure platform for managing an educational institute. By automating student management, trainer allocation, and task tracking, it eliminates manual inefficiencies and enhances the learning experience. Future enhancements such as mobile app integration will further improve the system’s usability and effectiveness.</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355322"/>
            <a:ext cx="8537178"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INTRODUCTION</a:t>
            </a:r>
          </a:p>
        </p:txBody>
      </p:sp>
      <p:sp>
        <p:nvSpPr>
          <p:cNvPr id="9" name="TextBox 9"/>
          <p:cNvSpPr txBox="1"/>
          <p:nvPr/>
        </p:nvSpPr>
        <p:spPr>
          <a:xfrm>
            <a:off x="2232071" y="2369055"/>
            <a:ext cx="13823858" cy="5314950"/>
          </a:xfrm>
          <a:prstGeom prst="rect">
            <a:avLst/>
          </a:prstGeom>
        </p:spPr>
        <p:txBody>
          <a:bodyPr lIns="0" tIns="0" rIns="0" bIns="0" rtlCol="0" anchor="t">
            <a:spAutoFit/>
          </a:bodyPr>
          <a:lstStyle/>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         Managing an educational institute involves handling multiple tasks, such as student enrollment, trainer allocation, attendance tracking, task submissions, and batch management. Traditional methods often lead to inefficiencies and inconsistencies in data management.</a:t>
            </a: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         To address these challenges, EduManage is developed using Java (Spring Boot) for the backend and Angular for the frontend. This web-based platform automates and streamlines institute operations, ensuring an efficient and seamless experience for administrators, trainers, and students.</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355322"/>
            <a:ext cx="8537178"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BACKGROUND</a:t>
            </a:r>
          </a:p>
        </p:txBody>
      </p:sp>
      <p:sp>
        <p:nvSpPr>
          <p:cNvPr id="9" name="TextBox 9"/>
          <p:cNvSpPr txBox="1"/>
          <p:nvPr/>
        </p:nvSpPr>
        <p:spPr>
          <a:xfrm>
            <a:off x="1569057" y="1809750"/>
            <a:ext cx="15149885" cy="7448550"/>
          </a:xfrm>
          <a:prstGeom prst="rect">
            <a:avLst/>
          </a:prstGeom>
        </p:spPr>
        <p:txBody>
          <a:bodyPr lIns="0" tIns="0" rIns="0" bIns="0" rtlCol="0" anchor="t">
            <a:spAutoFit/>
          </a:bodyPr>
          <a:lstStyle/>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       In educational institutes, student management, trainer allocation, and task tracking are critical but often handled inefficiently using traditional methods such as spreadsheets or paper-based systems. These methods have several drawbacks:</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Manual Errors – Increased risk of incorrect data entry.</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Lack of Automation – Tedious processes for attendance tracking and submission management.</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Data Redundancy – Inefficient storage and retrieval of student/trainer records.</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Limited Accessibility – Paper records cannot be accessed remotely.</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      EduManage resolves these issues by digitizing and automating the workflow, improving data accuracy, accessibility, and operational efficiency.</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172110"/>
            <a:ext cx="8537178"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PROJECT GOALS</a:t>
            </a:r>
          </a:p>
        </p:txBody>
      </p:sp>
      <p:sp>
        <p:nvSpPr>
          <p:cNvPr id="3" name="TextBox 3"/>
          <p:cNvSpPr txBox="1"/>
          <p:nvPr/>
        </p:nvSpPr>
        <p:spPr>
          <a:xfrm>
            <a:off x="1569057" y="1909865"/>
            <a:ext cx="15149885" cy="7448550"/>
          </a:xfrm>
          <a:prstGeom prst="rect">
            <a:avLst/>
          </a:prstGeom>
        </p:spPr>
        <p:txBody>
          <a:bodyPr lIns="0" tIns="0" rIns="0" bIns="0" rtlCol="0" anchor="t">
            <a:spAutoFit/>
          </a:bodyPr>
          <a:lstStyle/>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      The primary objective of this project is to develop a user-friendly and automated system for managing an educational institute, focusing on:</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Seamless Student Management – Student registration, profile updates, and batch enrollment.</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Trainer Allocation – Assign trainers to batches and track their schedules.</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Task &amp; Assignment Management – Allow trainers to allocate assignments, monitor submissions, and provide feedback.</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Attendance Tracking – Automated or manual attendance logging for students and trainers.</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Secure Authentication &amp; Authorization – Role-based access control using JWT authentication.</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User-friendly Dashboard – Intuitive UI for students, trainers, and administrators.</a:t>
            </a: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 </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61081" y="1159095"/>
            <a:ext cx="15738576" cy="9048750"/>
          </a:xfrm>
          <a:prstGeom prst="rect">
            <a:avLst/>
          </a:prstGeom>
        </p:spPr>
        <p:txBody>
          <a:bodyPr lIns="0" tIns="0" rIns="0" bIns="0" rtlCol="0" anchor="t">
            <a:spAutoFit/>
          </a:bodyPr>
          <a:lstStyle/>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The system follows a three-tier architecture:</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1. Frontend (Presentation Layer - Angular)</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Developed using Angular for a dynamic UI.</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Interacts with the backend via RESTful APIs.</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Implements role-based access control for different users.</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2. Backend (Business Logic Layer - Spring Boot)</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Built with Spring Boot for scalability and maintainability.</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Implements JWT authentication for security.</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Exposes RESTful APIs for communication with the frontend.</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just">
              <a:lnSpc>
                <a:spcPts val="4200"/>
              </a:lnSpc>
            </a:pPr>
            <a:r>
              <a:rPr lang="en-US" sz="3000">
                <a:solidFill>
                  <a:srgbClr val="000000"/>
                </a:solidFill>
                <a:latin typeface="Century Gothic Paneuropean"/>
                <a:ea typeface="Century Gothic Paneuropean"/>
                <a:cs typeface="Century Gothic Paneuropean"/>
                <a:sym typeface="Century Gothic Paneuropean"/>
              </a:rPr>
              <a:t>3. Database (Persistence Layer - MySQL)</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Stores relational data using MySQL.</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Uses JPA (Hibernate) for database interactions.</a:t>
            </a:r>
          </a:p>
          <a:p>
            <a:pPr marL="647700" lvl="1" indent="-323850" algn="just">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Ensures data consistency with constraints.</a:t>
            </a:r>
          </a:p>
          <a:p>
            <a:pPr algn="just">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3259273" y="4394941"/>
            <a:ext cx="2853606" cy="2853606"/>
          </a:xfrm>
          <a:custGeom>
            <a:avLst/>
            <a:gdLst/>
            <a:ahLst/>
            <a:cxnLst/>
            <a:rect l="l" t="t" r="r" b="b"/>
            <a:pathLst>
              <a:path w="2853606" h="2853606">
                <a:moveTo>
                  <a:pt x="0" y="0"/>
                </a:moveTo>
                <a:lnTo>
                  <a:pt x="2853606" y="0"/>
                </a:lnTo>
                <a:lnTo>
                  <a:pt x="2853606" y="2853606"/>
                </a:lnTo>
                <a:lnTo>
                  <a:pt x="0" y="2853606"/>
                </a:lnTo>
                <a:lnTo>
                  <a:pt x="0" y="0"/>
                </a:lnTo>
                <a:close/>
              </a:path>
            </a:pathLst>
          </a:custGeom>
          <a:blipFill>
            <a:blip r:embed="rId4"/>
            <a:stretch>
              <a:fillRect/>
            </a:stretch>
          </a:blipFill>
        </p:spPr>
      </p:sp>
      <p:sp>
        <p:nvSpPr>
          <p:cNvPr id="15" name="Freeform 15"/>
          <p:cNvSpPr/>
          <p:nvPr/>
        </p:nvSpPr>
        <p:spPr>
          <a:xfrm>
            <a:off x="13687180" y="7459688"/>
            <a:ext cx="2029211" cy="2029211"/>
          </a:xfrm>
          <a:custGeom>
            <a:avLst/>
            <a:gdLst/>
            <a:ahLst/>
            <a:cxnLst/>
            <a:rect l="l" t="t" r="r" b="b"/>
            <a:pathLst>
              <a:path w="2029211" h="2029211">
                <a:moveTo>
                  <a:pt x="0" y="0"/>
                </a:moveTo>
                <a:lnTo>
                  <a:pt x="2029211" y="0"/>
                </a:lnTo>
                <a:lnTo>
                  <a:pt x="2029211" y="2029210"/>
                </a:lnTo>
                <a:lnTo>
                  <a:pt x="0" y="2029210"/>
                </a:lnTo>
                <a:lnTo>
                  <a:pt x="0" y="0"/>
                </a:lnTo>
                <a:close/>
              </a:path>
            </a:pathLst>
          </a:custGeom>
          <a:blipFill>
            <a:blip r:embed="rId5"/>
            <a:stretch>
              <a:fillRect/>
            </a:stretch>
          </a:blipFill>
        </p:spPr>
      </p:sp>
      <p:sp>
        <p:nvSpPr>
          <p:cNvPr id="16" name="Freeform 16"/>
          <p:cNvSpPr/>
          <p:nvPr/>
        </p:nvSpPr>
        <p:spPr>
          <a:xfrm>
            <a:off x="13655760" y="1967015"/>
            <a:ext cx="2060631" cy="2216785"/>
          </a:xfrm>
          <a:custGeom>
            <a:avLst/>
            <a:gdLst/>
            <a:ahLst/>
            <a:cxnLst/>
            <a:rect l="l" t="t" r="r" b="b"/>
            <a:pathLst>
              <a:path w="2060631" h="2216785">
                <a:moveTo>
                  <a:pt x="0" y="0"/>
                </a:moveTo>
                <a:lnTo>
                  <a:pt x="2060631" y="0"/>
                </a:lnTo>
                <a:lnTo>
                  <a:pt x="2060631" y="2216784"/>
                </a:lnTo>
                <a:lnTo>
                  <a:pt x="0" y="2216784"/>
                </a:lnTo>
                <a:lnTo>
                  <a:pt x="0" y="0"/>
                </a:lnTo>
                <a:close/>
              </a:path>
            </a:pathLst>
          </a:custGeom>
          <a:blipFill>
            <a:blip r:embed="rId6"/>
            <a:stretch>
              <a:fillRect b="-702"/>
            </a:stretch>
          </a:blipFill>
        </p:spPr>
      </p:sp>
      <p:sp>
        <p:nvSpPr>
          <p:cNvPr id="17" name="TextBox 17"/>
          <p:cNvSpPr txBox="1"/>
          <p:nvPr/>
        </p:nvSpPr>
        <p:spPr>
          <a:xfrm>
            <a:off x="4429650" y="22445"/>
            <a:ext cx="9428701"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PROJECT DESIGN</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3761443" y="1315168"/>
            <a:ext cx="11305471" cy="8488676"/>
          </a:xfrm>
          <a:custGeom>
            <a:avLst/>
            <a:gdLst/>
            <a:ahLst/>
            <a:cxnLst/>
            <a:rect l="l" t="t" r="r" b="b"/>
            <a:pathLst>
              <a:path w="11305471" h="8488676">
                <a:moveTo>
                  <a:pt x="0" y="0"/>
                </a:moveTo>
                <a:lnTo>
                  <a:pt x="11305471" y="0"/>
                </a:lnTo>
                <a:lnTo>
                  <a:pt x="11305471" y="8488675"/>
                </a:lnTo>
                <a:lnTo>
                  <a:pt x="0" y="8488675"/>
                </a:lnTo>
                <a:lnTo>
                  <a:pt x="0" y="0"/>
                </a:lnTo>
                <a:close/>
              </a:path>
            </a:pathLst>
          </a:custGeom>
          <a:blipFill>
            <a:blip r:embed="rId4"/>
            <a:stretch>
              <a:fillRect t="-488" b="-488"/>
            </a:stretch>
          </a:blipFill>
        </p:spPr>
      </p:sp>
      <p:sp>
        <p:nvSpPr>
          <p:cNvPr id="14" name="TextBox 14"/>
          <p:cNvSpPr txBox="1"/>
          <p:nvPr/>
        </p:nvSpPr>
        <p:spPr>
          <a:xfrm>
            <a:off x="4330872" y="121367"/>
            <a:ext cx="9626257"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DATABASE DESIGN</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630" y="201158"/>
            <a:ext cx="16956741"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SYSTEM FEATURES &amp; MODULES</a:t>
            </a:r>
          </a:p>
        </p:txBody>
      </p:sp>
      <p:sp>
        <p:nvSpPr>
          <p:cNvPr id="3" name="TextBox 3"/>
          <p:cNvSpPr txBox="1"/>
          <p:nvPr/>
        </p:nvSpPr>
        <p:spPr>
          <a:xfrm>
            <a:off x="2080071" y="1909865"/>
            <a:ext cx="14127859" cy="6381750"/>
          </a:xfrm>
          <a:prstGeom prst="rect">
            <a:avLst/>
          </a:prstGeom>
        </p:spPr>
        <p:txBody>
          <a:bodyPr lIns="0" tIns="0" rIns="0" bIns="0" rtlCol="0" anchor="t">
            <a:spAutoFit/>
          </a:bodyPr>
          <a:lstStyle/>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User Management</a:t>
            </a:r>
            <a:r>
              <a:rPr lang="en-US" sz="3000">
                <a:solidFill>
                  <a:srgbClr val="000000"/>
                </a:solidFill>
                <a:latin typeface="Century Gothic Paneuropean"/>
                <a:ea typeface="Century Gothic Paneuropean"/>
                <a:cs typeface="Century Gothic Paneuropean"/>
                <a:sym typeface="Century Gothic Paneuropean"/>
              </a:rPr>
              <a:t> – Registration, authentication, and role-based access.</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Batch Management</a:t>
            </a:r>
            <a:r>
              <a:rPr lang="en-US" sz="3000">
                <a:solidFill>
                  <a:srgbClr val="000000"/>
                </a:solidFill>
                <a:latin typeface="Century Gothic Paneuropean"/>
                <a:ea typeface="Century Gothic Paneuropean"/>
                <a:cs typeface="Century Gothic Paneuropean"/>
                <a:sym typeface="Century Gothic Paneuropean"/>
              </a:rPr>
              <a:t> – Creation, assignment, and scheduling of batches.</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Trainer Management </a:t>
            </a:r>
            <a:r>
              <a:rPr lang="en-US" sz="3000">
                <a:solidFill>
                  <a:srgbClr val="000000"/>
                </a:solidFill>
                <a:latin typeface="Century Gothic Paneuropean"/>
                <a:ea typeface="Century Gothic Paneuropean"/>
                <a:cs typeface="Century Gothic Paneuropean"/>
                <a:sym typeface="Century Gothic Paneuropean"/>
              </a:rPr>
              <a:t>– Allocation of trainers to specific batches.</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Task &amp; Assignment Tracking </a:t>
            </a:r>
            <a:r>
              <a:rPr lang="en-US" sz="3000">
                <a:solidFill>
                  <a:srgbClr val="000000"/>
                </a:solidFill>
                <a:latin typeface="Century Gothic Paneuropean"/>
                <a:ea typeface="Century Gothic Paneuropean"/>
                <a:cs typeface="Century Gothic Paneuropean"/>
                <a:sym typeface="Century Gothic Paneuropean"/>
              </a:rPr>
              <a:t>– Creation, submission, and review of assignments.</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Attendance Monitoring</a:t>
            </a:r>
            <a:r>
              <a:rPr lang="en-US" sz="3000">
                <a:solidFill>
                  <a:srgbClr val="000000"/>
                </a:solidFill>
                <a:latin typeface="Century Gothic Paneuropean"/>
                <a:ea typeface="Century Gothic Paneuropean"/>
                <a:cs typeface="Century Gothic Paneuropean"/>
                <a:sym typeface="Century Gothic Paneuropean"/>
              </a:rPr>
              <a:t> – Logging attendance for students and trainers.</a:t>
            </a:r>
          </a:p>
          <a:p>
            <a:pPr algn="l">
              <a:lnSpc>
                <a:spcPts val="4200"/>
              </a:lnSpc>
            </a:pPr>
            <a:r>
              <a:rPr lang="en-US" sz="3000">
                <a:solidFill>
                  <a:srgbClr val="000000"/>
                </a:solidFill>
                <a:latin typeface="Century Gothic Paneuropean"/>
                <a:ea typeface="Century Gothic Paneuropean"/>
                <a:cs typeface="Century Gothic Paneuropean"/>
                <a:sym typeface="Century Gothic Paneuropean"/>
              </a:rPr>
              <a:t> </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1335" y="178436"/>
            <a:ext cx="15605330" cy="1193800"/>
          </a:xfrm>
          <a:prstGeom prst="rect">
            <a:avLst/>
          </a:prstGeom>
        </p:spPr>
        <p:txBody>
          <a:bodyPr lIns="0" tIns="0" rIns="0" bIns="0" rtlCol="0" anchor="t">
            <a:spAutoFit/>
          </a:bodyPr>
          <a:lstStyle/>
          <a:p>
            <a:pPr algn="ctr">
              <a:lnSpc>
                <a:spcPts val="9799"/>
              </a:lnSpc>
            </a:pPr>
            <a:r>
              <a:rPr lang="en-US" sz="6999" b="1">
                <a:solidFill>
                  <a:srgbClr val="000000"/>
                </a:solidFill>
                <a:latin typeface="HK Grotesk Bold"/>
                <a:ea typeface="HK Grotesk Bold"/>
                <a:cs typeface="HK Grotesk Bold"/>
                <a:sym typeface="HK Grotesk Bold"/>
              </a:rPr>
              <a:t>SYSTEM WORKFLOW</a:t>
            </a:r>
          </a:p>
        </p:txBody>
      </p:sp>
      <p:sp>
        <p:nvSpPr>
          <p:cNvPr id="3" name="TextBox 3"/>
          <p:cNvSpPr txBox="1"/>
          <p:nvPr/>
        </p:nvSpPr>
        <p:spPr>
          <a:xfrm>
            <a:off x="2030121" y="1909865"/>
            <a:ext cx="14916544" cy="6915150"/>
          </a:xfrm>
          <a:prstGeom prst="rect">
            <a:avLst/>
          </a:prstGeom>
        </p:spPr>
        <p:txBody>
          <a:bodyPr lIns="0" tIns="0" rIns="0" bIns="0" rtlCol="0" anchor="t">
            <a:spAutoFit/>
          </a:bodyPr>
          <a:lstStyle/>
          <a:p>
            <a:pPr algn="just">
              <a:lnSpc>
                <a:spcPts val="4200"/>
              </a:lnSpc>
            </a:pPr>
            <a:r>
              <a:rPr lang="en-US" sz="3000" dirty="0">
                <a:solidFill>
                  <a:srgbClr val="000000"/>
                </a:solidFill>
                <a:latin typeface="Century Gothic Paneuropean"/>
                <a:ea typeface="Century Gothic Paneuropean"/>
                <a:cs typeface="Century Gothic Paneuropean"/>
                <a:sym typeface="Century Gothic Paneuropean"/>
              </a:rPr>
              <a:t>1. User Authentication &amp; Role-Based Access</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Users log in as Admins, Trainers, or Students.</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JWT is used for secure authentication.</a:t>
            </a:r>
          </a:p>
          <a:p>
            <a:pPr algn="just">
              <a:lnSpc>
                <a:spcPts val="4200"/>
              </a:lnSpc>
            </a:pPr>
            <a:endParaRPr lang="en-US" sz="3000" dirty="0">
              <a:solidFill>
                <a:srgbClr val="000000"/>
              </a:solidFill>
              <a:latin typeface="Century Gothic Paneuropean"/>
              <a:ea typeface="Century Gothic Paneuropean"/>
              <a:cs typeface="Century Gothic Paneuropean"/>
              <a:sym typeface="Century Gothic Paneuropean"/>
            </a:endParaRPr>
          </a:p>
          <a:p>
            <a:pPr algn="just">
              <a:lnSpc>
                <a:spcPts val="4200"/>
              </a:lnSpc>
            </a:pPr>
            <a:r>
              <a:rPr lang="en-US" sz="3000" dirty="0">
                <a:solidFill>
                  <a:srgbClr val="000000"/>
                </a:solidFill>
                <a:latin typeface="Century Gothic Paneuropean"/>
                <a:ea typeface="Century Gothic Paneuropean"/>
                <a:cs typeface="Century Gothic Paneuropean"/>
                <a:sym typeface="Century Gothic Paneuropean"/>
              </a:rPr>
              <a:t>2. Dashboard &amp; Navigation</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Admin manages trainers, students, batches, and tasks.</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Trainers allocate tasks, track attendance, and review submissions.</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Students complete assignments, track progress, and view attendance.</a:t>
            </a:r>
          </a:p>
          <a:p>
            <a:pPr algn="just">
              <a:lnSpc>
                <a:spcPts val="4200"/>
              </a:lnSpc>
            </a:pPr>
            <a:endParaRPr lang="en-US" sz="3000" dirty="0">
              <a:solidFill>
                <a:srgbClr val="000000"/>
              </a:solidFill>
              <a:latin typeface="Century Gothic Paneuropean"/>
              <a:ea typeface="Century Gothic Paneuropean"/>
              <a:cs typeface="Century Gothic Paneuropean"/>
              <a:sym typeface="Century Gothic Paneuropean"/>
            </a:endParaRPr>
          </a:p>
          <a:p>
            <a:pPr algn="just">
              <a:lnSpc>
                <a:spcPts val="4200"/>
              </a:lnSpc>
            </a:pPr>
            <a:r>
              <a:rPr lang="en-US" sz="3000" dirty="0">
                <a:solidFill>
                  <a:srgbClr val="000000"/>
                </a:solidFill>
                <a:latin typeface="Century Gothic Paneuropean"/>
                <a:ea typeface="Century Gothic Paneuropean"/>
                <a:cs typeface="Century Gothic Paneuropean"/>
                <a:sym typeface="Century Gothic Paneuropean"/>
              </a:rPr>
              <a:t>3. Task &amp; Attendance Management</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Trainers assign tasks, and students submit them through the portal.</a:t>
            </a:r>
          </a:p>
          <a:p>
            <a:pPr marL="647700" lvl="1" indent="-323850" algn="just">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Attendance is recorded digitally.</a:t>
            </a:r>
          </a:p>
          <a:p>
            <a:pPr algn="just">
              <a:lnSpc>
                <a:spcPts val="4200"/>
              </a:lnSpc>
            </a:pPr>
            <a:endParaRPr lang="en-US" sz="3000" dirty="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407526"/>
            <a:ext cx="8537178" cy="1193800"/>
          </a:xfrm>
          <a:prstGeom prst="rect">
            <a:avLst/>
          </a:prstGeom>
        </p:spPr>
        <p:txBody>
          <a:bodyPr lIns="0" tIns="0" rIns="0" bIns="0" rtlCol="0" anchor="t">
            <a:spAutoFit/>
          </a:bodyPr>
          <a:lstStyle/>
          <a:p>
            <a:pPr algn="ctr">
              <a:lnSpc>
                <a:spcPts val="9799"/>
              </a:lnSpc>
            </a:pPr>
            <a:r>
              <a:rPr lang="en-US" sz="6999" b="1" dirty="0">
                <a:solidFill>
                  <a:srgbClr val="000000"/>
                </a:solidFill>
                <a:latin typeface="HK Grotesk Bold"/>
                <a:ea typeface="HK Grotesk Bold"/>
                <a:cs typeface="HK Grotesk Bold"/>
                <a:sym typeface="HK Grotesk Bold"/>
              </a:rPr>
              <a:t>FUTURE SCOPE</a:t>
            </a:r>
          </a:p>
        </p:txBody>
      </p:sp>
      <p:sp>
        <p:nvSpPr>
          <p:cNvPr id="3" name="TextBox 3"/>
          <p:cNvSpPr txBox="1"/>
          <p:nvPr/>
        </p:nvSpPr>
        <p:spPr>
          <a:xfrm>
            <a:off x="2700188" y="2918398"/>
            <a:ext cx="12891047" cy="4273414"/>
          </a:xfrm>
          <a:prstGeom prst="rect">
            <a:avLst/>
          </a:prstGeom>
        </p:spPr>
        <p:txBody>
          <a:bodyPr lIns="0" tIns="0" rIns="0" bIns="0" rtlCol="0" anchor="t">
            <a:spAutoFit/>
          </a:bodyPr>
          <a:lstStyle/>
          <a:p>
            <a:pPr marL="647700" lvl="1" indent="-323850" algn="l">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Blockchain for Certifications – Issue verifiable, tamper-proof digital certificates using blockchain.</a:t>
            </a:r>
          </a:p>
          <a:p>
            <a:pPr marL="647700" lvl="1" indent="-323850" algn="l">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Native or Cross-Platform Apps – Develop Android/iOS apps for seamless access to materials, task submissions, and notifications.</a:t>
            </a:r>
          </a:p>
          <a:p>
            <a:pPr marL="647700" lvl="1" indent="-323850" algn="l">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Push Notifications – Instant alerts for students about deadlines, announcements, and attendance.</a:t>
            </a:r>
          </a:p>
          <a:p>
            <a:pPr marL="647700" lvl="1" indent="-323850" algn="l">
              <a:lnSpc>
                <a:spcPts val="4200"/>
              </a:lnSpc>
              <a:buFont typeface="Arial"/>
              <a:buChar char="•"/>
            </a:pPr>
            <a:r>
              <a:rPr lang="en-US" sz="3000" dirty="0">
                <a:solidFill>
                  <a:srgbClr val="000000"/>
                </a:solidFill>
                <a:latin typeface="Century Gothic Paneuropean"/>
                <a:ea typeface="Century Gothic Paneuropean"/>
                <a:cs typeface="Century Gothic Paneuropean"/>
                <a:sym typeface="Century Gothic Paneuropean"/>
              </a:rPr>
              <a:t>Load Balancing &amp; Caching – Optimize system response times with caching mechanisms like Redis and load balancers.</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693</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HK Grotesk Bold</vt:lpstr>
      <vt:lpstr>Calibri</vt:lpstr>
      <vt:lpstr>Century Gothic Paneuropean Bold</vt:lpstr>
      <vt:lpstr>Century Gothic Paneuropean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EduManage</dc:title>
  <cp:lastModifiedBy>Yash Pardeshi</cp:lastModifiedBy>
  <cp:revision>2</cp:revision>
  <dcterms:created xsi:type="dcterms:W3CDTF">2006-08-16T00:00:00Z</dcterms:created>
  <dcterms:modified xsi:type="dcterms:W3CDTF">2025-03-08T18:02:47Z</dcterms:modified>
  <dc:identifier>DAGhA9geONg</dc:identifier>
</cp:coreProperties>
</file>