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78FAB2-F00B-4020-8A2F-1F29ADC54B5B}"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6BCE46-2452-4AFD-B26B-A9DF813F9BD5}" type="slidenum">
              <a:rPr lang="en-IN" smtClean="0"/>
              <a:t>‹#›</a:t>
            </a:fld>
            <a:endParaRPr lang="en-IN"/>
          </a:p>
        </p:txBody>
      </p:sp>
    </p:spTree>
    <p:extLst>
      <p:ext uri="{BB962C8B-B14F-4D97-AF65-F5344CB8AC3E}">
        <p14:creationId xmlns:p14="http://schemas.microsoft.com/office/powerpoint/2010/main" val="2627038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78FAB2-F00B-4020-8A2F-1F29ADC54B5B}" type="datetimeFigureOut">
              <a:rPr lang="en-IN" smtClean="0"/>
              <a:t>11-07-2021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6BCE46-2452-4AFD-B26B-A9DF813F9BD5}" type="slidenum">
              <a:rPr lang="en-IN" smtClean="0"/>
              <a:t>‹#›</a:t>
            </a:fld>
            <a:endParaRPr lang="en-IN"/>
          </a:p>
        </p:txBody>
      </p:sp>
    </p:spTree>
    <p:extLst>
      <p:ext uri="{BB962C8B-B14F-4D97-AF65-F5344CB8AC3E}">
        <p14:creationId xmlns:p14="http://schemas.microsoft.com/office/powerpoint/2010/main" val="3296302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78FAB2-F00B-4020-8A2F-1F29ADC54B5B}"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6BCE46-2452-4AFD-B26B-A9DF813F9BD5}" type="slidenum">
              <a:rPr lang="en-IN" smtClean="0"/>
              <a:t>‹#›</a:t>
            </a:fld>
            <a:endParaRPr lang="en-IN"/>
          </a:p>
        </p:txBody>
      </p:sp>
    </p:spTree>
    <p:extLst>
      <p:ext uri="{BB962C8B-B14F-4D97-AF65-F5344CB8AC3E}">
        <p14:creationId xmlns:p14="http://schemas.microsoft.com/office/powerpoint/2010/main" val="3113624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78FAB2-F00B-4020-8A2F-1F29ADC54B5B}"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6BCE46-2452-4AFD-B26B-A9DF813F9BD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85929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78FAB2-F00B-4020-8A2F-1F29ADC54B5B}"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6BCE46-2452-4AFD-B26B-A9DF813F9BD5}" type="slidenum">
              <a:rPr lang="en-IN" smtClean="0"/>
              <a:t>‹#›</a:t>
            </a:fld>
            <a:endParaRPr lang="en-IN"/>
          </a:p>
        </p:txBody>
      </p:sp>
    </p:spTree>
    <p:extLst>
      <p:ext uri="{BB962C8B-B14F-4D97-AF65-F5344CB8AC3E}">
        <p14:creationId xmlns:p14="http://schemas.microsoft.com/office/powerpoint/2010/main" val="3962693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78FAB2-F00B-4020-8A2F-1F29ADC54B5B}" type="datetimeFigureOut">
              <a:rPr lang="en-IN" smtClean="0"/>
              <a:t>11-07-2021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6BCE46-2452-4AFD-B26B-A9DF813F9BD5}" type="slidenum">
              <a:rPr lang="en-IN" smtClean="0"/>
              <a:t>‹#›</a:t>
            </a:fld>
            <a:endParaRPr lang="en-IN"/>
          </a:p>
        </p:txBody>
      </p:sp>
    </p:spTree>
    <p:extLst>
      <p:ext uri="{BB962C8B-B14F-4D97-AF65-F5344CB8AC3E}">
        <p14:creationId xmlns:p14="http://schemas.microsoft.com/office/powerpoint/2010/main" val="118543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78FAB2-F00B-4020-8A2F-1F29ADC54B5B}" type="datetimeFigureOut">
              <a:rPr lang="en-IN" smtClean="0"/>
              <a:t>11-07-2021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6BCE46-2452-4AFD-B26B-A9DF813F9BD5}" type="slidenum">
              <a:rPr lang="en-IN" smtClean="0"/>
              <a:t>‹#›</a:t>
            </a:fld>
            <a:endParaRPr lang="en-IN"/>
          </a:p>
        </p:txBody>
      </p:sp>
    </p:spTree>
    <p:extLst>
      <p:ext uri="{BB962C8B-B14F-4D97-AF65-F5344CB8AC3E}">
        <p14:creationId xmlns:p14="http://schemas.microsoft.com/office/powerpoint/2010/main" val="780199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78FAB2-F00B-4020-8A2F-1F29ADC54B5B}"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6BCE46-2452-4AFD-B26B-A9DF813F9BD5}" type="slidenum">
              <a:rPr lang="en-IN" smtClean="0"/>
              <a:t>‹#›</a:t>
            </a:fld>
            <a:endParaRPr lang="en-IN"/>
          </a:p>
        </p:txBody>
      </p:sp>
    </p:spTree>
    <p:extLst>
      <p:ext uri="{BB962C8B-B14F-4D97-AF65-F5344CB8AC3E}">
        <p14:creationId xmlns:p14="http://schemas.microsoft.com/office/powerpoint/2010/main" val="3335332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78FAB2-F00B-4020-8A2F-1F29ADC54B5B}"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6BCE46-2452-4AFD-B26B-A9DF813F9BD5}" type="slidenum">
              <a:rPr lang="en-IN" smtClean="0"/>
              <a:t>‹#›</a:t>
            </a:fld>
            <a:endParaRPr lang="en-IN"/>
          </a:p>
        </p:txBody>
      </p:sp>
    </p:spTree>
    <p:extLst>
      <p:ext uri="{BB962C8B-B14F-4D97-AF65-F5344CB8AC3E}">
        <p14:creationId xmlns:p14="http://schemas.microsoft.com/office/powerpoint/2010/main" val="1432485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D78FAB2-F00B-4020-8A2F-1F29ADC54B5B}"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6BCE46-2452-4AFD-B26B-A9DF813F9BD5}" type="slidenum">
              <a:rPr lang="en-IN" smtClean="0"/>
              <a:t>‹#›</a:t>
            </a:fld>
            <a:endParaRPr lang="en-IN"/>
          </a:p>
        </p:txBody>
      </p:sp>
    </p:spTree>
    <p:extLst>
      <p:ext uri="{BB962C8B-B14F-4D97-AF65-F5344CB8AC3E}">
        <p14:creationId xmlns:p14="http://schemas.microsoft.com/office/powerpoint/2010/main" val="2366912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78FAB2-F00B-4020-8A2F-1F29ADC54B5B}" type="datetimeFigureOut">
              <a:rPr lang="en-IN" smtClean="0"/>
              <a:t>11-07-2021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6BCE46-2452-4AFD-B26B-A9DF813F9BD5}" type="slidenum">
              <a:rPr lang="en-IN" smtClean="0"/>
              <a:t>‹#›</a:t>
            </a:fld>
            <a:endParaRPr lang="en-IN"/>
          </a:p>
        </p:txBody>
      </p:sp>
    </p:spTree>
    <p:extLst>
      <p:ext uri="{BB962C8B-B14F-4D97-AF65-F5344CB8AC3E}">
        <p14:creationId xmlns:p14="http://schemas.microsoft.com/office/powerpoint/2010/main" val="2513461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78FAB2-F00B-4020-8A2F-1F29ADC54B5B}" type="datetimeFigureOut">
              <a:rPr lang="en-IN" smtClean="0"/>
              <a:t>11-07-2021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6BCE46-2452-4AFD-B26B-A9DF813F9BD5}" type="slidenum">
              <a:rPr lang="en-IN" smtClean="0"/>
              <a:t>‹#›</a:t>
            </a:fld>
            <a:endParaRPr lang="en-IN"/>
          </a:p>
        </p:txBody>
      </p:sp>
    </p:spTree>
    <p:extLst>
      <p:ext uri="{BB962C8B-B14F-4D97-AF65-F5344CB8AC3E}">
        <p14:creationId xmlns:p14="http://schemas.microsoft.com/office/powerpoint/2010/main" val="1254287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78FAB2-F00B-4020-8A2F-1F29ADC54B5B}" type="datetimeFigureOut">
              <a:rPr lang="en-IN" smtClean="0"/>
              <a:t>11-07-2021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6BCE46-2452-4AFD-B26B-A9DF813F9BD5}" type="slidenum">
              <a:rPr lang="en-IN" smtClean="0"/>
              <a:t>‹#›</a:t>
            </a:fld>
            <a:endParaRPr lang="en-IN"/>
          </a:p>
        </p:txBody>
      </p:sp>
    </p:spTree>
    <p:extLst>
      <p:ext uri="{BB962C8B-B14F-4D97-AF65-F5344CB8AC3E}">
        <p14:creationId xmlns:p14="http://schemas.microsoft.com/office/powerpoint/2010/main" val="131052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D78FAB2-F00B-4020-8A2F-1F29ADC54B5B}" type="datetimeFigureOut">
              <a:rPr lang="en-IN" smtClean="0"/>
              <a:t>11-07-2021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56BCE46-2452-4AFD-B26B-A9DF813F9BD5}" type="slidenum">
              <a:rPr lang="en-IN" smtClean="0"/>
              <a:t>‹#›</a:t>
            </a:fld>
            <a:endParaRPr lang="en-IN"/>
          </a:p>
        </p:txBody>
      </p:sp>
    </p:spTree>
    <p:extLst>
      <p:ext uri="{BB962C8B-B14F-4D97-AF65-F5344CB8AC3E}">
        <p14:creationId xmlns:p14="http://schemas.microsoft.com/office/powerpoint/2010/main" val="738943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D78FAB2-F00B-4020-8A2F-1F29ADC54B5B}" type="datetimeFigureOut">
              <a:rPr lang="en-IN" smtClean="0"/>
              <a:t>11-07-2021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56BCE46-2452-4AFD-B26B-A9DF813F9BD5}" type="slidenum">
              <a:rPr lang="en-IN" smtClean="0"/>
              <a:t>‹#›</a:t>
            </a:fld>
            <a:endParaRPr lang="en-IN"/>
          </a:p>
        </p:txBody>
      </p:sp>
    </p:spTree>
    <p:extLst>
      <p:ext uri="{BB962C8B-B14F-4D97-AF65-F5344CB8AC3E}">
        <p14:creationId xmlns:p14="http://schemas.microsoft.com/office/powerpoint/2010/main" val="412998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D78FAB2-F00B-4020-8A2F-1F29ADC54B5B}" type="datetimeFigureOut">
              <a:rPr lang="en-IN" smtClean="0"/>
              <a:t>11-07-2021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56BCE46-2452-4AFD-B26B-A9DF813F9BD5}" type="slidenum">
              <a:rPr lang="en-IN" smtClean="0"/>
              <a:t>‹#›</a:t>
            </a:fld>
            <a:endParaRPr lang="en-IN"/>
          </a:p>
        </p:txBody>
      </p:sp>
    </p:spTree>
    <p:extLst>
      <p:ext uri="{BB962C8B-B14F-4D97-AF65-F5344CB8AC3E}">
        <p14:creationId xmlns:p14="http://schemas.microsoft.com/office/powerpoint/2010/main" val="2501196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78FAB2-F00B-4020-8A2F-1F29ADC54B5B}" type="datetimeFigureOut">
              <a:rPr lang="en-IN" smtClean="0"/>
              <a:t>11-07-2021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6BCE46-2452-4AFD-B26B-A9DF813F9BD5}" type="slidenum">
              <a:rPr lang="en-IN" smtClean="0"/>
              <a:t>‹#›</a:t>
            </a:fld>
            <a:endParaRPr lang="en-IN"/>
          </a:p>
        </p:txBody>
      </p:sp>
    </p:spTree>
    <p:extLst>
      <p:ext uri="{BB962C8B-B14F-4D97-AF65-F5344CB8AC3E}">
        <p14:creationId xmlns:p14="http://schemas.microsoft.com/office/powerpoint/2010/main" val="311345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D78FAB2-F00B-4020-8A2F-1F29ADC54B5B}" type="datetimeFigureOut">
              <a:rPr lang="en-IN" smtClean="0"/>
              <a:t>11-07-2021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56BCE46-2452-4AFD-B26B-A9DF813F9BD5}" type="slidenum">
              <a:rPr lang="en-IN" smtClean="0"/>
              <a:t>‹#›</a:t>
            </a:fld>
            <a:endParaRPr lang="en-IN"/>
          </a:p>
        </p:txBody>
      </p:sp>
    </p:spTree>
    <p:extLst>
      <p:ext uri="{BB962C8B-B14F-4D97-AF65-F5344CB8AC3E}">
        <p14:creationId xmlns:p14="http://schemas.microsoft.com/office/powerpoint/2010/main" val="28987190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458A-57BA-4F61-B722-F9D2C669F949}"/>
              </a:ext>
            </a:extLst>
          </p:cNvPr>
          <p:cNvSpPr>
            <a:spLocks noGrp="1"/>
          </p:cNvSpPr>
          <p:nvPr>
            <p:ph type="title"/>
          </p:nvPr>
        </p:nvSpPr>
        <p:spPr/>
        <p:txBody>
          <a:bodyPr/>
          <a:lstStyle/>
          <a:p>
            <a:r>
              <a:rPr lang="en-US" dirty="0"/>
              <a:t>PRESENTATION ON PROBABILITY</a:t>
            </a:r>
            <a:endParaRPr lang="en-IN" dirty="0"/>
          </a:p>
        </p:txBody>
      </p:sp>
      <p:sp>
        <p:nvSpPr>
          <p:cNvPr id="3" name="Content Placeholder 2">
            <a:extLst>
              <a:ext uri="{FF2B5EF4-FFF2-40B4-BE49-F238E27FC236}">
                <a16:creationId xmlns:a16="http://schemas.microsoft.com/office/drawing/2014/main" id="{F09459FD-FB31-4C33-A3DB-11CD06C74030}"/>
              </a:ext>
            </a:extLst>
          </p:cNvPr>
          <p:cNvSpPr>
            <a:spLocks noGrp="1"/>
          </p:cNvSpPr>
          <p:nvPr>
            <p:ph idx="1"/>
          </p:nvPr>
        </p:nvSpPr>
        <p:spPr>
          <a:xfrm>
            <a:off x="1103312" y="2052919"/>
            <a:ext cx="8946541" cy="2861982"/>
          </a:xfrm>
        </p:spPr>
        <p:txBody>
          <a:bodyPr>
            <a:noAutofit/>
          </a:bodyPr>
          <a:lstStyle/>
          <a:p>
            <a:r>
              <a:rPr lang="en-US" sz="3200" dirty="0"/>
              <a:t>What is probability?</a:t>
            </a:r>
          </a:p>
          <a:p>
            <a:r>
              <a:rPr lang="en-US" sz="3200" dirty="0"/>
              <a:t>Probability is the branch of mathematics concerning numerical descriptions of how likely an event is to occur, or how likely it is that a proposition is true. The probability of an event is a number between 0 and 1,</a:t>
            </a:r>
            <a:endParaRPr lang="en-IN" sz="3200" dirty="0"/>
          </a:p>
        </p:txBody>
      </p:sp>
    </p:spTree>
    <p:extLst>
      <p:ext uri="{BB962C8B-B14F-4D97-AF65-F5344CB8AC3E}">
        <p14:creationId xmlns:p14="http://schemas.microsoft.com/office/powerpoint/2010/main" val="395318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9E904-0F40-41CA-B55D-3A8F48DBC3DE}"/>
              </a:ext>
            </a:extLst>
          </p:cNvPr>
          <p:cNvSpPr>
            <a:spLocks noGrp="1"/>
          </p:cNvSpPr>
          <p:nvPr>
            <p:ph type="title"/>
          </p:nvPr>
        </p:nvSpPr>
        <p:spPr/>
        <p:txBody>
          <a:bodyPr/>
          <a:lstStyle/>
          <a:p>
            <a:endParaRPr lang="en-IN" sz="3600" dirty="0"/>
          </a:p>
        </p:txBody>
      </p:sp>
      <p:sp>
        <p:nvSpPr>
          <p:cNvPr id="3" name="Content Placeholder 2">
            <a:extLst>
              <a:ext uri="{FF2B5EF4-FFF2-40B4-BE49-F238E27FC236}">
                <a16:creationId xmlns:a16="http://schemas.microsoft.com/office/drawing/2014/main" id="{5C3707CF-0822-4EF9-9A5F-0A1928CFED0B}"/>
              </a:ext>
            </a:extLst>
          </p:cNvPr>
          <p:cNvSpPr>
            <a:spLocks noGrp="1"/>
          </p:cNvSpPr>
          <p:nvPr>
            <p:ph idx="1"/>
          </p:nvPr>
        </p:nvSpPr>
        <p:spPr>
          <a:xfrm>
            <a:off x="1103312" y="1133476"/>
            <a:ext cx="8946541" cy="5114924"/>
          </a:xfrm>
        </p:spPr>
        <p:txBody>
          <a:bodyPr/>
          <a:lstStyle/>
          <a:p>
            <a:r>
              <a:rPr lang="en-US" dirty="0"/>
              <a:t>Define mutual exclusive and mutual inclusive events?</a:t>
            </a:r>
          </a:p>
          <a:p>
            <a:r>
              <a:rPr lang="en-US" dirty="0"/>
              <a:t>In statistics and probability theory, two events are mutually exclusive if they cannot occur at the same time.</a:t>
            </a:r>
          </a:p>
          <a:p>
            <a:r>
              <a:rPr lang="en-US" dirty="0"/>
              <a:t>If you have two events that are dependent in some way, they are mutually inclusive. .</a:t>
            </a:r>
            <a:endParaRPr lang="en-IN" dirty="0"/>
          </a:p>
        </p:txBody>
      </p:sp>
    </p:spTree>
    <p:extLst>
      <p:ext uri="{BB962C8B-B14F-4D97-AF65-F5344CB8AC3E}">
        <p14:creationId xmlns:p14="http://schemas.microsoft.com/office/powerpoint/2010/main" val="1166369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9B21B-3503-44A8-98DB-114DD15C54E0}"/>
              </a:ext>
            </a:extLst>
          </p:cNvPr>
          <p:cNvSpPr>
            <a:spLocks noGrp="1"/>
          </p:cNvSpPr>
          <p:nvPr>
            <p:ph type="title"/>
          </p:nvPr>
        </p:nvSpPr>
        <p:spPr/>
        <p:txBody>
          <a:bodyPr/>
          <a:lstStyle/>
          <a:p>
            <a:r>
              <a:rPr lang="en-US" dirty="0"/>
              <a:t>EXPLAIN CONDITIONAL PROBABILITY</a:t>
            </a:r>
            <a:endParaRPr lang="en-IN" dirty="0"/>
          </a:p>
        </p:txBody>
      </p:sp>
      <p:sp>
        <p:nvSpPr>
          <p:cNvPr id="3" name="Content Placeholder 2">
            <a:extLst>
              <a:ext uri="{FF2B5EF4-FFF2-40B4-BE49-F238E27FC236}">
                <a16:creationId xmlns:a16="http://schemas.microsoft.com/office/drawing/2014/main" id="{0BAE9BE8-91D7-4D2F-B7EF-1A2C80CBC62D}"/>
              </a:ext>
            </a:extLst>
          </p:cNvPr>
          <p:cNvSpPr>
            <a:spLocks noGrp="1"/>
          </p:cNvSpPr>
          <p:nvPr>
            <p:ph idx="1"/>
          </p:nvPr>
        </p:nvSpPr>
        <p:spPr>
          <a:xfrm>
            <a:off x="779462" y="1290358"/>
            <a:ext cx="8946541" cy="5114924"/>
          </a:xfrm>
        </p:spPr>
        <p:txBody>
          <a:bodyPr>
            <a:normAutofit fontScale="77500" lnSpcReduction="20000"/>
          </a:bodyPr>
          <a:lstStyle/>
          <a:p>
            <a:r>
              <a:rPr lang="en-US" dirty="0"/>
              <a:t>Events in Conditional Probability</a:t>
            </a:r>
          </a:p>
          <a:p>
            <a:r>
              <a:rPr lang="en-US" dirty="0"/>
              <a:t>Conditional probability could describe an event like:</a:t>
            </a:r>
          </a:p>
          <a:p>
            <a:endParaRPr lang="en-US" dirty="0"/>
          </a:p>
          <a:p>
            <a:r>
              <a:rPr lang="en-US" dirty="0"/>
              <a:t>Event A is that it is raining outside, and it has a 0.3 (30%) chance of raining today.</a:t>
            </a:r>
          </a:p>
          <a:p>
            <a:r>
              <a:rPr lang="en-US" dirty="0"/>
              <a:t>Event B is that you will need to go outside, and that has a probability of 0.5 (50%).</a:t>
            </a:r>
          </a:p>
          <a:p>
            <a:r>
              <a:rPr lang="en-US" dirty="0"/>
              <a:t>A conditional probability would look at these two events in relationship with one another, such as the probability that it is both raining and you will need to go outside.</a:t>
            </a:r>
          </a:p>
          <a:p>
            <a:r>
              <a:rPr lang="en-US" dirty="0"/>
              <a:t>The formula for conditional probability is:</a:t>
            </a:r>
          </a:p>
          <a:p>
            <a:endParaRPr lang="en-US" dirty="0"/>
          </a:p>
          <a:p>
            <a:r>
              <a:rPr lang="en-US" dirty="0"/>
              <a:t>P(B|A) = P(A and B) / P(A)</a:t>
            </a:r>
          </a:p>
          <a:p>
            <a:endParaRPr lang="en-US" dirty="0"/>
          </a:p>
          <a:p>
            <a:r>
              <a:rPr lang="en-US" dirty="0"/>
              <a:t>which you can also rewrite as:</a:t>
            </a:r>
          </a:p>
          <a:p>
            <a:endParaRPr lang="en-US" dirty="0"/>
          </a:p>
          <a:p>
            <a:r>
              <a:rPr lang="en-US" dirty="0"/>
              <a:t>P(B|A) = P(A∩B) / P(A)</a:t>
            </a:r>
          </a:p>
        </p:txBody>
      </p:sp>
    </p:spTree>
    <p:extLst>
      <p:ext uri="{BB962C8B-B14F-4D97-AF65-F5344CB8AC3E}">
        <p14:creationId xmlns:p14="http://schemas.microsoft.com/office/powerpoint/2010/main" val="2937987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7A2C6-8DC2-46F6-8A77-691BCB5327B6}"/>
              </a:ext>
            </a:extLst>
          </p:cNvPr>
          <p:cNvSpPr>
            <a:spLocks noGrp="1"/>
          </p:cNvSpPr>
          <p:nvPr>
            <p:ph type="title"/>
          </p:nvPr>
        </p:nvSpPr>
        <p:spPr/>
        <p:txBody>
          <a:bodyPr/>
          <a:lstStyle/>
          <a:p>
            <a:r>
              <a:rPr lang="en-US" dirty="0"/>
              <a:t>EXPLIAN BAYES THEOREM</a:t>
            </a:r>
            <a:endParaRPr lang="en-IN" dirty="0"/>
          </a:p>
        </p:txBody>
      </p:sp>
      <p:sp>
        <p:nvSpPr>
          <p:cNvPr id="3" name="Content Placeholder 2">
            <a:extLst>
              <a:ext uri="{FF2B5EF4-FFF2-40B4-BE49-F238E27FC236}">
                <a16:creationId xmlns:a16="http://schemas.microsoft.com/office/drawing/2014/main" id="{39F027A9-D589-4C4A-9C7F-52F58A6C0CE5}"/>
              </a:ext>
            </a:extLst>
          </p:cNvPr>
          <p:cNvSpPr>
            <a:spLocks noGrp="1"/>
          </p:cNvSpPr>
          <p:nvPr>
            <p:ph idx="1"/>
          </p:nvPr>
        </p:nvSpPr>
        <p:spPr>
          <a:xfrm>
            <a:off x="1103312" y="1133476"/>
            <a:ext cx="8946541" cy="5114924"/>
          </a:xfrm>
        </p:spPr>
        <p:txBody>
          <a:bodyPr>
            <a:normAutofit/>
          </a:bodyPr>
          <a:lstStyle/>
          <a:p>
            <a:r>
              <a:rPr lang="en-US" dirty="0"/>
              <a:t>n statistics and probability theory, the Bayes’ theorem (also known as the Bayes’ rule) is a mathematical formula used to determine the conditional probability of events. Essentially, the Bayes’ theorem describes the probability of an event based on prior knowledge of the conditions that might be relevant to the event.</a:t>
            </a:r>
          </a:p>
          <a:p>
            <a:r>
              <a:rPr lang="en-US" dirty="0"/>
              <a:t>Formula for Bayes’ Theorem</a:t>
            </a:r>
          </a:p>
          <a:p>
            <a:r>
              <a:rPr lang="en-US" dirty="0"/>
              <a:t>P(A/B)=P(B/A)*P(A)/P(B)</a:t>
            </a:r>
          </a:p>
          <a:p>
            <a:r>
              <a:rPr lang="en-US" dirty="0"/>
              <a:t>P(A|B) – the probability of event A occurring, given event B has occurred</a:t>
            </a:r>
          </a:p>
          <a:p>
            <a:r>
              <a:rPr lang="en-US" dirty="0"/>
              <a:t>P(B|A) – the probability of event B occurring, given event A has occurred</a:t>
            </a:r>
          </a:p>
          <a:p>
            <a:r>
              <a:rPr lang="en-US" dirty="0"/>
              <a:t>P(A) – the probability of event A</a:t>
            </a:r>
          </a:p>
          <a:p>
            <a:r>
              <a:rPr lang="en-US" dirty="0"/>
              <a:t>P(B) – the probability of event B</a:t>
            </a:r>
            <a:endParaRPr lang="en-IN" dirty="0"/>
          </a:p>
        </p:txBody>
      </p:sp>
    </p:spTree>
    <p:extLst>
      <p:ext uri="{BB962C8B-B14F-4D97-AF65-F5344CB8AC3E}">
        <p14:creationId xmlns:p14="http://schemas.microsoft.com/office/powerpoint/2010/main" val="1719019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77EA6-84CC-4894-800B-46135D7D1FA8}"/>
              </a:ext>
            </a:extLst>
          </p:cNvPr>
          <p:cNvSpPr>
            <a:spLocks noGrp="1"/>
          </p:cNvSpPr>
          <p:nvPr>
            <p:ph type="title"/>
          </p:nvPr>
        </p:nvSpPr>
        <p:spPr/>
        <p:txBody>
          <a:bodyPr/>
          <a:lstStyle/>
          <a:p>
            <a:r>
              <a:rPr lang="en-US" dirty="0"/>
              <a:t>What is the probability of spinning a prime </a:t>
            </a:r>
            <a:r>
              <a:rPr lang="en-US" dirty="0" err="1"/>
              <a:t>numberon</a:t>
            </a:r>
            <a:r>
              <a:rPr lang="en-US" dirty="0"/>
              <a:t> a spinner numbered 1 to 8?</a:t>
            </a:r>
            <a:br>
              <a:rPr lang="en-US" dirty="0"/>
            </a:br>
            <a:r>
              <a:rPr lang="en-US" dirty="0"/>
              <a:t>S= (1,2,3,4,5,6,7,8)</a:t>
            </a:r>
            <a:br>
              <a:rPr lang="en-US" dirty="0"/>
            </a:br>
            <a:r>
              <a:rPr lang="en-US" dirty="0"/>
              <a:t>here we have 1,3,5,7 </a:t>
            </a:r>
            <a:r>
              <a:rPr lang="en-US" dirty="0" err="1"/>
              <a:t>thsese</a:t>
            </a:r>
            <a:r>
              <a:rPr lang="en-US" dirty="0"/>
              <a:t> are prime numbers so probability will be 4/8=0.5</a:t>
            </a:r>
            <a:endParaRPr lang="en-IN" dirty="0"/>
          </a:p>
        </p:txBody>
      </p:sp>
      <p:graphicFrame>
        <p:nvGraphicFramePr>
          <p:cNvPr id="4" name="Table 4">
            <a:extLst>
              <a:ext uri="{FF2B5EF4-FFF2-40B4-BE49-F238E27FC236}">
                <a16:creationId xmlns:a16="http://schemas.microsoft.com/office/drawing/2014/main" id="{191F6413-E4B3-4275-A51E-A6ECCF4DB8B1}"/>
              </a:ext>
            </a:extLst>
          </p:cNvPr>
          <p:cNvGraphicFramePr>
            <a:graphicFrameLocks noGrp="1"/>
          </p:cNvGraphicFramePr>
          <p:nvPr>
            <p:ph idx="1"/>
            <p:extLst>
              <p:ext uri="{D42A27DB-BD31-4B8C-83A1-F6EECF244321}">
                <p14:modId xmlns:p14="http://schemas.microsoft.com/office/powerpoint/2010/main" val="3271525882"/>
              </p:ext>
            </p:extLst>
          </p:nvPr>
        </p:nvGraphicFramePr>
        <p:xfrm>
          <a:off x="2820724" y="7157122"/>
          <a:ext cx="8947150" cy="365760"/>
        </p:xfrm>
        <a:graphic>
          <a:graphicData uri="http://schemas.openxmlformats.org/drawingml/2006/table">
            <a:tbl>
              <a:tblPr firstRow="1" bandRow="1">
                <a:tableStyleId>{5C22544A-7EE6-4342-B048-85BDC9FD1C3A}</a:tableStyleId>
              </a:tblPr>
              <a:tblGrid>
                <a:gridCol w="1789430">
                  <a:extLst>
                    <a:ext uri="{9D8B030D-6E8A-4147-A177-3AD203B41FA5}">
                      <a16:colId xmlns:a16="http://schemas.microsoft.com/office/drawing/2014/main" val="4078679632"/>
                    </a:ext>
                  </a:extLst>
                </a:gridCol>
                <a:gridCol w="1789430">
                  <a:extLst>
                    <a:ext uri="{9D8B030D-6E8A-4147-A177-3AD203B41FA5}">
                      <a16:colId xmlns:a16="http://schemas.microsoft.com/office/drawing/2014/main" val="1325980551"/>
                    </a:ext>
                  </a:extLst>
                </a:gridCol>
                <a:gridCol w="1789430">
                  <a:extLst>
                    <a:ext uri="{9D8B030D-6E8A-4147-A177-3AD203B41FA5}">
                      <a16:colId xmlns:a16="http://schemas.microsoft.com/office/drawing/2014/main" val="3731909534"/>
                    </a:ext>
                  </a:extLst>
                </a:gridCol>
                <a:gridCol w="1789430">
                  <a:extLst>
                    <a:ext uri="{9D8B030D-6E8A-4147-A177-3AD203B41FA5}">
                      <a16:colId xmlns:a16="http://schemas.microsoft.com/office/drawing/2014/main" val="2012992084"/>
                    </a:ext>
                  </a:extLst>
                </a:gridCol>
                <a:gridCol w="1789430">
                  <a:extLst>
                    <a:ext uri="{9D8B030D-6E8A-4147-A177-3AD203B41FA5}">
                      <a16:colId xmlns:a16="http://schemas.microsoft.com/office/drawing/2014/main" val="4079452688"/>
                    </a:ext>
                  </a:extLst>
                </a:gridCol>
              </a:tblGrid>
              <a:tr h="0">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865425688"/>
                  </a:ext>
                </a:extLst>
              </a:tr>
            </a:tbl>
          </a:graphicData>
        </a:graphic>
      </p:graphicFrame>
    </p:spTree>
    <p:extLst>
      <p:ext uri="{BB962C8B-B14F-4D97-AF65-F5344CB8AC3E}">
        <p14:creationId xmlns:p14="http://schemas.microsoft.com/office/powerpoint/2010/main" val="4076207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E8D74-ABE1-45EB-AB5D-CF54FE9939A2}"/>
              </a:ext>
            </a:extLst>
          </p:cNvPr>
          <p:cNvSpPr>
            <a:spLocks noGrp="1"/>
          </p:cNvSpPr>
          <p:nvPr>
            <p:ph type="title"/>
          </p:nvPr>
        </p:nvSpPr>
        <p:spPr/>
        <p:txBody>
          <a:bodyPr/>
          <a:lstStyle/>
          <a:p>
            <a:r>
              <a:rPr lang="en-US" dirty="0"/>
              <a:t>For  numbers 1to 9 get the probability of getting a number less than 4?</a:t>
            </a:r>
            <a:br>
              <a:rPr lang="en-US" dirty="0"/>
            </a:br>
            <a:endParaRPr lang="en-IN" dirty="0"/>
          </a:p>
        </p:txBody>
      </p:sp>
      <p:sp>
        <p:nvSpPr>
          <p:cNvPr id="3" name="Content Placeholder 2">
            <a:extLst>
              <a:ext uri="{FF2B5EF4-FFF2-40B4-BE49-F238E27FC236}">
                <a16:creationId xmlns:a16="http://schemas.microsoft.com/office/drawing/2014/main" id="{68B0C563-0BD8-4F0F-8D22-75C1AF41F3A4}"/>
              </a:ext>
            </a:extLst>
          </p:cNvPr>
          <p:cNvSpPr>
            <a:spLocks noGrp="1"/>
          </p:cNvSpPr>
          <p:nvPr>
            <p:ph idx="1"/>
          </p:nvPr>
        </p:nvSpPr>
        <p:spPr>
          <a:xfrm>
            <a:off x="1104293" y="2611718"/>
            <a:ext cx="8946541" cy="4352364"/>
          </a:xfrm>
        </p:spPr>
        <p:txBody>
          <a:bodyPr/>
          <a:lstStyle/>
          <a:p>
            <a:r>
              <a:rPr lang="en-US" dirty="0"/>
              <a:t>Here we have like s= (1,2,3,4,5,6,7,8,9)we want less than 4 so =4/9</a:t>
            </a:r>
            <a:endParaRPr lang="en-IN" dirty="0"/>
          </a:p>
        </p:txBody>
      </p:sp>
    </p:spTree>
    <p:extLst>
      <p:ext uri="{BB962C8B-B14F-4D97-AF65-F5344CB8AC3E}">
        <p14:creationId xmlns:p14="http://schemas.microsoft.com/office/powerpoint/2010/main" val="2242100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32A4-3DE4-4A52-A29C-F63673612BFD}"/>
              </a:ext>
            </a:extLst>
          </p:cNvPr>
          <p:cNvSpPr>
            <a:spLocks noGrp="1"/>
          </p:cNvSpPr>
          <p:nvPr>
            <p:ph type="title"/>
          </p:nvPr>
        </p:nvSpPr>
        <p:spPr/>
        <p:txBody>
          <a:bodyPr/>
          <a:lstStyle/>
          <a:p>
            <a:r>
              <a:rPr lang="en-US" dirty="0"/>
              <a:t>Lets x and y are two independent events such that p(x)=0.3and p(y)=0.7 find p(x and y),p(</a:t>
            </a:r>
            <a:r>
              <a:rPr lang="en-US" dirty="0" err="1"/>
              <a:t>xory</a:t>
            </a:r>
            <a:r>
              <a:rPr lang="en-US" dirty="0"/>
              <a:t>)</a:t>
            </a:r>
            <a:br>
              <a:rPr lang="en-US" dirty="0"/>
            </a:br>
            <a:endParaRPr lang="en-IN" dirty="0"/>
          </a:p>
        </p:txBody>
      </p:sp>
      <p:sp>
        <p:nvSpPr>
          <p:cNvPr id="3" name="Content Placeholder 2">
            <a:extLst>
              <a:ext uri="{FF2B5EF4-FFF2-40B4-BE49-F238E27FC236}">
                <a16:creationId xmlns:a16="http://schemas.microsoft.com/office/drawing/2014/main" id="{FB329321-3DFF-4306-9C1D-71DC96ED59B0}"/>
              </a:ext>
            </a:extLst>
          </p:cNvPr>
          <p:cNvSpPr>
            <a:spLocks noGrp="1"/>
          </p:cNvSpPr>
          <p:nvPr>
            <p:ph idx="1"/>
          </p:nvPr>
        </p:nvSpPr>
        <p:spPr>
          <a:xfrm>
            <a:off x="1104293" y="2662519"/>
            <a:ext cx="8946541" cy="4195481"/>
          </a:xfrm>
        </p:spPr>
        <p:txBody>
          <a:bodyPr/>
          <a:lstStyle/>
          <a:p>
            <a:r>
              <a:rPr lang="en-US" dirty="0"/>
              <a:t>P(x)=0.3 </a:t>
            </a:r>
          </a:p>
          <a:p>
            <a:r>
              <a:rPr lang="en-US" dirty="0"/>
              <a:t>P(y)=0.7</a:t>
            </a:r>
          </a:p>
          <a:p>
            <a:r>
              <a:rPr lang="en-US"/>
              <a:t>0.3*0.7=0.21</a:t>
            </a:r>
            <a:endParaRPr lang="en-IN" dirty="0"/>
          </a:p>
        </p:txBody>
      </p:sp>
    </p:spTree>
    <p:extLst>
      <p:ext uri="{BB962C8B-B14F-4D97-AF65-F5344CB8AC3E}">
        <p14:creationId xmlns:p14="http://schemas.microsoft.com/office/powerpoint/2010/main" val="589675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TotalTime>
  <Words>492</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PRESENTATION ON PROBABILITY</vt:lpstr>
      <vt:lpstr>PowerPoint Presentation</vt:lpstr>
      <vt:lpstr>EXPLAIN CONDITIONAL PROBABILITY</vt:lpstr>
      <vt:lpstr>EXPLIAN BAYES THEOREM</vt:lpstr>
      <vt:lpstr>What is the probability of spinning a prime numberon a spinner numbered 1 to 8? S= (1,2,3,4,5,6,7,8) here we have 1,3,5,7 thsese are prime numbers so probability will be 4/8=0.5</vt:lpstr>
      <vt:lpstr>For  numbers 1to 9 get the probability of getting a number less than 4? </vt:lpstr>
      <vt:lpstr>Lets x and y are two independent events such that p(x)=0.3and p(y)=0.7 find p(x and y),p(xory)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PROBABILITY</dc:title>
  <dc:creator>Yashavardhan D S</dc:creator>
  <cp:lastModifiedBy>Yashavardhan D S</cp:lastModifiedBy>
  <cp:revision>4</cp:revision>
  <dcterms:created xsi:type="dcterms:W3CDTF">2021-07-01T06:50:34Z</dcterms:created>
  <dcterms:modified xsi:type="dcterms:W3CDTF">2021-07-11T14:41:32Z</dcterms:modified>
</cp:coreProperties>
</file>