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80" r:id="rId8"/>
    <p:sldId id="263" r:id="rId9"/>
    <p:sldId id="267" r:id="rId10"/>
    <p:sldId id="270" r:id="rId11"/>
    <p:sldId id="275" r:id="rId12"/>
    <p:sldId id="276" r:id="rId13"/>
    <p:sldId id="271" r:id="rId14"/>
    <p:sldId id="272" r:id="rId15"/>
    <p:sldId id="273" r:id="rId16"/>
    <p:sldId id="274" r:id="rId17"/>
    <p:sldId id="279" r:id="rId18"/>
    <p:sldId id="265" r:id="rId19"/>
    <p:sldId id="26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1E86C4-1C18-44E1-BFFA-9D3B11C628ED}" type="datetimeFigureOut">
              <a:rPr lang="en-US" smtClean="0"/>
              <a:pPr/>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D8CEE-5213-4FD1-885E-EBD1CC54FFD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1E86C4-1C18-44E1-BFFA-9D3B11C628ED}" type="datetimeFigureOut">
              <a:rPr lang="en-US" smtClean="0"/>
              <a:pPr/>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D8CEE-5213-4FD1-885E-EBD1CC54FFD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1E86C4-1C18-44E1-BFFA-9D3B11C628ED}" type="datetimeFigureOut">
              <a:rPr lang="en-US" smtClean="0"/>
              <a:pPr/>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D8CEE-5213-4FD1-885E-EBD1CC54FFD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1E86C4-1C18-44E1-BFFA-9D3B11C628ED}" type="datetimeFigureOut">
              <a:rPr lang="en-US" smtClean="0"/>
              <a:pPr/>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D8CEE-5213-4FD1-885E-EBD1CC54FFD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1E86C4-1C18-44E1-BFFA-9D3B11C628ED}" type="datetimeFigureOut">
              <a:rPr lang="en-US" smtClean="0"/>
              <a:pPr/>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D8CEE-5213-4FD1-885E-EBD1CC54FFD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1E86C4-1C18-44E1-BFFA-9D3B11C628ED}" type="datetimeFigureOut">
              <a:rPr lang="en-US" smtClean="0"/>
              <a:pPr/>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2D8CEE-5213-4FD1-885E-EBD1CC54FFD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1E86C4-1C18-44E1-BFFA-9D3B11C628ED}" type="datetimeFigureOut">
              <a:rPr lang="en-US" smtClean="0"/>
              <a:pPr/>
              <a:t>3/24/2021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2D8CEE-5213-4FD1-885E-EBD1CC54FFD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1E86C4-1C18-44E1-BFFA-9D3B11C628ED}" type="datetimeFigureOut">
              <a:rPr lang="en-US" smtClean="0"/>
              <a:pPr/>
              <a:t>3/24/2021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2D8CEE-5213-4FD1-885E-EBD1CC54FF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1E86C4-1C18-44E1-BFFA-9D3B11C628ED}" type="datetimeFigureOut">
              <a:rPr lang="en-US" smtClean="0"/>
              <a:pPr/>
              <a:t>3/24/2021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2D8CEE-5213-4FD1-885E-EBD1CC54FFD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1E86C4-1C18-44E1-BFFA-9D3B11C628ED}" type="datetimeFigureOut">
              <a:rPr lang="en-US" smtClean="0"/>
              <a:pPr/>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2D8CEE-5213-4FD1-885E-EBD1CC54FFD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1E86C4-1C18-44E1-BFFA-9D3B11C628ED}" type="datetimeFigureOut">
              <a:rPr lang="en-US" smtClean="0"/>
              <a:pPr/>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2D8CEE-5213-4FD1-885E-EBD1CC54FFD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1E86C4-1C18-44E1-BFFA-9D3B11C628ED}" type="datetimeFigureOut">
              <a:rPr lang="en-US" smtClean="0"/>
              <a:pPr/>
              <a:t>3/24/2021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2D8CEE-5213-4FD1-885E-EBD1CC54FFD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yash500071155/Optical-character-recognition-for-the-textural-data/blob/main/data" TargetMode="External"/><Relationship Id="rId2" Type="http://schemas.openxmlformats.org/officeDocument/2006/relationships/hyperlink" Target="https://www.sciencedirect.com/topics/computer-science/optical-character-recognition"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1200"/>
            <a:ext cx="7772400" cy="1470025"/>
          </a:xfrm>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Screenshot (129).png"/>
          <p:cNvPicPr>
            <a:picLocks noChangeAspect="1"/>
          </p:cNvPicPr>
          <p:nvPr/>
        </p:nvPicPr>
        <p:blipFill>
          <a:blip r:embed="rId2" cstate="print"/>
          <a:stretch>
            <a:fillRect/>
          </a:stretch>
        </p:blipFill>
        <p:spPr>
          <a:xfrm>
            <a:off x="1" y="11289"/>
            <a:ext cx="121920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1362"/>
          </a:xfrm>
        </p:spPr>
        <p:txBody>
          <a:bodyPr>
            <a:normAutofit/>
          </a:bodyPr>
          <a:lstStyle/>
          <a:p>
            <a:pPr algn="l"/>
            <a:r>
              <a:rPr lang="en-US" sz="2500" dirty="0">
                <a:latin typeface="Times New Roman" pitchFamily="18" charset="0"/>
                <a:cs typeface="Times New Roman" pitchFamily="18" charset="0"/>
              </a:rPr>
              <a:t>And also working on to increase the accuracy because as compare to the predefined library the time complexity is high, but it shows 100 percent accuracy on the data which we have taken from the </a:t>
            </a:r>
            <a:r>
              <a:rPr lang="en-US" sz="2500" dirty="0" err="1">
                <a:latin typeface="Times New Roman" pitchFamily="18" charset="0"/>
                <a:cs typeface="Times New Roman" pitchFamily="18" charset="0"/>
              </a:rPr>
              <a:t>mnsit</a:t>
            </a:r>
            <a:r>
              <a:rPr lang="en-US" sz="2500" dirty="0">
                <a:latin typeface="Times New Roman" pitchFamily="18" charset="0"/>
                <a:cs typeface="Times New Roman" pitchFamily="18" charset="0"/>
              </a:rPr>
              <a:t> data, also it gives 85-90 percent accuracy on other format data.</a:t>
            </a:r>
            <a:r>
              <a:rPr lang="en-US" sz="2800" dirty="0"/>
              <a:t/>
            </a:r>
            <a:br>
              <a:rPr lang="en-US" sz="2800" dirty="0"/>
            </a:br>
            <a:endParaRPr lang="en-US" sz="2800" dirty="0">
              <a:latin typeface="+mn-lt"/>
            </a:endParaRPr>
          </a:p>
        </p:txBody>
      </p:sp>
    </p:spTree>
    <p:extLst>
      <p:ext uri="{BB962C8B-B14F-4D97-AF65-F5344CB8AC3E}">
        <p14:creationId xmlns:p14="http://schemas.microsoft.com/office/powerpoint/2010/main" val="344858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533400"/>
            <a:ext cx="2121093" cy="861774"/>
          </a:xfrm>
          <a:prstGeom prst="rect">
            <a:avLst/>
          </a:prstGeom>
          <a:noFill/>
        </p:spPr>
        <p:txBody>
          <a:bodyPr wrap="none" rtlCol="0">
            <a:spAutoFit/>
          </a:bodyPr>
          <a:lstStyle/>
          <a:p>
            <a:r>
              <a:rPr lang="en-US" sz="3200" b="1" u="sng" dirty="0" smtClean="0">
                <a:latin typeface="Times New Roman" pitchFamily="18" charset="0"/>
                <a:cs typeface="Times New Roman" pitchFamily="18" charset="0"/>
              </a:rPr>
              <a:t>Flowchart-</a:t>
            </a:r>
          </a:p>
          <a:p>
            <a:endParaRPr lang="en-US" dirty="0"/>
          </a:p>
        </p:txBody>
      </p:sp>
      <p:pic>
        <p:nvPicPr>
          <p:cNvPr id="5" name="Picture 4" descr="flowchart-diagram.jpeg"/>
          <p:cNvPicPr>
            <a:picLocks noChangeAspect="1"/>
          </p:cNvPicPr>
          <p:nvPr/>
        </p:nvPicPr>
        <p:blipFill>
          <a:blip r:embed="rId2" cstate="print"/>
          <a:stretch>
            <a:fillRect/>
          </a:stretch>
        </p:blipFill>
        <p:spPr>
          <a:xfrm>
            <a:off x="457200" y="1371600"/>
            <a:ext cx="8382000" cy="4495800"/>
          </a:xfrm>
          <a:prstGeom prst="rect">
            <a:avLst/>
          </a:prstGeom>
        </p:spPr>
      </p:pic>
    </p:spTree>
    <p:extLst>
      <p:ext uri="{BB962C8B-B14F-4D97-AF65-F5344CB8AC3E}">
        <p14:creationId xmlns:p14="http://schemas.microsoft.com/office/powerpoint/2010/main" val="3809651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343400" cy="487362"/>
          </a:xfrm>
        </p:spPr>
        <p:txBody>
          <a:bodyPr>
            <a:normAutofit fontScale="90000"/>
          </a:bodyPr>
          <a:lstStyle/>
          <a:p>
            <a:r>
              <a:rPr lang="en-US" sz="3600" b="1" u="sng" dirty="0" smtClean="0">
                <a:latin typeface="Times New Roman" pitchFamily="18" charset="0"/>
                <a:cs typeface="Times New Roman" pitchFamily="18" charset="0"/>
              </a:rPr>
              <a:t>Use Case Diagram-</a:t>
            </a:r>
            <a:r>
              <a:rPr lang="en-US" dirty="0" smtClean="0"/>
              <a:t/>
            </a:r>
            <a:br>
              <a:rPr lang="en-US" dirty="0" smtClean="0"/>
            </a:br>
            <a:endParaRPr lang="en-US" dirty="0"/>
          </a:p>
        </p:txBody>
      </p:sp>
      <p:pic>
        <p:nvPicPr>
          <p:cNvPr id="4" name="Picture 3" descr="UseCaseDiagram2.jpg"/>
          <p:cNvPicPr>
            <a:picLocks noChangeAspect="1"/>
          </p:cNvPicPr>
          <p:nvPr/>
        </p:nvPicPr>
        <p:blipFill>
          <a:blip r:embed="rId2" cstate="print"/>
          <a:stretch>
            <a:fillRect/>
          </a:stretch>
        </p:blipFill>
        <p:spPr>
          <a:xfrm>
            <a:off x="608245" y="533400"/>
            <a:ext cx="7927510" cy="6324600"/>
          </a:xfrm>
          <a:prstGeom prst="rect">
            <a:avLst/>
          </a:prstGeom>
        </p:spPr>
      </p:pic>
    </p:spTree>
    <p:extLst>
      <p:ext uri="{BB962C8B-B14F-4D97-AF65-F5344CB8AC3E}">
        <p14:creationId xmlns:p14="http://schemas.microsoft.com/office/powerpoint/2010/main" val="758745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228600" y="1066800"/>
            <a:ext cx="7640116" cy="5325218"/>
          </a:xfrm>
          <a:prstGeom prst="rect">
            <a:avLst/>
          </a:prstGeom>
        </p:spPr>
      </p:pic>
      <p:sp>
        <p:nvSpPr>
          <p:cNvPr id="4" name="TextBox 3"/>
          <p:cNvSpPr txBox="1"/>
          <p:nvPr/>
        </p:nvSpPr>
        <p:spPr>
          <a:xfrm>
            <a:off x="1066800" y="304801"/>
            <a:ext cx="2971800" cy="861774"/>
          </a:xfrm>
          <a:prstGeom prst="rect">
            <a:avLst/>
          </a:prstGeom>
          <a:noFill/>
        </p:spPr>
        <p:txBody>
          <a:bodyPr wrap="square" rtlCol="0">
            <a:spAutoFit/>
          </a:bodyPr>
          <a:lstStyle/>
          <a:p>
            <a:r>
              <a:rPr lang="en-US" sz="3200" b="1" u="sng" dirty="0" smtClean="0">
                <a:latin typeface="Times New Roman" pitchFamily="18" charset="0"/>
                <a:cs typeface="Times New Roman" pitchFamily="18" charset="0"/>
              </a:rPr>
              <a:t>Code</a:t>
            </a:r>
          </a:p>
          <a:p>
            <a:endParaRPr lang="en-US" dirty="0"/>
          </a:p>
        </p:txBody>
      </p:sp>
    </p:spTree>
    <p:extLst>
      <p:ext uri="{BB962C8B-B14F-4D97-AF65-F5344CB8AC3E}">
        <p14:creationId xmlns:p14="http://schemas.microsoft.com/office/powerpoint/2010/main" val="3463118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0" y="0"/>
            <a:ext cx="8519484" cy="6629400"/>
          </a:xfrm>
          <a:prstGeom prst="rect">
            <a:avLst/>
          </a:prstGeom>
        </p:spPr>
      </p:pic>
    </p:spTree>
    <p:extLst>
      <p:ext uri="{BB962C8B-B14F-4D97-AF65-F5344CB8AC3E}">
        <p14:creationId xmlns:p14="http://schemas.microsoft.com/office/powerpoint/2010/main" val="930570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0" y="0"/>
            <a:ext cx="8104848" cy="6477000"/>
          </a:xfrm>
          <a:prstGeom prst="rect">
            <a:avLst/>
          </a:prstGeom>
        </p:spPr>
      </p:pic>
    </p:spTree>
    <p:extLst>
      <p:ext uri="{BB962C8B-B14F-4D97-AF65-F5344CB8AC3E}">
        <p14:creationId xmlns:p14="http://schemas.microsoft.com/office/powerpoint/2010/main" val="2226573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0" y="0"/>
            <a:ext cx="8976658" cy="6705600"/>
          </a:xfrm>
          <a:prstGeom prst="rect">
            <a:avLst/>
          </a:prstGeom>
        </p:spPr>
      </p:pic>
    </p:spTree>
    <p:extLst>
      <p:ext uri="{BB962C8B-B14F-4D97-AF65-F5344CB8AC3E}">
        <p14:creationId xmlns:p14="http://schemas.microsoft.com/office/powerpoint/2010/main" val="2566037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840162"/>
          </a:xfrm>
        </p:spPr>
        <p:txBody>
          <a:bodyPr>
            <a:normAutofit/>
          </a:bodyPr>
          <a:lstStyle/>
          <a:p>
            <a:pPr algn="l"/>
            <a:r>
              <a:rPr lang="en-US" sz="3200" b="1" u="sng" dirty="0" smtClean="0">
                <a:latin typeface="Times New Roman" pitchFamily="18" charset="0"/>
                <a:cs typeface="Times New Roman" pitchFamily="18" charset="0"/>
              </a:rPr>
              <a:t>Work Done-</a:t>
            </a:r>
            <a:br>
              <a:rPr lang="en-US" sz="3200" b="1" u="sng" dirty="0" smtClean="0">
                <a:latin typeface="Times New Roman" pitchFamily="18" charset="0"/>
                <a:cs typeface="Times New Roman" pitchFamily="18" charset="0"/>
              </a:rPr>
            </a:br>
            <a:r>
              <a:rPr lang="en-US" dirty="0"/>
              <a:t/>
            </a:r>
            <a:br>
              <a:rPr lang="en-US" dirty="0"/>
            </a:br>
            <a:r>
              <a:rPr lang="en-US" sz="2500" dirty="0">
                <a:latin typeface="Times New Roman" pitchFamily="18" charset="0"/>
                <a:cs typeface="Times New Roman" pitchFamily="18" charset="0"/>
              </a:rPr>
              <a:t>Till now we have done our work in 2 </a:t>
            </a:r>
            <a:r>
              <a:rPr lang="en-US" sz="2500" dirty="0" smtClean="0">
                <a:latin typeface="Times New Roman" pitchFamily="18" charset="0"/>
                <a:cs typeface="Times New Roman" pitchFamily="18" charset="0"/>
              </a:rPr>
              <a:t>phases one for number extraction and another for text </a:t>
            </a:r>
            <a:r>
              <a:rPr lang="en-US" sz="2500" dirty="0">
                <a:latin typeface="Times New Roman" pitchFamily="18" charset="0"/>
                <a:cs typeface="Times New Roman" pitchFamily="18" charset="0"/>
              </a:rPr>
              <a:t>, and the first phase is </a:t>
            </a:r>
            <a:r>
              <a:rPr lang="en-US" sz="2500" dirty="0" smtClean="0">
                <a:latin typeface="Times New Roman" pitchFamily="18" charset="0"/>
                <a:cs typeface="Times New Roman" pitchFamily="18" charset="0"/>
              </a:rPr>
              <a:t>complete.</a:t>
            </a:r>
            <a:br>
              <a:rPr lang="en-US" sz="2500" dirty="0" smtClean="0">
                <a:latin typeface="Times New Roman" pitchFamily="18" charset="0"/>
                <a:cs typeface="Times New Roman" pitchFamily="18" charset="0"/>
              </a:rPr>
            </a:br>
            <a:r>
              <a:rPr lang="en-US" sz="2500" dirty="0" smtClean="0">
                <a:latin typeface="Times New Roman" pitchFamily="18" charset="0"/>
                <a:cs typeface="Times New Roman" pitchFamily="18" charset="0"/>
              </a:rPr>
              <a:t>In </a:t>
            </a:r>
            <a:r>
              <a:rPr lang="en-US" sz="2500" dirty="0">
                <a:latin typeface="Times New Roman" pitchFamily="18" charset="0"/>
                <a:cs typeface="Times New Roman" pitchFamily="18" charset="0"/>
              </a:rPr>
              <a:t>the last phase we are working on text </a:t>
            </a:r>
            <a:r>
              <a:rPr lang="en-US" sz="2500" dirty="0" smtClean="0">
                <a:latin typeface="Times New Roman" pitchFamily="18" charset="0"/>
                <a:cs typeface="Times New Roman" pitchFamily="18" charset="0"/>
              </a:rPr>
              <a:t>set, have </a:t>
            </a:r>
            <a:r>
              <a:rPr lang="en-US" sz="2500" dirty="0">
                <a:latin typeface="Times New Roman" pitchFamily="18" charset="0"/>
                <a:cs typeface="Times New Roman" pitchFamily="18" charset="0"/>
              </a:rPr>
              <a:t>also compiled a code but it is not in running phase because there is some problem in featuring data</a:t>
            </a:r>
            <a:r>
              <a:rPr lang="en-US" sz="2500" dirty="0" smtClean="0">
                <a:latin typeface="Times New Roman" pitchFamily="18" charset="0"/>
                <a:cs typeface="Times New Roman" pitchFamily="18" charset="0"/>
              </a:rPr>
              <a:t>. We </a:t>
            </a:r>
            <a:r>
              <a:rPr lang="en-US" sz="2500" dirty="0">
                <a:latin typeface="Times New Roman" pitchFamily="18" charset="0"/>
                <a:cs typeface="Times New Roman" pitchFamily="18" charset="0"/>
              </a:rPr>
              <a:t>will also </a:t>
            </a:r>
            <a:r>
              <a:rPr lang="en-US" sz="2500" dirty="0" smtClean="0">
                <a:latin typeface="Times New Roman" pitchFamily="18" charset="0"/>
                <a:cs typeface="Times New Roman" pitchFamily="18" charset="0"/>
              </a:rPr>
              <a:t>be completing </a:t>
            </a:r>
            <a:r>
              <a:rPr lang="en-US" sz="2500" dirty="0">
                <a:latin typeface="Times New Roman" pitchFamily="18" charset="0"/>
                <a:cs typeface="Times New Roman" pitchFamily="18" charset="0"/>
              </a:rPr>
              <a:t>the last </a:t>
            </a:r>
            <a:r>
              <a:rPr lang="en-US" sz="2500" dirty="0" smtClean="0">
                <a:latin typeface="Times New Roman" pitchFamily="18" charset="0"/>
                <a:cs typeface="Times New Roman" pitchFamily="18" charset="0"/>
              </a:rPr>
              <a:t>phase and running code </a:t>
            </a:r>
            <a:r>
              <a:rPr lang="en-US" sz="2500" dirty="0">
                <a:latin typeface="Times New Roman" pitchFamily="18" charset="0"/>
                <a:cs typeface="Times New Roman" pitchFamily="18" charset="0"/>
              </a:rPr>
              <a:t>till end sem</a:t>
            </a:r>
            <a:r>
              <a:rPr lang="en-US" sz="2500" dirty="0" smtClean="0">
                <a:latin typeface="Times New Roman" pitchFamily="18" charset="0"/>
                <a:cs typeface="Times New Roman" pitchFamily="18" charset="0"/>
              </a:rPr>
              <a:t>.</a:t>
            </a:r>
            <a:endParaRPr lang="en-US" sz="2500" dirty="0">
              <a:latin typeface="Times New Roman" pitchFamily="18" charset="0"/>
              <a:cs typeface="Times New Roman" pitchFamily="18" charset="0"/>
            </a:endParaRPr>
          </a:p>
        </p:txBody>
      </p:sp>
    </p:spTree>
    <p:extLst>
      <p:ext uri="{BB962C8B-B14F-4D97-AF65-F5344CB8AC3E}">
        <p14:creationId xmlns:p14="http://schemas.microsoft.com/office/powerpoint/2010/main" val="3543372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4876800"/>
          </a:xfrm>
        </p:spPr>
        <p:txBody>
          <a:bodyPr>
            <a:normAutofit/>
          </a:bodyPr>
          <a:lstStyle/>
          <a:p>
            <a:pPr algn="l"/>
            <a:r>
              <a:rPr lang="en-US" sz="3600" b="1" u="sng" dirty="0" smtClean="0">
                <a:latin typeface="Times New Roman" pitchFamily="18" charset="0"/>
                <a:cs typeface="Times New Roman" pitchFamily="18" charset="0"/>
              </a:rPr>
              <a:t>References-</a:t>
            </a:r>
            <a:r>
              <a:rPr lang="en-US" dirty="0" smtClean="0"/>
              <a:t/>
            </a:r>
            <a:br>
              <a:rPr lang="en-US" dirty="0" smtClean="0"/>
            </a:br>
            <a:r>
              <a:rPr lang="en-US" sz="2200" dirty="0"/>
              <a:t>http://yann.lecun.com/exdb/mnist</a:t>
            </a:r>
            <a:r>
              <a:rPr lang="en-US" sz="2200" dirty="0" smtClean="0"/>
              <a:t>/</a:t>
            </a:r>
            <a:br>
              <a:rPr lang="en-US" sz="2200" dirty="0" smtClean="0"/>
            </a:br>
            <a:r>
              <a:rPr lang="en-US" sz="2200" dirty="0"/>
              <a:t/>
            </a:r>
            <a:br>
              <a:rPr lang="en-US" sz="2200" dirty="0"/>
            </a:br>
            <a:r>
              <a:rPr lang="en-US" sz="2200" dirty="0">
                <a:hlinkClick r:id="rId2"/>
              </a:rPr>
              <a:t>https://</a:t>
            </a:r>
            <a:r>
              <a:rPr lang="en-US" sz="2200" dirty="0" smtClean="0">
                <a:hlinkClick r:id="rId2"/>
              </a:rPr>
              <a:t>www.sciencedirect.com/topics/computer-science/optical-character-recognition</a:t>
            </a:r>
            <a:r>
              <a:rPr lang="en-US" sz="2200" dirty="0" smtClean="0"/>
              <a:t/>
            </a:r>
            <a:br>
              <a:rPr lang="en-US" sz="2200" dirty="0" smtClean="0"/>
            </a:br>
            <a:r>
              <a:rPr lang="en-US" sz="2200" dirty="0"/>
              <a:t/>
            </a:r>
            <a:br>
              <a:rPr lang="en-US" sz="2200" dirty="0"/>
            </a:br>
            <a:r>
              <a:rPr lang="en-US" sz="2200" dirty="0">
                <a:hlinkClick r:id="rId3"/>
              </a:rPr>
              <a:t>https://</a:t>
            </a:r>
            <a:r>
              <a:rPr lang="en-US" sz="2200" dirty="0" smtClean="0">
                <a:hlinkClick r:id="rId3"/>
              </a:rPr>
              <a:t>github.com/yash500071155/Optical-character-recognition-for-the-textural-data/blob/main/data</a:t>
            </a:r>
            <a:r>
              <a:rPr lang="en-US" sz="2200" dirty="0" smtClean="0"/>
              <a:t/>
            </a:r>
            <a:br>
              <a:rPr lang="en-US" sz="2200" dirty="0" smtClean="0"/>
            </a:br>
            <a:r>
              <a:rPr lang="en-US" sz="2200" dirty="0"/>
              <a:t/>
            </a:r>
            <a:br>
              <a:rPr lang="en-US" sz="2200" dirty="0"/>
            </a:br>
            <a:r>
              <a:rPr lang="en-US" sz="2200" dirty="0"/>
              <a:t>https://nanonets.com/blog/ocr-with-tesseract/</a:t>
            </a:r>
            <a:r>
              <a:rPr lang="en-US" sz="2200" dirty="0" smtClean="0"/>
              <a:t/>
            </a:r>
            <a:br>
              <a:rPr lang="en-US" sz="2200" dirty="0" smtClean="0"/>
            </a:br>
            <a:endParaRPr lang="en-US" sz="2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4419600"/>
          </a:xfrm>
        </p:spPr>
        <p:txBody>
          <a:bodyPr>
            <a:normAutofit/>
          </a:bodyPr>
          <a:lstStyle/>
          <a:p>
            <a:r>
              <a:rPr lang="en-US" sz="5400" b="1" u="sng" dirty="0" smtClean="0">
                <a:latin typeface="Times New Roman" pitchFamily="18" charset="0"/>
                <a:cs typeface="Times New Roman" pitchFamily="18" charset="0"/>
              </a:rPr>
              <a:t>Thank you</a:t>
            </a:r>
            <a:endParaRPr lang="en-US" sz="5400" b="1" u="sng"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4C0E-E8D6-4CAF-BB05-C883155114A3}"/>
              </a:ext>
            </a:extLst>
          </p:cNvPr>
          <p:cNvSpPr>
            <a:spLocks noGrp="1"/>
          </p:cNvSpPr>
          <p:nvPr>
            <p:ph type="ctrTitle"/>
          </p:nvPr>
        </p:nvSpPr>
        <p:spPr>
          <a:xfrm>
            <a:off x="2339914" y="949835"/>
            <a:ext cx="4334774" cy="1050506"/>
          </a:xfrm>
        </p:spPr>
        <p:txBody>
          <a:bodyPr>
            <a:normAutofit/>
          </a:bodyPr>
          <a:lstStyle/>
          <a:p>
            <a:r>
              <a:rPr lang="en-US" sz="3200" b="1" u="sng" dirty="0">
                <a:cs typeface="Calibri Light"/>
              </a:rPr>
              <a:t>Minor Project </a:t>
            </a:r>
            <a:r>
              <a:rPr lang="en-US" sz="3200" b="1" u="sng" dirty="0">
                <a:ea typeface="+mj-lt"/>
                <a:cs typeface="+mj-lt"/>
              </a:rPr>
              <a:t>- </a:t>
            </a:r>
            <a:r>
              <a:rPr lang="en-US" sz="3200" b="1" u="sng" dirty="0" smtClean="0">
                <a:latin typeface="Times New Roman"/>
                <a:ea typeface="+mj-lt"/>
                <a:cs typeface="+mj-lt"/>
              </a:rPr>
              <a:t>II</a:t>
            </a:r>
            <a:endParaRPr lang="en-US" sz="3200" b="1" u="sng" dirty="0">
              <a:latin typeface="Times New Roman"/>
              <a:cs typeface="Calibri Light"/>
            </a:endParaRPr>
          </a:p>
        </p:txBody>
      </p:sp>
      <p:sp>
        <p:nvSpPr>
          <p:cNvPr id="3" name="Subtitle 2">
            <a:extLst>
              <a:ext uri="{FF2B5EF4-FFF2-40B4-BE49-F238E27FC236}">
                <a16:creationId xmlns:a16="http://schemas.microsoft.com/office/drawing/2014/main" id="{02E50ED0-0214-4D51-825F-B9D1129C9A6C}"/>
              </a:ext>
            </a:extLst>
          </p:cNvPr>
          <p:cNvSpPr>
            <a:spLocks noGrp="1"/>
          </p:cNvSpPr>
          <p:nvPr>
            <p:ph type="subTitle" idx="1"/>
          </p:nvPr>
        </p:nvSpPr>
        <p:spPr>
          <a:xfrm>
            <a:off x="1143000" y="2379964"/>
            <a:ext cx="6858000" cy="3309156"/>
          </a:xfrm>
        </p:spPr>
        <p:txBody>
          <a:bodyPr vert="horz" lIns="91440" tIns="45720" rIns="91440" bIns="45720" rtlCol="0" anchor="t">
            <a:normAutofit/>
          </a:bodyPr>
          <a:lstStyle/>
          <a:p>
            <a:r>
              <a:rPr lang="en-US" sz="2800" b="1" u="sng" dirty="0">
                <a:solidFill>
                  <a:schemeClr val="tx1"/>
                </a:solidFill>
                <a:latin typeface="+mj-lt"/>
                <a:ea typeface="+mn-lt"/>
                <a:cs typeface="+mn-lt"/>
              </a:rPr>
              <a:t>In</a:t>
            </a:r>
          </a:p>
          <a:p>
            <a:r>
              <a:rPr lang="en-US" sz="2800" b="1" u="sng" dirty="0">
                <a:solidFill>
                  <a:schemeClr val="tx1"/>
                </a:solidFill>
                <a:latin typeface="+mj-lt"/>
                <a:ea typeface="+mn-lt"/>
                <a:cs typeface="+mn-lt"/>
              </a:rPr>
              <a:t>Third year – </a:t>
            </a:r>
            <a:r>
              <a:rPr lang="en-US" sz="2800" b="1" u="sng" dirty="0" smtClean="0">
                <a:solidFill>
                  <a:schemeClr val="tx1"/>
                </a:solidFill>
                <a:latin typeface="+mj-lt"/>
                <a:ea typeface="+mn-lt"/>
                <a:cs typeface="+mn-lt"/>
              </a:rPr>
              <a:t>Sixth </a:t>
            </a:r>
            <a:r>
              <a:rPr lang="en-US" sz="2800" b="1" u="sng" dirty="0">
                <a:solidFill>
                  <a:schemeClr val="tx1"/>
                </a:solidFill>
                <a:latin typeface="+mj-lt"/>
                <a:ea typeface="+mn-lt"/>
                <a:cs typeface="+mn-lt"/>
              </a:rPr>
              <a:t>Semester of</a:t>
            </a:r>
          </a:p>
          <a:p>
            <a:r>
              <a:rPr lang="en-US" sz="2800" b="1" u="sng" dirty="0">
                <a:solidFill>
                  <a:schemeClr val="tx1"/>
                </a:solidFill>
                <a:latin typeface="+mj-lt"/>
                <a:ea typeface="+mn-lt"/>
                <a:cs typeface="+mn-lt"/>
              </a:rPr>
              <a:t>Bachelor of Technology </a:t>
            </a:r>
          </a:p>
          <a:p>
            <a:r>
              <a:rPr lang="en-US" sz="2800" b="1" u="sng" dirty="0">
                <a:solidFill>
                  <a:schemeClr val="tx1"/>
                </a:solidFill>
                <a:latin typeface="+mj-lt"/>
                <a:ea typeface="+mn-lt"/>
                <a:cs typeface="+mn-lt"/>
              </a:rPr>
              <a:t>specialization</a:t>
            </a:r>
          </a:p>
          <a:p>
            <a:r>
              <a:rPr lang="en-US" sz="2800" b="1" u="sng" dirty="0">
                <a:solidFill>
                  <a:schemeClr val="tx1"/>
                </a:solidFill>
                <a:latin typeface="+mj-lt"/>
                <a:ea typeface="+mn-lt"/>
                <a:cs typeface="+mn-lt"/>
              </a:rPr>
              <a:t>In</a:t>
            </a:r>
          </a:p>
          <a:p>
            <a:r>
              <a:rPr lang="en-US" sz="2800" b="1" u="sng" dirty="0" smtClean="0">
                <a:solidFill>
                  <a:schemeClr val="tx1"/>
                </a:solidFill>
                <a:latin typeface="+mj-lt"/>
              </a:rPr>
              <a:t> Oil &amp; Gas Informatics</a:t>
            </a:r>
            <a:r>
              <a:rPr lang="en-US" sz="2800" b="1" u="sng" dirty="0" smtClean="0">
                <a:latin typeface="+mj-lt"/>
              </a:rPr>
              <a:t> </a:t>
            </a:r>
          </a:p>
          <a:p>
            <a:endParaRPr lang="en-US" b="1" dirty="0">
              <a:ea typeface="+mn-lt"/>
              <a:cs typeface="+mn-lt"/>
            </a:endParaRPr>
          </a:p>
          <a:p>
            <a:endParaRPr lang="en-US" dirty="0">
              <a:cs typeface="Calibri"/>
            </a:endParaRPr>
          </a:p>
        </p:txBody>
      </p:sp>
    </p:spTree>
    <p:extLst>
      <p:ext uri="{BB962C8B-B14F-4D97-AF65-F5344CB8AC3E}">
        <p14:creationId xmlns:p14="http://schemas.microsoft.com/office/powerpoint/2010/main" val="3498839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B20A8B-9B23-42CD-A0F3-D916C7CF697A}"/>
              </a:ext>
            </a:extLst>
          </p:cNvPr>
          <p:cNvSpPr>
            <a:spLocks noGrp="1"/>
          </p:cNvSpPr>
          <p:nvPr>
            <p:ph type="ctrTitle"/>
          </p:nvPr>
        </p:nvSpPr>
        <p:spPr>
          <a:xfrm>
            <a:off x="215662" y="1350498"/>
            <a:ext cx="8680329" cy="4783016"/>
          </a:xfrm>
        </p:spPr>
        <p:txBody>
          <a:bodyPr>
            <a:normAutofit/>
          </a:bodyPr>
          <a:lstStyle/>
          <a:p>
            <a:pPr>
              <a:lnSpc>
                <a:spcPct val="100000"/>
              </a:lnSpc>
              <a:spcBef>
                <a:spcPts val="0"/>
              </a:spcBef>
            </a:pPr>
            <a:r>
              <a:rPr lang="en-US" sz="3600" b="1" u="sng" dirty="0" smtClean="0">
                <a:cs typeface="Calibri Light"/>
              </a:rPr>
              <a:t>Project title-:</a:t>
            </a:r>
            <a:r>
              <a:rPr lang="en-US" sz="3600" b="1" dirty="0" smtClean="0">
                <a:cs typeface="Calibri Light"/>
              </a:rPr>
              <a:t/>
            </a:r>
            <a:br>
              <a:rPr lang="en-US" sz="3600" b="1" dirty="0" smtClean="0">
                <a:cs typeface="Calibri Light"/>
              </a:rPr>
            </a:br>
            <a:r>
              <a:rPr lang="en-US" sz="3600" b="1" dirty="0" smtClean="0">
                <a:cs typeface="Calibri Light"/>
              </a:rPr>
              <a:t/>
            </a:r>
            <a:br>
              <a:rPr lang="en-US" sz="3600" b="1" dirty="0" smtClean="0">
                <a:cs typeface="Calibri Light"/>
              </a:rPr>
            </a:br>
            <a:r>
              <a:rPr lang="en-US" sz="3600" b="1" u="sng" dirty="0" smtClean="0"/>
              <a:t>Optical Character Recognition for textual Data</a:t>
            </a:r>
            <a:r>
              <a:rPr lang="en-US" dirty="0" smtClean="0"/>
              <a:t/>
            </a:r>
            <a:br>
              <a:rPr lang="en-US" dirty="0" smtClean="0"/>
            </a:br>
            <a:r>
              <a:rPr lang="en-US" b="1" dirty="0" smtClean="0">
                <a:cs typeface="Calibri Light"/>
              </a:rPr>
              <a:t/>
            </a:r>
            <a:br>
              <a:rPr lang="en-US" b="1" dirty="0" smtClean="0">
                <a:cs typeface="Calibri Light"/>
              </a:rPr>
            </a:br>
            <a:endParaRPr lang="en-US" dirty="0">
              <a:ea typeface="+mj-lt"/>
              <a:cs typeface="+mj-lt"/>
            </a:endParaRPr>
          </a:p>
        </p:txBody>
      </p:sp>
    </p:spTree>
    <p:extLst>
      <p:ext uri="{BB962C8B-B14F-4D97-AF65-F5344CB8AC3E}">
        <p14:creationId xmlns:p14="http://schemas.microsoft.com/office/powerpoint/2010/main" val="3754779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4C0E-E8D6-4CAF-BB05-C883155114A3}"/>
              </a:ext>
            </a:extLst>
          </p:cNvPr>
          <p:cNvSpPr>
            <a:spLocks noGrp="1"/>
          </p:cNvSpPr>
          <p:nvPr>
            <p:ph type="title"/>
          </p:nvPr>
        </p:nvSpPr>
        <p:spPr>
          <a:xfrm>
            <a:off x="2971800" y="365125"/>
            <a:ext cx="2826230" cy="1339940"/>
          </a:xfrm>
        </p:spPr>
        <p:txBody>
          <a:bodyPr>
            <a:normAutofit/>
          </a:bodyPr>
          <a:lstStyle/>
          <a:p>
            <a:r>
              <a:rPr lang="en-US" sz="3200" b="1" u="sng" dirty="0" smtClean="0">
                <a:latin typeface="+mn-lt"/>
                <a:ea typeface="+mn-lt"/>
                <a:cs typeface="+mn-lt"/>
              </a:rPr>
              <a:t>Group Member</a:t>
            </a:r>
            <a:endParaRPr lang="en-US" sz="3200" b="1" u="sng" dirty="0">
              <a:latin typeface="+mn-lt"/>
              <a:ea typeface="+mn-lt"/>
              <a:cs typeface="+mn-lt"/>
            </a:endParaRPr>
          </a:p>
        </p:txBody>
      </p:sp>
      <p:sp>
        <p:nvSpPr>
          <p:cNvPr id="3" name="Subtitle 2">
            <a:extLst>
              <a:ext uri="{FF2B5EF4-FFF2-40B4-BE49-F238E27FC236}">
                <a16:creationId xmlns:a16="http://schemas.microsoft.com/office/drawing/2014/main" id="{02E50ED0-0214-4D51-825F-B9D1129C9A6C}"/>
              </a:ext>
            </a:extLst>
          </p:cNvPr>
          <p:cNvSpPr>
            <a:spLocks noGrp="1"/>
          </p:cNvSpPr>
          <p:nvPr>
            <p:ph sz="half" idx="1"/>
          </p:nvPr>
        </p:nvSpPr>
        <p:spPr>
          <a:xfrm>
            <a:off x="1868696" y="1814733"/>
            <a:ext cx="3099041" cy="2180493"/>
          </a:xfrm>
        </p:spPr>
        <p:txBody>
          <a:bodyPr vert="horz" lIns="91440" tIns="45720" rIns="91440" bIns="45720" rtlCol="0" anchor="t">
            <a:normAutofit/>
          </a:bodyPr>
          <a:lstStyle/>
          <a:p>
            <a:pPr marL="0" indent="0">
              <a:buNone/>
            </a:pPr>
            <a:r>
              <a:rPr lang="en-US" sz="2000" u="sng" dirty="0" smtClean="0">
                <a:ea typeface="+mn-lt"/>
                <a:cs typeface="+mn-lt"/>
              </a:rPr>
              <a:t>Name</a:t>
            </a:r>
            <a:r>
              <a:rPr lang="en-US" sz="2000" dirty="0" smtClean="0">
                <a:ea typeface="+mn-lt"/>
                <a:cs typeface="+mn-lt"/>
              </a:rPr>
              <a:t>: Yash jangid</a:t>
            </a:r>
            <a:r>
              <a:rPr lang="en-US" sz="2000" dirty="0">
                <a:ea typeface="+mn-lt"/>
                <a:cs typeface="+mn-lt"/>
              </a:rPr>
              <a:t> </a:t>
            </a:r>
            <a:endParaRPr lang="en-US" sz="2000" dirty="0"/>
          </a:p>
          <a:p>
            <a:pPr marL="0" indent="0">
              <a:buNone/>
            </a:pPr>
            <a:r>
              <a:rPr lang="en-US" sz="2000" u="sng" dirty="0" smtClean="0">
                <a:ea typeface="+mn-lt"/>
                <a:cs typeface="+mn-lt"/>
              </a:rPr>
              <a:t>Name</a:t>
            </a:r>
            <a:r>
              <a:rPr lang="en-US" sz="2000" dirty="0" smtClean="0">
                <a:ea typeface="+mn-lt"/>
                <a:cs typeface="+mn-lt"/>
              </a:rPr>
              <a:t>: </a:t>
            </a:r>
            <a:r>
              <a:rPr lang="en-US" sz="2000" dirty="0" err="1" smtClean="0">
                <a:ea typeface="+mn-lt"/>
                <a:cs typeface="+mn-lt"/>
              </a:rPr>
              <a:t>Rishabh</a:t>
            </a:r>
            <a:r>
              <a:rPr lang="en-US" sz="2000" dirty="0" smtClean="0">
                <a:ea typeface="+mn-lt"/>
                <a:cs typeface="+mn-lt"/>
              </a:rPr>
              <a:t> </a:t>
            </a:r>
            <a:r>
              <a:rPr lang="en-US" sz="2000" dirty="0" err="1" smtClean="0">
                <a:ea typeface="+mn-lt"/>
                <a:cs typeface="+mn-lt"/>
              </a:rPr>
              <a:t>Mishra</a:t>
            </a:r>
            <a:endParaRPr lang="en-US" sz="2000" dirty="0" smtClean="0">
              <a:ea typeface="+mn-lt"/>
              <a:cs typeface="+mn-lt"/>
            </a:endParaRPr>
          </a:p>
          <a:p>
            <a:pPr marL="0" indent="0">
              <a:buNone/>
            </a:pPr>
            <a:r>
              <a:rPr lang="en-US" sz="2000" u="sng" dirty="0" smtClean="0">
                <a:ea typeface="+mn-lt"/>
                <a:cs typeface="+mn-lt"/>
              </a:rPr>
              <a:t>Name</a:t>
            </a:r>
            <a:r>
              <a:rPr lang="en-US" sz="2000" dirty="0" smtClean="0">
                <a:ea typeface="+mn-lt"/>
                <a:cs typeface="+mn-lt"/>
              </a:rPr>
              <a:t>: </a:t>
            </a:r>
            <a:r>
              <a:rPr lang="en-US" sz="2000" dirty="0" err="1" smtClean="0">
                <a:ea typeface="+mn-lt"/>
                <a:cs typeface="+mn-lt"/>
              </a:rPr>
              <a:t>Abhinav</a:t>
            </a:r>
            <a:r>
              <a:rPr lang="en-US" sz="2000" dirty="0" smtClean="0">
                <a:ea typeface="+mn-lt"/>
                <a:cs typeface="+mn-lt"/>
              </a:rPr>
              <a:t> </a:t>
            </a:r>
            <a:r>
              <a:rPr lang="en-US" sz="2000" dirty="0" err="1" smtClean="0">
                <a:ea typeface="+mn-lt"/>
                <a:cs typeface="+mn-lt"/>
              </a:rPr>
              <a:t>Kamboj</a:t>
            </a:r>
            <a:r>
              <a:rPr lang="en-US" sz="2000" dirty="0" smtClean="0">
                <a:ea typeface="+mn-lt"/>
                <a:cs typeface="+mn-lt"/>
              </a:rPr>
              <a:t> </a:t>
            </a:r>
            <a:endParaRPr lang="en-US" sz="2000" dirty="0">
              <a:ea typeface="+mn-lt"/>
              <a:cs typeface="+mn-lt"/>
            </a:endParaRPr>
          </a:p>
          <a:p>
            <a:pPr marL="0" indent="0">
              <a:buNone/>
            </a:pPr>
            <a:r>
              <a:rPr lang="en-US" sz="2000" u="sng" dirty="0">
                <a:ea typeface="+mn-lt"/>
                <a:cs typeface="+mn-lt"/>
              </a:rPr>
              <a:t>Name</a:t>
            </a:r>
            <a:r>
              <a:rPr lang="en-US" sz="2000" dirty="0" smtClean="0">
                <a:ea typeface="+mn-lt"/>
                <a:cs typeface="+mn-lt"/>
              </a:rPr>
              <a:t>: </a:t>
            </a:r>
            <a:r>
              <a:rPr lang="en-US" sz="2000" dirty="0" err="1" smtClean="0">
                <a:ea typeface="+mn-lt"/>
                <a:cs typeface="+mn-lt"/>
              </a:rPr>
              <a:t>Arjun</a:t>
            </a:r>
            <a:r>
              <a:rPr lang="en-US" sz="2000" dirty="0" smtClean="0">
                <a:ea typeface="+mn-lt"/>
                <a:cs typeface="+mn-lt"/>
              </a:rPr>
              <a:t> Gupta</a:t>
            </a:r>
            <a:endParaRPr lang="en-US" sz="2000" dirty="0">
              <a:ea typeface="+mn-lt"/>
              <a:cs typeface="+mn-lt"/>
            </a:endParaRPr>
          </a:p>
          <a:p>
            <a:endParaRPr lang="en-US" b="1" dirty="0">
              <a:cs typeface="Calibri"/>
            </a:endParaRPr>
          </a:p>
          <a:p>
            <a:endParaRPr lang="en-US" b="1" dirty="0">
              <a:cs typeface="Calibri"/>
            </a:endParaRPr>
          </a:p>
        </p:txBody>
      </p:sp>
      <p:sp>
        <p:nvSpPr>
          <p:cNvPr id="4" name="Content Placeholder 3">
            <a:extLst>
              <a:ext uri="{FF2B5EF4-FFF2-40B4-BE49-F238E27FC236}">
                <a16:creationId xmlns:a16="http://schemas.microsoft.com/office/drawing/2014/main" id="{5E52373E-0D46-46ED-A9D1-E5E6F20143BD}"/>
              </a:ext>
            </a:extLst>
          </p:cNvPr>
          <p:cNvSpPr>
            <a:spLocks noGrp="1"/>
          </p:cNvSpPr>
          <p:nvPr>
            <p:ph sz="half" idx="2"/>
          </p:nvPr>
        </p:nvSpPr>
        <p:spPr>
          <a:xfrm>
            <a:off x="5135952" y="1688124"/>
            <a:ext cx="2452060" cy="2391508"/>
          </a:xfrm>
        </p:spPr>
        <p:txBody>
          <a:bodyPr vert="horz" lIns="91440" tIns="45720" rIns="91440" bIns="45720" rtlCol="0" anchor="t">
            <a:normAutofit/>
          </a:bodyPr>
          <a:lstStyle/>
          <a:p>
            <a:pPr marL="0" indent="0">
              <a:buNone/>
            </a:pPr>
            <a:r>
              <a:rPr lang="en-US" sz="2000" u="sng" dirty="0" smtClean="0">
                <a:cs typeface="Calibri"/>
              </a:rPr>
              <a:t>SAP-ID</a:t>
            </a:r>
            <a:r>
              <a:rPr lang="en-US" sz="2000" dirty="0" smtClean="0">
                <a:cs typeface="Calibri"/>
              </a:rPr>
              <a:t>:500071155</a:t>
            </a:r>
            <a:endParaRPr lang="en-US" sz="2000" dirty="0">
              <a:ea typeface="+mn-lt"/>
              <a:cs typeface="+mn-lt"/>
            </a:endParaRPr>
          </a:p>
          <a:p>
            <a:pPr marL="0" indent="0">
              <a:buNone/>
            </a:pPr>
            <a:r>
              <a:rPr lang="en-US" sz="2000" u="sng" dirty="0" smtClean="0">
                <a:cs typeface="Calibri"/>
              </a:rPr>
              <a:t>SAP-ID</a:t>
            </a:r>
            <a:r>
              <a:rPr lang="en-US" sz="2000" dirty="0" smtClean="0">
                <a:cs typeface="Calibri"/>
              </a:rPr>
              <a:t>:500069163</a:t>
            </a:r>
            <a:endParaRPr lang="en-US" sz="2000" dirty="0">
              <a:cs typeface="Calibri"/>
            </a:endParaRPr>
          </a:p>
          <a:p>
            <a:pPr marL="0" indent="0">
              <a:buNone/>
            </a:pPr>
            <a:r>
              <a:rPr lang="en-US" sz="2000" u="sng" dirty="0" smtClean="0">
                <a:ea typeface="+mn-lt"/>
                <a:cs typeface="+mn-lt"/>
              </a:rPr>
              <a:t>SAP-ID</a:t>
            </a:r>
            <a:r>
              <a:rPr lang="en-US" sz="2000" dirty="0" smtClean="0">
                <a:ea typeface="+mn-lt"/>
                <a:cs typeface="+mn-lt"/>
              </a:rPr>
              <a:t>:500069178</a:t>
            </a:r>
            <a:endParaRPr lang="en-US" sz="2000" dirty="0">
              <a:ea typeface="+mn-lt"/>
              <a:cs typeface="+mn-lt"/>
            </a:endParaRPr>
          </a:p>
          <a:p>
            <a:pPr marL="0" indent="0">
              <a:buNone/>
            </a:pPr>
            <a:r>
              <a:rPr lang="en-US" sz="2000" u="sng" dirty="0">
                <a:ea typeface="+mn-lt"/>
                <a:cs typeface="+mn-lt"/>
              </a:rPr>
              <a:t>SAP-ID</a:t>
            </a:r>
            <a:r>
              <a:rPr lang="en-US" sz="2000" dirty="0">
                <a:ea typeface="+mn-lt"/>
                <a:cs typeface="+mn-lt"/>
              </a:rPr>
              <a:t>: </a:t>
            </a:r>
            <a:r>
              <a:rPr lang="en-US" sz="2000" dirty="0" smtClean="0">
                <a:ea typeface="+mn-lt"/>
                <a:cs typeface="+mn-lt"/>
              </a:rPr>
              <a:t>500069279</a:t>
            </a:r>
            <a:endParaRPr lang="en-US" sz="2000" dirty="0"/>
          </a:p>
        </p:txBody>
      </p:sp>
      <p:sp>
        <p:nvSpPr>
          <p:cNvPr id="5" name="TextBox 4"/>
          <p:cNvSpPr txBox="1"/>
          <p:nvPr/>
        </p:nvSpPr>
        <p:spPr>
          <a:xfrm>
            <a:off x="2362200" y="3581401"/>
            <a:ext cx="4038600" cy="2954655"/>
          </a:xfrm>
          <a:prstGeom prst="rect">
            <a:avLst/>
          </a:prstGeom>
          <a:noFill/>
        </p:spPr>
        <p:txBody>
          <a:bodyPr wrap="square" rtlCol="0">
            <a:spAutoFit/>
          </a:bodyPr>
          <a:lstStyle/>
          <a:p>
            <a:pPr algn="ctr"/>
            <a:endParaRPr lang="en-US" sz="2800" dirty="0" smtClean="0">
              <a:cs typeface="Calibri"/>
            </a:endParaRPr>
          </a:p>
          <a:p>
            <a:pPr algn="ctr"/>
            <a:r>
              <a:rPr lang="en-US" sz="2800" b="1" u="sng" dirty="0" smtClean="0">
                <a:ea typeface="+mn-lt"/>
                <a:cs typeface="+mn-lt"/>
              </a:rPr>
              <a:t>Under the supervision of</a:t>
            </a:r>
          </a:p>
          <a:p>
            <a:pPr algn="ctr"/>
            <a:r>
              <a:rPr lang="en-US" sz="2800" b="1" u="sng" dirty="0" smtClean="0">
                <a:latin typeface="+mj-lt"/>
              </a:rPr>
              <a:t>Mr. </a:t>
            </a:r>
            <a:r>
              <a:rPr lang="en-US" sz="2800" b="1" u="sng" dirty="0" err="1" smtClean="0">
                <a:latin typeface="+mj-lt"/>
              </a:rPr>
              <a:t>Rahul</a:t>
            </a:r>
            <a:r>
              <a:rPr lang="en-US" sz="2800" b="1" u="sng" dirty="0" smtClean="0">
                <a:latin typeface="+mj-lt"/>
              </a:rPr>
              <a:t> Kumar Singh</a:t>
            </a:r>
          </a:p>
          <a:p>
            <a:pPr algn="ctr"/>
            <a:r>
              <a:rPr lang="en-US" sz="2800" b="1" u="sng" dirty="0" smtClean="0">
                <a:latin typeface="+mj-lt"/>
              </a:rPr>
              <a:t>Assistant Professor</a:t>
            </a:r>
          </a:p>
          <a:p>
            <a:pPr algn="ctr"/>
            <a:r>
              <a:rPr lang="en-US" sz="2800" b="1" u="sng" dirty="0" smtClean="0">
                <a:latin typeface="+mj-lt"/>
              </a:rPr>
              <a:t>Department of Informatics</a:t>
            </a:r>
          </a:p>
          <a:p>
            <a:pPr algn="ctr"/>
            <a:endParaRPr lang="en-US" dirty="0"/>
          </a:p>
        </p:txBody>
      </p:sp>
    </p:spTree>
    <p:extLst>
      <p:ext uri="{BB962C8B-B14F-4D97-AF65-F5344CB8AC3E}">
        <p14:creationId xmlns:p14="http://schemas.microsoft.com/office/powerpoint/2010/main" val="2126556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614285-4FE1-BA48-BBA2-29BE38A0728A}"/>
              </a:ext>
            </a:extLst>
          </p:cNvPr>
          <p:cNvSpPr txBox="1"/>
          <p:nvPr/>
        </p:nvSpPr>
        <p:spPr>
          <a:xfrm>
            <a:off x="3729333" y="299073"/>
            <a:ext cx="1589105" cy="584775"/>
          </a:xfrm>
          <a:prstGeom prst="rect">
            <a:avLst/>
          </a:prstGeom>
          <a:noFill/>
        </p:spPr>
        <p:txBody>
          <a:bodyPr wrap="square" lIns="91440" tIns="45720" rIns="91440" bIns="45720" rtlCol="0" anchor="t">
            <a:spAutoFit/>
          </a:bodyPr>
          <a:lstStyle/>
          <a:p>
            <a:r>
              <a:rPr lang="en-US" sz="3200" b="1" u="sng" dirty="0" smtClean="0">
                <a:ea typeface="+mn-lt"/>
                <a:cs typeface="+mn-lt"/>
              </a:rPr>
              <a:t>Content</a:t>
            </a:r>
            <a:endParaRPr lang="en-US" sz="3200" b="1" u="sng" dirty="0">
              <a:ea typeface="+mn-lt"/>
              <a:cs typeface="+mn-lt"/>
            </a:endParaRPr>
          </a:p>
        </p:txBody>
      </p:sp>
      <p:sp>
        <p:nvSpPr>
          <p:cNvPr id="5" name="Content Placeholder 2">
            <a:extLst>
              <a:ext uri="{FF2B5EF4-FFF2-40B4-BE49-F238E27FC236}">
                <a16:creationId xmlns:a16="http://schemas.microsoft.com/office/drawing/2014/main" id="{AAFC5346-CAD6-4D2C-967A-1B1E7641FC1F}"/>
              </a:ext>
            </a:extLst>
          </p:cNvPr>
          <p:cNvSpPr>
            <a:spLocks noGrp="1"/>
          </p:cNvSpPr>
          <p:nvPr/>
        </p:nvSpPr>
        <p:spPr>
          <a:xfrm>
            <a:off x="423773" y="1552455"/>
            <a:ext cx="7886700" cy="475390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cs typeface="Calibri"/>
              </a:rPr>
              <a:t>Introduction</a:t>
            </a:r>
          </a:p>
          <a:p>
            <a:r>
              <a:rPr lang="en-US" dirty="0">
                <a:ea typeface="+mn-lt"/>
                <a:cs typeface="+mn-lt"/>
              </a:rPr>
              <a:t>Objective</a:t>
            </a:r>
          </a:p>
          <a:p>
            <a:r>
              <a:rPr lang="en-US" dirty="0" smtClean="0">
                <a:ea typeface="+mn-lt"/>
                <a:cs typeface="+mn-lt"/>
              </a:rPr>
              <a:t>Methodology</a:t>
            </a:r>
            <a:r>
              <a:rPr lang="en-US" dirty="0">
                <a:ea typeface="+mn-lt"/>
                <a:cs typeface="+mn-lt"/>
              </a:rPr>
              <a:t> </a:t>
            </a:r>
            <a:endParaRPr lang="en-US" dirty="0" smtClean="0">
              <a:ea typeface="+mn-lt"/>
              <a:cs typeface="+mn-lt"/>
            </a:endParaRPr>
          </a:p>
          <a:p>
            <a:r>
              <a:rPr lang="en-US" dirty="0" smtClean="0">
                <a:ea typeface="+mn-lt"/>
                <a:cs typeface="+mn-lt"/>
              </a:rPr>
              <a:t>Flowchart &amp; UML diagram</a:t>
            </a:r>
          </a:p>
          <a:p>
            <a:r>
              <a:rPr lang="en-US" dirty="0" smtClean="0">
                <a:ea typeface="+mn-lt"/>
                <a:cs typeface="+mn-lt"/>
              </a:rPr>
              <a:t>Code output</a:t>
            </a:r>
          </a:p>
          <a:p>
            <a:r>
              <a:rPr lang="en-US" dirty="0" smtClean="0">
                <a:ea typeface="+mn-lt"/>
                <a:cs typeface="+mn-lt"/>
              </a:rPr>
              <a:t>Work Done</a:t>
            </a:r>
          </a:p>
          <a:p>
            <a:r>
              <a:rPr lang="en-US" dirty="0" smtClean="0">
                <a:ea typeface="+mn-lt"/>
                <a:cs typeface="+mn-lt"/>
              </a:rPr>
              <a:t>References </a:t>
            </a:r>
          </a:p>
          <a:p>
            <a:pPr marL="0" indent="0">
              <a:buNone/>
            </a:pPr>
            <a:endParaRPr lang="en-US" dirty="0" smtClean="0">
              <a:ea typeface="+mn-lt"/>
              <a:cs typeface="+mn-lt"/>
            </a:endParaRPr>
          </a:p>
          <a:p>
            <a:pPr marL="0" indent="0">
              <a:buNone/>
            </a:pPr>
            <a:r>
              <a:rPr lang="en-US" sz="1200" dirty="0">
                <a:cs typeface="Calibri"/>
              </a:rPr>
              <a:t>https://github.com/yash500071155/Optical-character-recognition-for-the-textural-data</a:t>
            </a:r>
          </a:p>
          <a:p>
            <a:endParaRPr lang="en-US" sz="3200" dirty="0">
              <a:cs typeface="Calibri"/>
            </a:endParaRPr>
          </a:p>
        </p:txBody>
      </p:sp>
    </p:spTree>
    <p:extLst>
      <p:ext uri="{BB962C8B-B14F-4D97-AF65-F5344CB8AC3E}">
        <p14:creationId xmlns:p14="http://schemas.microsoft.com/office/powerpoint/2010/main" val="3699268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1295400"/>
            <a:ext cx="9144000" cy="8382000"/>
          </a:xfrm>
        </p:spPr>
        <p:txBody>
          <a:bodyPr>
            <a:normAutofit fontScale="90000"/>
          </a:bodyPr>
          <a:lstStyle/>
          <a:p>
            <a:pPr marL="571500" indent="-571500" algn="l">
              <a:buFont typeface="Arial" pitchFamily="34" charset="0"/>
              <a:buChar char="•"/>
            </a:pPr>
            <a:r>
              <a:rPr lang="en-US" dirty="0" err="1" smtClean="0"/>
              <a:t>Itroductio</a:t>
            </a: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b="1" u="sng" dirty="0" smtClean="0"/>
              <a:t>Introduction</a:t>
            </a:r>
            <a:r>
              <a:rPr lang="en-US" dirty="0" smtClean="0"/>
              <a:t/>
            </a:r>
            <a:br>
              <a:rPr lang="en-US" dirty="0" smtClean="0"/>
            </a:br>
            <a:r>
              <a:rPr lang="en-US" sz="2800" dirty="0" smtClean="0">
                <a:latin typeface="Times New Roman" pitchFamily="18" charset="0"/>
                <a:cs typeface="Times New Roman" pitchFamily="18" charset="0"/>
              </a:rPr>
              <a:t>In running world there is huge demand for the software system to recognize character in computer system</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As we know that these days there is a huge demand for storing the information available in these paper documents in a computer storage disk</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For this problem one simple way to store information in these paper documents in to a computer system is to first scan the document then store as a image but to reuse this information it is very difficult to read the individual content and search the content</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5105400"/>
          </a:xfrm>
        </p:spPr>
        <p:txBody>
          <a:bodyPr>
            <a:normAutofit fontScale="90000"/>
          </a:bodyPr>
          <a:lstStyle/>
          <a:p>
            <a:pPr algn="l"/>
            <a:r>
              <a:rPr lang="en-US" sz="2700" dirty="0">
                <a:latin typeface="Times New Roman" pitchFamily="18" charset="0"/>
                <a:cs typeface="Times New Roman" pitchFamily="18" charset="0"/>
              </a:rPr>
              <a:t>Thus our need is to develop character recognition software system to perform document image analysis which transform document in paper format to electronic format among all these techniques we have optical character recognition to recognize character. </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sz="4800" dirty="0"/>
              <a:t/>
            </a:r>
            <a:br>
              <a:rPr lang="en-US" sz="4800" dirty="0"/>
            </a:br>
            <a:r>
              <a:rPr lang="en-US" sz="4800" dirty="0"/>
              <a:t/>
            </a:r>
            <a:br>
              <a:rPr lang="en-US" sz="4800" dirty="0"/>
            </a:br>
            <a:r>
              <a:rPr lang="en-US" sz="4800" dirty="0"/>
              <a:t> </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26052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73762"/>
          </a:xfrm>
        </p:spPr>
        <p:txBody>
          <a:bodyPr>
            <a:normAutofit fontScale="90000"/>
          </a:bodyPr>
          <a:lstStyle/>
          <a:p>
            <a:pPr algn="l"/>
            <a:r>
              <a:rPr lang="en-US" b="1" u="sng" dirty="0" smtClean="0">
                <a:latin typeface="Times New Roman" pitchFamily="18" charset="0"/>
                <a:cs typeface="Times New Roman" pitchFamily="18" charset="0"/>
              </a:rPr>
              <a:t>Objective-</a:t>
            </a:r>
            <a:r>
              <a:rPr lang="en-US" dirty="0" smtClean="0"/>
              <a:t/>
            </a:r>
            <a:br>
              <a:rPr lang="en-US" dirty="0" smtClean="0"/>
            </a:br>
            <a:r>
              <a:rPr lang="en-US" dirty="0" smtClean="0"/>
              <a:t/>
            </a:r>
            <a:br>
              <a:rPr lang="en-US" dirty="0" smtClean="0"/>
            </a:br>
            <a:r>
              <a:rPr lang="en-US" sz="2800" dirty="0" smtClean="0">
                <a:latin typeface="Times New Roman" pitchFamily="18" charset="0"/>
                <a:cs typeface="Times New Roman" pitchFamily="18" charset="0"/>
              </a:rPr>
              <a:t>The primary object of optical character recognition is</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Recognize text and number from the input image.</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To speed up the recognition.</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dirty="0" smtClean="0"/>
              <a:t/>
            </a:r>
            <a:br>
              <a:rPr lang="en-US" dirty="0" smtClean="0"/>
            </a:br>
            <a:r>
              <a:rPr lang="en-US" dirty="0"/>
              <a:t/>
            </a:r>
            <a:br>
              <a:rPr lang="en-US" dirty="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0"/>
          </a:xfrm>
        </p:spPr>
        <p:txBody>
          <a:bodyPr>
            <a:normAutofit fontScale="90000"/>
          </a:bodyPr>
          <a:lstStyle/>
          <a:p>
            <a:pPr algn="l"/>
            <a:r>
              <a:rPr lang="en-US" b="1" u="sng" dirty="0" smtClean="0">
                <a:latin typeface="Times New Roman" pitchFamily="18" charset="0"/>
                <a:cs typeface="Times New Roman" pitchFamily="18" charset="0"/>
              </a:rPr>
              <a:t>Methodology-</a:t>
            </a:r>
            <a:r>
              <a:rPr lang="en-US" dirty="0" smtClean="0"/>
              <a:t/>
            </a:r>
            <a:br>
              <a:rPr lang="en-US" dirty="0" smtClean="0"/>
            </a:br>
            <a:r>
              <a:rPr lang="en-US" sz="2800" dirty="0" smtClean="0">
                <a:latin typeface="Times New Roman" pitchFamily="18" charset="0"/>
                <a:cs typeface="Times New Roman" pitchFamily="18" charset="0"/>
              </a:rPr>
              <a:t>In order to complete this project, we use KNN (K nearest neighbors) algorithm.</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By taking input as a image from MNSIT data set in a format of .</a:t>
            </a:r>
            <a:r>
              <a:rPr lang="en-US" sz="2800" dirty="0" err="1" smtClean="0">
                <a:latin typeface="Times New Roman" pitchFamily="18" charset="0"/>
                <a:cs typeface="Times New Roman" pitchFamily="18" charset="0"/>
              </a:rPr>
              <a:t>gz</a:t>
            </a:r>
            <a:r>
              <a:rPr lang="en-US" sz="2800" dirty="0" smtClean="0">
                <a:latin typeface="Times New Roman" pitchFamily="18" charset="0"/>
                <a:cs typeface="Times New Roman" pitchFamily="18" charset="0"/>
              </a:rPr>
              <a:t> file then, after copy the image data into a directory then by linking the directory we perform the main task of extraction.</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First we have to unzip all the image data then convert them into the frame of 28*28 in order to improve the accuracy.</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Then perform a future extraction with the help of </a:t>
            </a:r>
            <a:r>
              <a:rPr lang="en-US" sz="2800" dirty="0" err="1" smtClean="0">
                <a:latin typeface="Times New Roman" pitchFamily="18" charset="0"/>
                <a:cs typeface="Times New Roman" pitchFamily="18" charset="0"/>
              </a:rPr>
              <a:t>knn</a:t>
            </a:r>
            <a:r>
              <a:rPr lang="en-US" sz="2800" dirty="0" smtClean="0">
                <a:latin typeface="Times New Roman" pitchFamily="18" charset="0"/>
                <a:cs typeface="Times New Roman" pitchFamily="18" charset="0"/>
              </a:rPr>
              <a:t> algorithm .</a:t>
            </a:r>
            <a:br>
              <a:rPr lang="en-US" sz="2800" dirty="0" smtClean="0">
                <a:latin typeface="Times New Roman" pitchFamily="18" charset="0"/>
                <a:cs typeface="Times New Roman" pitchFamily="18" charset="0"/>
              </a:rPr>
            </a:br>
            <a:r>
              <a:rPr lang="en-US" sz="2800" dirty="0">
                <a:latin typeface="+mn-lt"/>
              </a:rPr>
              <a:t/>
            </a:r>
            <a:br>
              <a:rPr lang="en-US" sz="2800" dirty="0">
                <a:latin typeface="+mn-lt"/>
              </a:rPr>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TotalTime>
  <Words>145</Words>
  <Application>Microsoft Office PowerPoint</Application>
  <PresentationFormat>On-screen Show (4:3)</PresentationFormat>
  <Paragraphs>43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PowerPoint Presentation</vt:lpstr>
      <vt:lpstr>Minor Project - II</vt:lpstr>
      <vt:lpstr>Project title-:  Optical Character Recognition for textual Data  </vt:lpstr>
      <vt:lpstr>Group Member</vt:lpstr>
      <vt:lpstr>PowerPoint Presentation</vt:lpstr>
      <vt:lpstr>Itroductio                  Introduction In running world there is huge demand for the software system to recognize character in computer system.  As we know that these days there is a huge demand for storing the information available in these paper documents in a computer storage disk.  For this problem one simple way to store information in these paper documents in to a computer system is to first scan the document then store as a image but to reuse this information it is very difficult to read the individual content and search the content.                 </vt:lpstr>
      <vt:lpstr>Thus our need is to develop character recognition software system to perform document image analysis which transform document in paper format to electronic format among all these techniques we have optical character recognition to recognize character.       </vt:lpstr>
      <vt:lpstr>Objective-  The primary object of optical character recognition is   Recognize text and number from the input image.  To speed up the recognition.     </vt:lpstr>
      <vt:lpstr>Methodology- In order to complete this project, we use KNN (K nearest neighbors) algorithm.  By taking input as a image from MNSIT data set in a format of .gz file then, after copy the image data into a directory then by linking the directory we perform the main task of extraction.  First we have to unzip all the image data then convert them into the frame of 28*28 in order to improve the accuracy.  Then perform a future extraction with the help of knn algorithm .  </vt:lpstr>
      <vt:lpstr>And also working on to increase the accuracy because as compare to the predefined library the time complexity is high, but it shows 100 percent accuracy on the data which we have taken from the mnsit data, also it gives 85-90 percent accuracy on other format data. </vt:lpstr>
      <vt:lpstr>PowerPoint Presentation</vt:lpstr>
      <vt:lpstr>Use Case Diagram- </vt:lpstr>
      <vt:lpstr>PowerPoint Presentation</vt:lpstr>
      <vt:lpstr>PowerPoint Presentation</vt:lpstr>
      <vt:lpstr>PowerPoint Presentation</vt:lpstr>
      <vt:lpstr>PowerPoint Presentation</vt:lpstr>
      <vt:lpstr>Work Done-  Till now we have done our work in 2 phases one for number extraction and another for text , and the first phase is complete. In the last phase we are working on text set, have also compiled a code but it is not in running phase because there is some problem in featuring data. We will also be completing the last phase and running code till end sem.</vt:lpstr>
      <vt:lpstr>References- http://yann.lecun.com/exdb/mnist/  https://www.sciencedirect.com/topics/computer-science/optical-character-recognition  https://github.com/yash500071155/Optical-character-recognition-for-the-textural-data/blob/main/data  https://nanonets.com/blog/ocr-with-tesseract/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RISHABH MISHRA</dc:creator>
  <cp:lastModifiedBy>YASH KASHYAP</cp:lastModifiedBy>
  <cp:revision>44</cp:revision>
  <dcterms:created xsi:type="dcterms:W3CDTF">2021-03-21T14:56:40Z</dcterms:created>
  <dcterms:modified xsi:type="dcterms:W3CDTF">2021-03-23T18:53:37Z</dcterms:modified>
</cp:coreProperties>
</file>