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7"/>
  </p:notesMasterIdLst>
  <p:sldIdLst>
    <p:sldId id="268" r:id="rId2"/>
    <p:sldId id="273" r:id="rId3"/>
    <p:sldId id="285" r:id="rId4"/>
    <p:sldId id="274" r:id="rId5"/>
    <p:sldId id="272" r:id="rId6"/>
    <p:sldId id="299" r:id="rId7"/>
    <p:sldId id="302" r:id="rId8"/>
    <p:sldId id="275" r:id="rId9"/>
    <p:sldId id="286" r:id="rId10"/>
    <p:sldId id="270" r:id="rId11"/>
    <p:sldId id="287" r:id="rId12"/>
    <p:sldId id="288" r:id="rId13"/>
    <p:sldId id="276" r:id="rId14"/>
    <p:sldId id="289" r:id="rId15"/>
    <p:sldId id="290" r:id="rId16"/>
    <p:sldId id="300" r:id="rId17"/>
    <p:sldId id="304" r:id="rId18"/>
    <p:sldId id="305" r:id="rId19"/>
    <p:sldId id="306" r:id="rId20"/>
    <p:sldId id="307" r:id="rId21"/>
    <p:sldId id="308" r:id="rId22"/>
    <p:sldId id="310" r:id="rId23"/>
    <p:sldId id="309" r:id="rId24"/>
    <p:sldId id="284"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6A9F6-2581-39C8-8190-4C4EE46D75F3}" v="1189" dt="2020-10-22T17:46:29.783"/>
    <p1510:client id="{608E05E9-9EED-75B0-9B26-D9057FC40C4D}" v="61" dt="2020-10-22T16:05:58.218"/>
    <p1510:client id="{825FB4A2-0DE0-40E5-5E56-4BD9672631DB}" v="1114" dt="2020-10-22T17:41:49.206"/>
    <p1510:client id="{CD7BBFCF-8315-2512-2081-6301961BA3E4}" v="24" dt="2020-10-22T16:44:22.181"/>
    <p1510:client id="{EA757B79-3ED6-0025-BC56-071C90A39C13}" v="421" dt="2020-10-22T17:07: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85" d="100"/>
          <a:sy n="85" d="100"/>
        </p:scale>
        <p:origin x="2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pPr/>
              <a:t>11-12-2020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pPr/>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5" name="Footer Placeholder 4"/>
          <p:cNvSpPr>
            <a:spLocks noGrp="1"/>
          </p:cNvSpPr>
          <p:nvPr>
            <p:ph type="ftr" sz="quarter" idx="11"/>
          </p:nvPr>
        </p:nvSpPr>
        <p:spPr/>
        <p:txBody>
          <a:bodyPr/>
          <a:lstStyle/>
          <a:p>
            <a:r>
              <a:rPr lang="en-US"/>
              <a:t>Occupancy estimation and optimization</a:t>
            </a:r>
          </a:p>
        </p:txBody>
      </p:sp>
      <p:sp>
        <p:nvSpPr>
          <p:cNvPr id="6" name="Slide Number Placeholder 5"/>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12932713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5" name="Footer Placeholder 4"/>
          <p:cNvSpPr>
            <a:spLocks noGrp="1"/>
          </p:cNvSpPr>
          <p:nvPr>
            <p:ph type="ftr" sz="quarter" idx="11"/>
          </p:nvPr>
        </p:nvSpPr>
        <p:spPr/>
        <p:txBody>
          <a:bodyPr/>
          <a:lstStyle/>
          <a:p>
            <a:r>
              <a:rPr lang="en-US"/>
              <a:t>Occupancy estimation and optimization</a:t>
            </a:r>
          </a:p>
        </p:txBody>
      </p:sp>
      <p:sp>
        <p:nvSpPr>
          <p:cNvPr id="6" name="Slide Number Placeholder 5"/>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3847594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Occupancy estimation and optimization</a:t>
            </a:r>
          </a:p>
        </p:txBody>
      </p:sp>
      <p:sp>
        <p:nvSpPr>
          <p:cNvPr id="6" name="Slide Number Placeholder 5"/>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57478299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5" name="Footer Placeholder 4"/>
          <p:cNvSpPr>
            <a:spLocks noGrp="1"/>
          </p:cNvSpPr>
          <p:nvPr>
            <p:ph type="ftr" sz="quarter" idx="11"/>
          </p:nvPr>
        </p:nvSpPr>
        <p:spPr/>
        <p:txBody>
          <a:bodyPr/>
          <a:lstStyle/>
          <a:p>
            <a:r>
              <a:rPr lang="en-US"/>
              <a:t>Occupancy estimation and optimization</a:t>
            </a:r>
          </a:p>
        </p:txBody>
      </p:sp>
      <p:sp>
        <p:nvSpPr>
          <p:cNvPr id="6" name="Slide Number Placeholder 5"/>
          <p:cNvSpPr>
            <a:spLocks noGrp="1"/>
          </p:cNvSpPr>
          <p:nvPr>
            <p:ph type="sldNum" sz="quarter" idx="12"/>
          </p:nvPr>
        </p:nvSpPr>
        <p:spPr/>
        <p:txBody>
          <a:bodyPr/>
          <a:lstStyle/>
          <a:p>
            <a:fld id="{D09D4833-7F21-4FAC-B550-3477125D4C9F}" type="slidenum">
              <a:rPr lang="en-US" smtClean="0"/>
              <a:pPr/>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5" name="Footer Placeholder 4"/>
          <p:cNvSpPr>
            <a:spLocks noGrp="1"/>
          </p:cNvSpPr>
          <p:nvPr>
            <p:ph type="ftr" sz="quarter" idx="11"/>
          </p:nvPr>
        </p:nvSpPr>
        <p:spPr/>
        <p:txBody>
          <a:bodyPr/>
          <a:lstStyle/>
          <a:p>
            <a:r>
              <a:rPr lang="en-US"/>
              <a:t>Occupancy estimation and optimization</a:t>
            </a:r>
          </a:p>
        </p:txBody>
      </p:sp>
      <p:sp>
        <p:nvSpPr>
          <p:cNvPr id="6" name="Slide Number Placeholder 5"/>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398413514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6" name="Footer Placeholder 5"/>
          <p:cNvSpPr>
            <a:spLocks noGrp="1"/>
          </p:cNvSpPr>
          <p:nvPr>
            <p:ph type="ftr" sz="quarter" idx="11"/>
          </p:nvPr>
        </p:nvSpPr>
        <p:spPr/>
        <p:txBody>
          <a:bodyPr/>
          <a:lstStyle/>
          <a:p>
            <a:r>
              <a:rPr lang="en-US"/>
              <a:t>Occupancy estimation and optimization</a:t>
            </a:r>
          </a:p>
        </p:txBody>
      </p:sp>
      <p:sp>
        <p:nvSpPr>
          <p:cNvPr id="7" name="Slide Number Placeholder 6"/>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409129564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8" name="Footer Placeholder 7"/>
          <p:cNvSpPr>
            <a:spLocks noGrp="1"/>
          </p:cNvSpPr>
          <p:nvPr>
            <p:ph type="ftr" sz="quarter" idx="11"/>
          </p:nvPr>
        </p:nvSpPr>
        <p:spPr/>
        <p:txBody>
          <a:bodyPr/>
          <a:lstStyle/>
          <a:p>
            <a:r>
              <a:rPr lang="en-US"/>
              <a:t>Occupancy estimation and optimization</a:t>
            </a:r>
          </a:p>
        </p:txBody>
      </p:sp>
      <p:sp>
        <p:nvSpPr>
          <p:cNvPr id="9" name="Slide Number Placeholder 8"/>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16713759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4" name="Footer Placeholder 3"/>
          <p:cNvSpPr>
            <a:spLocks noGrp="1"/>
          </p:cNvSpPr>
          <p:nvPr>
            <p:ph type="ftr" sz="quarter" idx="11"/>
          </p:nvPr>
        </p:nvSpPr>
        <p:spPr/>
        <p:txBody>
          <a:bodyPr/>
          <a:lstStyle/>
          <a:p>
            <a:r>
              <a:rPr lang="en-US"/>
              <a:t>Occupancy estimation and optimization</a:t>
            </a:r>
          </a:p>
        </p:txBody>
      </p:sp>
      <p:sp>
        <p:nvSpPr>
          <p:cNvPr id="5" name="Slide Number Placeholder 4"/>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163456979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3" name="Footer Placeholder 2"/>
          <p:cNvSpPr>
            <a:spLocks noGrp="1"/>
          </p:cNvSpPr>
          <p:nvPr>
            <p:ph type="ftr" sz="quarter" idx="11"/>
          </p:nvPr>
        </p:nvSpPr>
        <p:spPr/>
        <p:txBody>
          <a:bodyPr/>
          <a:lstStyle/>
          <a:p>
            <a:r>
              <a:rPr lang="en-US"/>
              <a:t>Occupancy estimation and optimization</a:t>
            </a:r>
          </a:p>
        </p:txBody>
      </p:sp>
      <p:sp>
        <p:nvSpPr>
          <p:cNvPr id="4" name="Slide Number Placeholder 3"/>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230794120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6" name="Footer Placeholder 5"/>
          <p:cNvSpPr>
            <a:spLocks noGrp="1"/>
          </p:cNvSpPr>
          <p:nvPr>
            <p:ph type="ftr" sz="quarter" idx="11"/>
          </p:nvPr>
        </p:nvSpPr>
        <p:spPr/>
        <p:txBody>
          <a:bodyPr/>
          <a:lstStyle/>
          <a:p>
            <a:r>
              <a:rPr lang="en-US"/>
              <a:t>Occupancy estimation and optimization</a:t>
            </a:r>
          </a:p>
        </p:txBody>
      </p:sp>
      <p:sp>
        <p:nvSpPr>
          <p:cNvPr id="7" name="Slide Number Placeholder 6"/>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350632548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pPr/>
              <a:t>12/11/2020</a:t>
            </a:fld>
            <a:endParaRPr lang="en-US"/>
          </a:p>
        </p:txBody>
      </p:sp>
      <p:sp>
        <p:nvSpPr>
          <p:cNvPr id="6" name="Footer Placeholder 5"/>
          <p:cNvSpPr>
            <a:spLocks noGrp="1"/>
          </p:cNvSpPr>
          <p:nvPr>
            <p:ph type="ftr" sz="quarter" idx="11"/>
          </p:nvPr>
        </p:nvSpPr>
        <p:spPr/>
        <p:txBody>
          <a:bodyPr/>
          <a:lstStyle/>
          <a:p>
            <a:r>
              <a:rPr lang="en-US"/>
              <a:t>Occupancy estimation and optimization</a:t>
            </a:r>
          </a:p>
        </p:txBody>
      </p:sp>
      <p:sp>
        <p:nvSpPr>
          <p:cNvPr id="7" name="Slide Number Placeholder 6"/>
          <p:cNvSpPr>
            <a:spLocks noGrp="1"/>
          </p:cNvSpPr>
          <p:nvPr>
            <p:ph type="sldNum" sz="quarter" idx="12"/>
          </p:nvPr>
        </p:nvSpPr>
        <p:spPr/>
        <p:txBody>
          <a:bodyPr/>
          <a:lstStyle/>
          <a:p>
            <a:fld id="{D09D4833-7F21-4FAC-B550-3477125D4C9F}" type="slidenum">
              <a:rPr lang="en-US" smtClean="0"/>
              <a:pPr/>
              <a:t>‹#›</a:t>
            </a:fld>
            <a:endParaRPr lang="en-US"/>
          </a:p>
        </p:txBody>
      </p:sp>
    </p:spTree>
    <p:extLst>
      <p:ext uri="{BB962C8B-B14F-4D97-AF65-F5344CB8AC3E}">
        <p14:creationId xmlns:p14="http://schemas.microsoft.com/office/powerpoint/2010/main" val="3003418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pPr/>
              <a:t>12/11/2020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Occupancy estimation and optimization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pPr/>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researchgate.net/publication/338965896_Research_Productivity_of_University_of_Petroleum_and_Energy" TargetMode="External"/><Relationship Id="rId3" Type="http://schemas.openxmlformats.org/officeDocument/2006/relationships/hyperlink" Target="https://fdocuments.in/document/ijcst-vo-l-3-iss-ue-1-jan-m-issn-0976-8491-ncst-mumbai-cdac-pune.html" TargetMode="External"/><Relationship Id="rId7" Type="http://schemas.openxmlformats.org/officeDocument/2006/relationships/hyperlink" Target="http://sanskrit.jnu.ac.in/corpora/tagset.jsp" TargetMode="External"/><Relationship Id="rId2" Type="http://schemas.openxmlformats.org/officeDocument/2006/relationships/hyperlink" Target="https://www.semanticscholar.org/paper/Rule-Based-Machine-Translation-from-English-to-Rajan-Sivan/6ea3f88187905e0e6a78ad37d87fc83d49ce1eb8" TargetMode="External"/><Relationship Id="rId1" Type="http://schemas.openxmlformats.org/officeDocument/2006/relationships/slideLayout" Target="../slideLayouts/slideLayout1.xml"/><Relationship Id="rId6" Type="http://schemas.openxmlformats.org/officeDocument/2006/relationships/hyperlink" Target="https://www.tandfonline.com/doi/full/10.1080/03772063.2018.1528187" TargetMode="External"/><Relationship Id="rId5" Type="http://schemas.openxmlformats.org/officeDocument/2006/relationships/hyperlink" Target="http://sanskrit.jnu.ac.in/corpora/JNU-Sanskrit-Tagset.htm" TargetMode="External"/><Relationship Id="rId4" Type="http://schemas.openxmlformats.org/officeDocument/2006/relationships/hyperlink" Target="https://link.springer.com/chapter/10.1007/978-3-540-30211-7_2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29).png"/>
          <p:cNvPicPr>
            <a:picLocks noChangeAspect="1"/>
          </p:cNvPicPr>
          <p:nvPr/>
        </p:nvPicPr>
        <p:blipFill>
          <a:blip r:embed="rId2" cstate="print"/>
          <a:stretch>
            <a:fillRect/>
          </a:stretch>
        </p:blipFill>
        <p:spPr>
          <a:xfrm>
            <a:off x="1" y="11289"/>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F17A8-836D-4D01-BC3A-2232B738806C}"/>
              </a:ext>
            </a:extLst>
          </p:cNvPr>
          <p:cNvSpPr>
            <a:spLocks noGrp="1"/>
          </p:cNvSpPr>
          <p:nvPr/>
        </p:nvSpPr>
        <p:spPr>
          <a:xfrm>
            <a:off x="4715773" y="446088"/>
            <a:ext cx="1926568" cy="65405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3800" b="1" u="sng" dirty="0">
                <a:latin typeface="+mn-lt"/>
                <a:ea typeface="+mn-lt"/>
                <a:cs typeface="+mn-lt"/>
              </a:rPr>
              <a:t>Objective</a:t>
            </a:r>
            <a:r>
              <a:rPr lang="en-US" sz="3600" b="1" dirty="0">
                <a:latin typeface="+mn-lt"/>
                <a:ea typeface="+mn-lt"/>
                <a:cs typeface="+mn-lt"/>
              </a:rPr>
              <a:t> </a:t>
            </a:r>
          </a:p>
        </p:txBody>
      </p:sp>
      <p:sp>
        <p:nvSpPr>
          <p:cNvPr id="7" name="Content Placeholder 2">
            <a:extLst>
              <a:ext uri="{FF2B5EF4-FFF2-40B4-BE49-F238E27FC236}">
                <a16:creationId xmlns:a16="http://schemas.microsoft.com/office/drawing/2014/main" id="{5F56FE63-7CA4-4611-AEEB-8977E1D1E764}"/>
              </a:ext>
            </a:extLst>
          </p:cNvPr>
          <p:cNvSpPr>
            <a:spLocks noGrp="1"/>
          </p:cNvSpPr>
          <p:nvPr/>
        </p:nvSpPr>
        <p:spPr>
          <a:xfrm>
            <a:off x="57150" y="1211263"/>
            <a:ext cx="11553825" cy="10080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cs typeface="Calibri" panose="020F0502020204030204"/>
            </a:endParaRPr>
          </a:p>
        </p:txBody>
      </p:sp>
      <p:sp>
        <p:nvSpPr>
          <p:cNvPr id="12" name="Footer Placeholder 3">
            <a:extLst>
              <a:ext uri="{FF2B5EF4-FFF2-40B4-BE49-F238E27FC236}">
                <a16:creationId xmlns:a16="http://schemas.microsoft.com/office/drawing/2014/main" id="{370BA2DB-538B-49CB-9EB2-6EC566861609}"/>
              </a:ext>
            </a:extLst>
          </p:cNvPr>
          <p:cNvSpPr>
            <a:spLocks noGrp="1"/>
          </p:cNvSpPr>
          <p:nvPr/>
        </p:nvSpPr>
        <p:spPr>
          <a:xfrm>
            <a:off x="3686175" y="85566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Occupancy estimation and optimization</a:t>
            </a:r>
          </a:p>
        </p:txBody>
      </p:sp>
      <p:sp>
        <p:nvSpPr>
          <p:cNvPr id="3" name="Title 1">
            <a:extLst>
              <a:ext uri="{FF2B5EF4-FFF2-40B4-BE49-F238E27FC236}">
                <a16:creationId xmlns:a16="http://schemas.microsoft.com/office/drawing/2014/main" id="{01C43C78-9056-4A59-95E3-1AB695E9F089}"/>
              </a:ext>
            </a:extLst>
          </p:cNvPr>
          <p:cNvSpPr txBox="1">
            <a:spLocks/>
          </p:cNvSpPr>
          <p:nvPr/>
        </p:nvSpPr>
        <p:spPr>
          <a:xfrm>
            <a:off x="236507" y="2075312"/>
            <a:ext cx="11690411" cy="1339940"/>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Calibri"/>
              <a:cs typeface="Calibri"/>
            </a:endParaRPr>
          </a:p>
        </p:txBody>
      </p:sp>
      <p:sp>
        <p:nvSpPr>
          <p:cNvPr id="4" name="Subtitle 2">
            <a:extLst>
              <a:ext uri="{FF2B5EF4-FFF2-40B4-BE49-F238E27FC236}">
                <a16:creationId xmlns:a16="http://schemas.microsoft.com/office/drawing/2014/main" id="{87DED677-F840-41B9-AEAE-D095FDFFCC3B}"/>
              </a:ext>
            </a:extLst>
          </p:cNvPr>
          <p:cNvSpPr txBox="1">
            <a:spLocks/>
          </p:cNvSpPr>
          <p:nvPr/>
        </p:nvSpPr>
        <p:spPr>
          <a:xfrm>
            <a:off x="1139045" y="3048239"/>
            <a:ext cx="4132054" cy="38049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cs typeface="Calibri"/>
            </a:endParaRPr>
          </a:p>
        </p:txBody>
      </p:sp>
      <p:sp>
        <p:nvSpPr>
          <p:cNvPr id="15" name="TextBox 14">
            <a:extLst>
              <a:ext uri="{FF2B5EF4-FFF2-40B4-BE49-F238E27FC236}">
                <a16:creationId xmlns:a16="http://schemas.microsoft.com/office/drawing/2014/main" id="{51B3A010-E2C9-44E2-AD01-841D1F064516}"/>
              </a:ext>
            </a:extLst>
          </p:cNvPr>
          <p:cNvSpPr txBox="1"/>
          <p:nvPr/>
        </p:nvSpPr>
        <p:spPr>
          <a:xfrm>
            <a:off x="7439025" y="2667000"/>
            <a:ext cx="4286250" cy="6186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endParaRPr lang="en-US" dirty="0">
              <a:ea typeface="+mn-lt"/>
              <a:cs typeface="+mn-lt"/>
            </a:endParaRPr>
          </a:p>
          <a:p>
            <a:endParaRPr lang="en-US" dirty="0">
              <a:cs typeface="Segoe UI"/>
            </a:endParaRPr>
          </a:p>
        </p:txBody>
      </p:sp>
      <p:sp>
        <p:nvSpPr>
          <p:cNvPr id="9" name="TextBox 8"/>
          <p:cNvSpPr txBox="1"/>
          <p:nvPr/>
        </p:nvSpPr>
        <p:spPr>
          <a:xfrm>
            <a:off x="168812" y="1674055"/>
            <a:ext cx="11830929" cy="3939540"/>
          </a:xfrm>
          <a:prstGeom prst="rect">
            <a:avLst/>
          </a:prstGeom>
          <a:noFill/>
        </p:spPr>
        <p:txBody>
          <a:bodyPr wrap="square" rtlCol="0">
            <a:spAutoFit/>
          </a:bodyPr>
          <a:lstStyle/>
          <a:p>
            <a:pPr lvl="0"/>
            <a:r>
              <a:rPr lang="en-US" sz="2800" dirty="0" smtClean="0">
                <a:latin typeface="+mj-lt"/>
              </a:rPr>
              <a:t>We have to present :-</a:t>
            </a:r>
          </a:p>
          <a:p>
            <a:pPr lvl="0"/>
            <a:endParaRPr lang="en-US" sz="2800" dirty="0" smtClean="0">
              <a:latin typeface="+mj-lt"/>
            </a:endParaRPr>
          </a:p>
          <a:p>
            <a:pPr lvl="0"/>
            <a:endParaRPr lang="en-US" sz="2800" dirty="0" smtClean="0">
              <a:latin typeface="+mj-lt"/>
            </a:endParaRPr>
          </a:p>
          <a:p>
            <a:pPr lvl="0">
              <a:buFont typeface="Arial" pitchFamily="34" charset="0"/>
              <a:buChar char="•"/>
            </a:pPr>
            <a:r>
              <a:rPr lang="en-US" sz="2800" dirty="0" smtClean="0">
                <a:latin typeface="+mj-lt"/>
              </a:rPr>
              <a:t>Preprocessing and tokenization</a:t>
            </a:r>
          </a:p>
          <a:p>
            <a:pPr lvl="0">
              <a:buFont typeface="Arial" pitchFamily="34" charset="0"/>
              <a:buChar char="•"/>
            </a:pPr>
            <a:r>
              <a:rPr lang="en-US" sz="2800" dirty="0" smtClean="0">
                <a:latin typeface="+mj-lt"/>
              </a:rPr>
              <a:t>Part of speech tagging for feature extraction</a:t>
            </a:r>
          </a:p>
          <a:p>
            <a:pPr lvl="0">
              <a:buFont typeface="Arial" pitchFamily="34" charset="0"/>
              <a:buChar char="•"/>
            </a:pPr>
            <a:r>
              <a:rPr lang="en-US" sz="2800" dirty="0" smtClean="0">
                <a:latin typeface="+mj-lt"/>
              </a:rPr>
              <a:t>Hierarchical representation of text</a:t>
            </a:r>
          </a:p>
          <a:p>
            <a:pPr lvl="0"/>
            <a:endParaRPr lang="en-US" sz="3200" dirty="0" smtClean="0">
              <a:latin typeface="+mj-lt"/>
            </a:endParaRPr>
          </a:p>
          <a:p>
            <a:pPr lvl="0"/>
            <a:r>
              <a:rPr lang="en-US" sz="3200" dirty="0" smtClean="0">
                <a:latin typeface="+mj-lt"/>
              </a:rPr>
              <a:t> </a:t>
            </a:r>
          </a:p>
          <a:p>
            <a:endParaRPr lang="en-US" dirty="0"/>
          </a:p>
        </p:txBody>
      </p:sp>
    </p:spTree>
    <p:extLst>
      <p:ext uri="{BB962C8B-B14F-4D97-AF65-F5344CB8AC3E}">
        <p14:creationId xmlns:p14="http://schemas.microsoft.com/office/powerpoint/2010/main" val="385971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 </a:t>
            </a:r>
            <a:r>
              <a:rPr lang="en-US" b="1" u="sng" dirty="0">
                <a:ea typeface="+mn-lt"/>
                <a:cs typeface="+mn-lt"/>
              </a:rPr>
              <a:t>Methodology</a:t>
            </a:r>
            <a:endParaRPr lang="en-US" b="1" u="sng" dirty="0"/>
          </a:p>
        </p:txBody>
      </p:sp>
      <p:sp>
        <p:nvSpPr>
          <p:cNvPr id="5" name="Content Placeholder 4"/>
          <p:cNvSpPr>
            <a:spLocks noGrp="1"/>
          </p:cNvSpPr>
          <p:nvPr>
            <p:ph sz="half" idx="2"/>
          </p:nvPr>
        </p:nvSpPr>
        <p:spPr>
          <a:xfrm>
            <a:off x="839788" y="1506828"/>
            <a:ext cx="10983018" cy="4682835"/>
          </a:xfrm>
        </p:spPr>
        <p:txBody>
          <a:bodyPr>
            <a:normAutofit/>
          </a:bodyPr>
          <a:lstStyle/>
          <a:p>
            <a:endParaRPr lang="en-US" sz="2000" dirty="0" smtClean="0">
              <a:latin typeface="+mj-lt"/>
            </a:endParaRPr>
          </a:p>
          <a:p>
            <a:endParaRPr lang="en-US" sz="2000" dirty="0">
              <a:latin typeface="+mj-lt"/>
            </a:endParaRPr>
          </a:p>
          <a:p>
            <a:r>
              <a:rPr lang="en-US" sz="2000" dirty="0" smtClean="0">
                <a:latin typeface="+mj-lt"/>
              </a:rPr>
              <a:t>In </a:t>
            </a:r>
            <a:r>
              <a:rPr lang="en-US" sz="2000" dirty="0">
                <a:latin typeface="+mj-lt"/>
              </a:rPr>
              <a:t>order to complete the project, we have to divide the project into different segments . This project is divided into </a:t>
            </a:r>
            <a:r>
              <a:rPr lang="en-US" sz="2000" dirty="0" smtClean="0">
                <a:latin typeface="+mj-lt"/>
              </a:rPr>
              <a:t>some </a:t>
            </a:r>
            <a:r>
              <a:rPr lang="en-US" sz="2000" dirty="0">
                <a:latin typeface="+mj-lt"/>
              </a:rPr>
              <a:t>segments.</a:t>
            </a:r>
          </a:p>
          <a:p>
            <a:pPr>
              <a:buNone/>
            </a:pPr>
            <a:endParaRPr lang="en-US" sz="2000" dirty="0">
              <a:latin typeface="+mj-lt"/>
            </a:endParaRPr>
          </a:p>
          <a:p>
            <a:r>
              <a:rPr lang="en-US" sz="2000" dirty="0">
                <a:latin typeface="+mj-lt"/>
              </a:rPr>
              <a:t>Gives the introduction about language and Machine translation system.</a:t>
            </a:r>
          </a:p>
          <a:p>
            <a:pPr>
              <a:buNone/>
            </a:pPr>
            <a:r>
              <a:rPr lang="en-US" sz="2000" dirty="0">
                <a:latin typeface="+mj-lt"/>
              </a:rPr>
              <a:t> </a:t>
            </a:r>
          </a:p>
          <a:p>
            <a:r>
              <a:rPr lang="en-US" sz="2000" dirty="0">
                <a:latin typeface="+mj-lt"/>
              </a:rPr>
              <a:t>Defines the various divergence of languages occurs during translation of language with recommendation to handle them.</a:t>
            </a:r>
          </a:p>
          <a:p>
            <a:endParaRPr lang="en-US" dirty="0"/>
          </a:p>
        </p:txBody>
      </p:sp>
      <p:sp>
        <p:nvSpPr>
          <p:cNvPr id="2" name="Footer Placeholder 1"/>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65931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502276"/>
            <a:ext cx="10841350" cy="5687387"/>
          </a:xfrm>
        </p:spPr>
        <p:txBody>
          <a:bodyPr>
            <a:normAutofit/>
          </a:bodyPr>
          <a:lstStyle/>
          <a:p>
            <a:endParaRPr lang="en-US" sz="2000" dirty="0" smtClean="0">
              <a:latin typeface="+mj-lt"/>
            </a:endParaRPr>
          </a:p>
          <a:p>
            <a:endParaRPr lang="en-US" sz="2000" dirty="0" smtClean="0">
              <a:latin typeface="+mj-lt"/>
            </a:endParaRPr>
          </a:p>
          <a:p>
            <a:r>
              <a:rPr lang="en-US" sz="2000" dirty="0" smtClean="0">
                <a:latin typeface="+mj-lt"/>
              </a:rPr>
              <a:t>Then </a:t>
            </a:r>
            <a:r>
              <a:rPr lang="en-US" sz="2000" dirty="0">
                <a:latin typeface="+mj-lt"/>
              </a:rPr>
              <a:t>we have to define the </a:t>
            </a:r>
            <a:r>
              <a:rPr lang="en-US" sz="2000" dirty="0" smtClean="0">
                <a:latin typeface="+mj-lt"/>
              </a:rPr>
              <a:t>various modules </a:t>
            </a:r>
            <a:r>
              <a:rPr lang="en-US" sz="2000" dirty="0">
                <a:latin typeface="+mj-lt"/>
              </a:rPr>
              <a:t>used to proposed Machine translation system.</a:t>
            </a:r>
          </a:p>
          <a:p>
            <a:pPr lvl="2"/>
            <a:r>
              <a:rPr lang="en-US" dirty="0">
                <a:latin typeface="+mj-lt"/>
              </a:rPr>
              <a:t>Source language preprocessing</a:t>
            </a:r>
          </a:p>
          <a:p>
            <a:pPr lvl="2"/>
            <a:r>
              <a:rPr lang="en-US" dirty="0" smtClean="0">
                <a:latin typeface="+mj-lt"/>
              </a:rPr>
              <a:t>part </a:t>
            </a:r>
            <a:r>
              <a:rPr lang="en-US">
                <a:latin typeface="+mj-lt"/>
              </a:rPr>
              <a:t>of </a:t>
            </a:r>
            <a:r>
              <a:rPr lang="en-US" smtClean="0">
                <a:latin typeface="+mj-lt"/>
              </a:rPr>
              <a:t>speech tagger</a:t>
            </a:r>
            <a:endParaRPr lang="en-US" dirty="0">
              <a:latin typeface="+mj-lt"/>
            </a:endParaRPr>
          </a:p>
          <a:p>
            <a:pPr lvl="2"/>
            <a:r>
              <a:rPr lang="en-US" dirty="0" smtClean="0">
                <a:latin typeface="+mj-lt"/>
              </a:rPr>
              <a:t>Language </a:t>
            </a:r>
            <a:r>
              <a:rPr lang="en-US" dirty="0">
                <a:latin typeface="+mj-lt"/>
              </a:rPr>
              <a:t>tree generation</a:t>
            </a:r>
          </a:p>
          <a:p>
            <a:pPr lvl="2"/>
            <a:r>
              <a:rPr lang="en-US" dirty="0">
                <a:latin typeface="+mj-lt"/>
              </a:rPr>
              <a:t>Parse tree generation for parsing </a:t>
            </a:r>
            <a:r>
              <a:rPr lang="en-US" dirty="0" smtClean="0">
                <a:latin typeface="+mj-lt"/>
              </a:rPr>
              <a:t>table</a:t>
            </a:r>
          </a:p>
          <a:p>
            <a:pPr marL="914400" lvl="2" indent="0">
              <a:buNone/>
            </a:pPr>
            <a:endParaRPr lang="en-US" dirty="0">
              <a:latin typeface="+mj-lt"/>
            </a:endParaRPr>
          </a:p>
          <a:p>
            <a:pPr marL="0" indent="0">
              <a:buNone/>
            </a:pPr>
            <a:r>
              <a:rPr lang="en-US" sz="2000" dirty="0">
                <a:latin typeface="+mj-lt"/>
              </a:rPr>
              <a:t> </a:t>
            </a:r>
          </a:p>
          <a:p>
            <a:r>
              <a:rPr lang="en-US" sz="2000" dirty="0">
                <a:latin typeface="+mj-lt"/>
              </a:rPr>
              <a:t>Fourth segment gives the details of data dictionary , various rules base, tagged corpus and technology used for implementing the purposed system.</a:t>
            </a:r>
          </a:p>
          <a:p>
            <a:pPr marL="0" indent="0">
              <a:buNone/>
            </a:pPr>
            <a:r>
              <a:rPr lang="en-US" sz="2000" dirty="0">
                <a:latin typeface="+mj-lt"/>
              </a:rPr>
              <a:t> </a:t>
            </a:r>
          </a:p>
          <a:p>
            <a:r>
              <a:rPr lang="en-US" sz="2000" dirty="0">
                <a:latin typeface="+mj-lt"/>
              </a:rPr>
              <a:t>Defines the evaluation methods used for the evaluation of the purposed system with the comparison of existing system.</a:t>
            </a:r>
          </a:p>
          <a:p>
            <a:endParaRPr lang="en-US" dirty="0"/>
          </a:p>
        </p:txBody>
      </p:sp>
      <p:sp>
        <p:nvSpPr>
          <p:cNvPr id="7" name="Footer Placeholder 6"/>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210988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160074" y="447934"/>
            <a:ext cx="5850811" cy="1754326"/>
          </a:xfrm>
          <a:prstGeom prst="rect">
            <a:avLst/>
          </a:prstGeom>
          <a:noFill/>
        </p:spPr>
        <p:txBody>
          <a:bodyPr wrap="square" lIns="91440" tIns="45720" rIns="91440" bIns="45720" rtlCol="0" anchor="t">
            <a:spAutoFit/>
          </a:bodyPr>
          <a:lstStyle/>
          <a:p>
            <a:pPr algn="ctr"/>
            <a:r>
              <a:rPr lang="en-US" sz="3600" b="1" u="sng" dirty="0" smtClean="0">
                <a:ea typeface="+mn-lt"/>
                <a:cs typeface="+mn-lt"/>
              </a:rPr>
              <a:t>Flow </a:t>
            </a:r>
            <a:r>
              <a:rPr lang="en-US" sz="3600" b="1" u="sng" dirty="0" smtClean="0">
                <a:ea typeface="+mn-lt"/>
                <a:cs typeface="+mn-lt"/>
              </a:rPr>
              <a:t>chart </a:t>
            </a:r>
            <a:r>
              <a:rPr lang="en-US" sz="3600" b="1" u="sng" dirty="0" smtClean="0">
                <a:ea typeface="+mn-lt"/>
                <a:cs typeface="+mn-lt"/>
              </a:rPr>
              <a:t>1</a:t>
            </a:r>
            <a:r>
              <a:rPr lang="en-US" sz="3600" b="1" dirty="0">
                <a:cs typeface="Calibri"/>
              </a:rPr>
              <a:t> </a:t>
            </a:r>
            <a:endParaRPr lang="en-US" sz="3600" b="1" dirty="0" smtClean="0">
              <a:cs typeface="Calibri"/>
            </a:endParaRPr>
          </a:p>
          <a:p>
            <a:pPr algn="ctr"/>
            <a:endParaRPr lang="en-US" sz="3600" b="1" u="sng" dirty="0">
              <a:ea typeface="+mn-lt"/>
              <a:cs typeface="+mn-lt"/>
            </a:endParaRPr>
          </a:p>
          <a:p>
            <a:endParaRPr lang="en-US" sz="3600" dirty="0">
              <a:cs typeface="Calibri"/>
            </a:endParaRPr>
          </a:p>
        </p:txBody>
      </p:sp>
      <p:sp>
        <p:nvSpPr>
          <p:cNvPr id="4" name="TextBox 3">
            <a:extLst>
              <a:ext uri="{FF2B5EF4-FFF2-40B4-BE49-F238E27FC236}">
                <a16:creationId xmlns:a16="http://schemas.microsoft.com/office/drawing/2014/main" id="{516AECC5-1819-6F43-8207-AA317383C3B3}"/>
              </a:ext>
            </a:extLst>
          </p:cNvPr>
          <p:cNvSpPr txBox="1"/>
          <p:nvPr/>
        </p:nvSpPr>
        <p:spPr>
          <a:xfrm>
            <a:off x="503432" y="1140431"/>
            <a:ext cx="5342563" cy="369332"/>
          </a:xfrm>
          <a:prstGeom prst="rect">
            <a:avLst/>
          </a:prstGeom>
          <a:noFill/>
        </p:spPr>
        <p:txBody>
          <a:bodyPr wrap="square" lIns="91440" tIns="45720" rIns="91440" bIns="45720" rtlCol="0" anchor="t">
            <a:spAutoFit/>
          </a:bodyPr>
          <a:lstStyle/>
          <a:p>
            <a:endParaRPr lang="en-IN">
              <a:cs typeface="Calibri"/>
            </a:endParaRPr>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16643"/>
            <a:ext cx="10820401" cy="276999"/>
          </a:xfrm>
          <a:prstGeom prst="rect">
            <a:avLst/>
          </a:prstGeom>
          <a:noFill/>
        </p:spPr>
        <p:txBody>
          <a:bodyPr wrap="square" lIns="91440" tIns="45720" rIns="91440" bIns="45720" rtlCol="0" anchor="t">
            <a:spAutoFit/>
          </a:bodyPr>
          <a:lstStyle/>
          <a:p>
            <a:endParaRPr lang="en-IN" sz="1200">
              <a:cs typeface="Calibri"/>
            </a:endParaRPr>
          </a:p>
        </p:txBody>
      </p:sp>
      <p:pic>
        <p:nvPicPr>
          <p:cNvPr id="2" name="Picture 1"/>
          <p:cNvPicPr>
            <a:picLocks noChangeAspect="1"/>
          </p:cNvPicPr>
          <p:nvPr/>
        </p:nvPicPr>
        <p:blipFill>
          <a:blip r:embed="rId2"/>
          <a:stretch>
            <a:fillRect/>
          </a:stretch>
        </p:blipFill>
        <p:spPr>
          <a:xfrm>
            <a:off x="2615365" y="1140431"/>
            <a:ext cx="5887272" cy="5458587"/>
          </a:xfrm>
          <a:prstGeom prst="rect">
            <a:avLst/>
          </a:prstGeom>
        </p:spPr>
      </p:pic>
    </p:spTree>
    <p:extLst>
      <p:ext uri="{BB962C8B-B14F-4D97-AF65-F5344CB8AC3E}">
        <p14:creationId xmlns:p14="http://schemas.microsoft.com/office/powerpoint/2010/main" val="268722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605307"/>
            <a:ext cx="9144000" cy="605307"/>
          </a:xfrm>
        </p:spPr>
        <p:txBody>
          <a:bodyPr>
            <a:normAutofit/>
          </a:bodyPr>
          <a:lstStyle/>
          <a:p>
            <a:r>
              <a:rPr lang="en-US" sz="3600" b="1" u="sng" dirty="0" smtClean="0"/>
              <a:t>Algorithm</a:t>
            </a:r>
            <a:endParaRPr lang="en-US" sz="3600" b="1" u="sng" dirty="0"/>
          </a:p>
        </p:txBody>
      </p:sp>
      <p:sp>
        <p:nvSpPr>
          <p:cNvPr id="4" name="Subtitle 3"/>
          <p:cNvSpPr>
            <a:spLocks noGrp="1"/>
          </p:cNvSpPr>
          <p:nvPr>
            <p:ph type="subTitle" idx="1"/>
          </p:nvPr>
        </p:nvSpPr>
        <p:spPr>
          <a:xfrm>
            <a:off x="579549" y="1210613"/>
            <a:ext cx="11062952" cy="5267459"/>
          </a:xfrm>
        </p:spPr>
        <p:txBody>
          <a:bodyPr>
            <a:normAutofit fontScale="77500" lnSpcReduction="20000"/>
          </a:bodyPr>
          <a:lstStyle/>
          <a:p>
            <a:pPr lvl="0"/>
            <a:endParaRPr lang="en-US" dirty="0" smtClean="0">
              <a:latin typeface="+mj-lt"/>
            </a:endParaRPr>
          </a:p>
          <a:p>
            <a:pPr marL="457200" lvl="0" indent="-457200" algn="l">
              <a:buFont typeface="+mj-lt"/>
              <a:buAutoNum type="arabicPeriod"/>
            </a:pPr>
            <a:r>
              <a:rPr lang="en-US" dirty="0" smtClean="0">
                <a:latin typeface="+mj-lt"/>
              </a:rPr>
              <a:t>Start</a:t>
            </a:r>
            <a:endParaRPr lang="en-US" dirty="0">
              <a:latin typeface="+mj-lt"/>
            </a:endParaRPr>
          </a:p>
          <a:p>
            <a:pPr marL="457200" lvl="0" indent="-457200" algn="l">
              <a:buFont typeface="+mj-lt"/>
              <a:buAutoNum type="arabicPeriod"/>
            </a:pPr>
            <a:r>
              <a:rPr lang="en-US" dirty="0">
                <a:latin typeface="+mj-lt"/>
              </a:rPr>
              <a:t> Get the input as a matrix M of n*n.              </a:t>
            </a:r>
            <a:r>
              <a:rPr lang="en-US" dirty="0" smtClean="0">
                <a:latin typeface="+mj-lt"/>
              </a:rPr>
              <a:t>                                      </a:t>
            </a:r>
            <a:r>
              <a:rPr lang="en-US" dirty="0">
                <a:latin typeface="+mj-lt"/>
              </a:rPr>
              <a:t>(n is the number of words in a line)</a:t>
            </a:r>
          </a:p>
          <a:p>
            <a:pPr marL="457200" lvl="0" indent="-457200" algn="l">
              <a:buFont typeface="+mj-lt"/>
              <a:buAutoNum type="arabicPeriod"/>
            </a:pPr>
            <a:r>
              <a:rPr lang="en-US" dirty="0">
                <a:latin typeface="+mj-lt"/>
              </a:rPr>
              <a:t> Then, for ( </a:t>
            </a:r>
            <a:r>
              <a:rPr lang="en-US" dirty="0" err="1">
                <a:latin typeface="+mj-lt"/>
              </a:rPr>
              <a:t>i</a:t>
            </a:r>
            <a:r>
              <a:rPr lang="en-US" dirty="0">
                <a:latin typeface="+mj-lt"/>
              </a:rPr>
              <a:t> </a:t>
            </a:r>
            <a:r>
              <a:rPr lang="en-US" dirty="0">
                <a:latin typeface="+mj-lt"/>
                <a:sym typeface="Wingdings" panose="05000000000000000000" pitchFamily="2" charset="2"/>
              </a:rPr>
              <a:t></a:t>
            </a:r>
            <a:r>
              <a:rPr lang="en-US" dirty="0">
                <a:latin typeface="+mj-lt"/>
              </a:rPr>
              <a:t> 0 to n-1)                                 </a:t>
            </a:r>
            <a:r>
              <a:rPr lang="en-US" dirty="0" smtClean="0">
                <a:latin typeface="+mj-lt"/>
              </a:rPr>
              <a:t>                                        </a:t>
            </a:r>
            <a:r>
              <a:rPr lang="en-US" dirty="0">
                <a:latin typeface="+mj-lt"/>
              </a:rPr>
              <a:t>(</a:t>
            </a:r>
            <a:r>
              <a:rPr lang="en-US" dirty="0" err="1">
                <a:latin typeface="+mj-lt"/>
              </a:rPr>
              <a:t>i</a:t>
            </a:r>
            <a:r>
              <a:rPr lang="en-US" dirty="0">
                <a:latin typeface="+mj-lt"/>
              </a:rPr>
              <a:t> is the number of rows in a matrix M)</a:t>
            </a:r>
          </a:p>
          <a:p>
            <a:pPr marL="457200" lvl="0" indent="-457200" algn="l">
              <a:buFont typeface="+mj-lt"/>
              <a:buAutoNum type="arabicPeriod"/>
            </a:pPr>
            <a:r>
              <a:rPr lang="en-US" dirty="0">
                <a:latin typeface="+mj-lt"/>
              </a:rPr>
              <a:t> Print the principal diagonal matrix M as a leaf node</a:t>
            </a:r>
          </a:p>
          <a:p>
            <a:pPr marL="457200" lvl="0" indent="-457200" algn="l">
              <a:buFont typeface="+mj-lt"/>
              <a:buAutoNum type="arabicPeriod"/>
            </a:pPr>
            <a:r>
              <a:rPr lang="en-US" dirty="0">
                <a:latin typeface="+mj-lt"/>
              </a:rPr>
              <a:t> Leaf[</a:t>
            </a:r>
            <a:r>
              <a:rPr lang="en-US" dirty="0" err="1">
                <a:latin typeface="+mj-lt"/>
              </a:rPr>
              <a:t>i</a:t>
            </a:r>
            <a:r>
              <a:rPr lang="en-US" dirty="0">
                <a:latin typeface="+mj-lt"/>
              </a:rPr>
              <a:t>] </a:t>
            </a:r>
            <a:r>
              <a:rPr lang="en-US" dirty="0">
                <a:latin typeface="+mj-lt"/>
                <a:sym typeface="Wingdings" panose="05000000000000000000" pitchFamily="2" charset="2"/>
              </a:rPr>
              <a:t></a:t>
            </a:r>
            <a:r>
              <a:rPr lang="en-US" dirty="0">
                <a:latin typeface="+mj-lt"/>
              </a:rPr>
              <a:t> M(</a:t>
            </a:r>
            <a:r>
              <a:rPr lang="en-US" dirty="0" err="1">
                <a:latin typeface="+mj-lt"/>
              </a:rPr>
              <a:t>i,i</a:t>
            </a:r>
            <a:r>
              <a:rPr lang="en-US" dirty="0">
                <a:latin typeface="+mj-lt"/>
              </a:rPr>
              <a:t>)</a:t>
            </a:r>
          </a:p>
          <a:p>
            <a:pPr marL="457200" lvl="0" indent="-457200" algn="l">
              <a:buFont typeface="+mj-lt"/>
              <a:buAutoNum type="arabicPeriod"/>
            </a:pPr>
            <a:r>
              <a:rPr lang="en-US" dirty="0">
                <a:latin typeface="+mj-lt"/>
              </a:rPr>
              <a:t> Then increment the value of  </a:t>
            </a:r>
            <a:r>
              <a:rPr lang="en-US" dirty="0" err="1">
                <a:latin typeface="+mj-lt"/>
              </a:rPr>
              <a:t>i</a:t>
            </a:r>
            <a:r>
              <a:rPr lang="en-US" dirty="0">
                <a:latin typeface="+mj-lt"/>
              </a:rPr>
              <a:t> ( </a:t>
            </a:r>
            <a:r>
              <a:rPr lang="en-US" dirty="0" err="1">
                <a:latin typeface="+mj-lt"/>
              </a:rPr>
              <a:t>i</a:t>
            </a:r>
            <a:r>
              <a:rPr lang="en-US" dirty="0">
                <a:latin typeface="+mj-lt"/>
              </a:rPr>
              <a:t> </a:t>
            </a:r>
            <a:r>
              <a:rPr lang="en-US" dirty="0">
                <a:latin typeface="+mj-lt"/>
                <a:sym typeface="Wingdings" panose="05000000000000000000" pitchFamily="2" charset="2"/>
              </a:rPr>
              <a:t></a:t>
            </a:r>
            <a:r>
              <a:rPr lang="en-US" dirty="0">
                <a:latin typeface="+mj-lt"/>
              </a:rPr>
              <a:t> i+1)</a:t>
            </a:r>
          </a:p>
          <a:p>
            <a:pPr marL="457200" lvl="0" indent="-457200" algn="l">
              <a:buFont typeface="+mj-lt"/>
              <a:buAutoNum type="arabicPeriod"/>
            </a:pPr>
            <a:r>
              <a:rPr lang="en-US" dirty="0">
                <a:latin typeface="+mj-lt"/>
              </a:rPr>
              <a:t> Take 3 arrays let there name be A, B and C of a size of n-1 sorting of right, left and parent child of the tree,</a:t>
            </a:r>
          </a:p>
          <a:p>
            <a:pPr marL="457200" lvl="0" indent="-457200" algn="l">
              <a:buFont typeface="+mj-lt"/>
              <a:buAutoNum type="arabicPeriod"/>
            </a:pPr>
            <a:r>
              <a:rPr lang="en-US" dirty="0">
                <a:latin typeface="+mj-lt"/>
              </a:rPr>
              <a:t>Let, a temporary variable temp = true (initialized)</a:t>
            </a:r>
          </a:p>
          <a:p>
            <a:pPr marL="457200" lvl="0" indent="-457200" algn="l">
              <a:buFont typeface="+mj-lt"/>
              <a:buAutoNum type="arabicPeriod"/>
            </a:pPr>
            <a:r>
              <a:rPr lang="en-US" dirty="0">
                <a:latin typeface="+mj-lt"/>
              </a:rPr>
              <a:t>And, m</a:t>
            </a:r>
            <a:r>
              <a:rPr lang="en-US" dirty="0">
                <a:latin typeface="+mj-lt"/>
                <a:sym typeface="Wingdings" panose="05000000000000000000" pitchFamily="2" charset="2"/>
              </a:rPr>
              <a:t></a:t>
            </a:r>
            <a:r>
              <a:rPr lang="en-US" dirty="0">
                <a:latin typeface="+mj-lt"/>
              </a:rPr>
              <a:t>0 (initialize)</a:t>
            </a:r>
          </a:p>
          <a:p>
            <a:pPr marL="457200" lvl="0" indent="-457200" algn="l">
              <a:buFont typeface="+mj-lt"/>
              <a:buAutoNum type="arabicPeriod"/>
            </a:pPr>
            <a:r>
              <a:rPr lang="en-US" dirty="0">
                <a:latin typeface="+mj-lt"/>
              </a:rPr>
              <a:t>For (</a:t>
            </a:r>
            <a:r>
              <a:rPr lang="en-US" dirty="0" err="1">
                <a:latin typeface="+mj-lt"/>
              </a:rPr>
              <a:t>i</a:t>
            </a:r>
            <a:r>
              <a:rPr lang="en-US" dirty="0">
                <a:latin typeface="+mj-lt"/>
              </a:rPr>
              <a:t> </a:t>
            </a:r>
            <a:r>
              <a:rPr lang="en-US" dirty="0">
                <a:latin typeface="+mj-lt"/>
                <a:sym typeface="Wingdings" panose="05000000000000000000" pitchFamily="2" charset="2"/>
              </a:rPr>
              <a:t></a:t>
            </a:r>
            <a:r>
              <a:rPr lang="en-US" dirty="0">
                <a:latin typeface="+mj-lt"/>
              </a:rPr>
              <a:t>0 to n-2)</a:t>
            </a:r>
          </a:p>
          <a:p>
            <a:pPr marL="457200" lvl="0" indent="-457200" algn="l">
              <a:buFont typeface="+mj-lt"/>
              <a:buAutoNum type="arabicPeriod"/>
            </a:pPr>
            <a:r>
              <a:rPr lang="en-US" dirty="0">
                <a:latin typeface="+mj-lt"/>
              </a:rPr>
              <a:t>    L[m] </a:t>
            </a:r>
            <a:r>
              <a:rPr lang="en-US" dirty="0">
                <a:latin typeface="+mj-lt"/>
                <a:sym typeface="Wingdings" panose="05000000000000000000" pitchFamily="2" charset="2"/>
              </a:rPr>
              <a:t></a:t>
            </a:r>
            <a:r>
              <a:rPr lang="en-US" dirty="0">
                <a:latin typeface="+mj-lt"/>
              </a:rPr>
              <a:t> leaf[</a:t>
            </a:r>
            <a:r>
              <a:rPr lang="en-US" dirty="0" err="1">
                <a:latin typeface="+mj-lt"/>
              </a:rPr>
              <a:t>i</a:t>
            </a:r>
            <a:r>
              <a:rPr lang="en-US" dirty="0">
                <a:latin typeface="+mj-lt"/>
              </a:rPr>
              <a:t>]</a:t>
            </a:r>
          </a:p>
          <a:p>
            <a:pPr marL="457200" lvl="0" indent="-457200" algn="l">
              <a:buFont typeface="+mj-lt"/>
              <a:buAutoNum type="arabicPeriod"/>
            </a:pPr>
            <a:r>
              <a:rPr lang="en-US" dirty="0">
                <a:latin typeface="+mj-lt"/>
              </a:rPr>
              <a:t>For (j </a:t>
            </a:r>
            <a:r>
              <a:rPr lang="en-US" dirty="0">
                <a:latin typeface="+mj-lt"/>
                <a:sym typeface="Wingdings" panose="05000000000000000000" pitchFamily="2" charset="2"/>
              </a:rPr>
              <a:t></a:t>
            </a:r>
            <a:r>
              <a:rPr lang="en-US" dirty="0">
                <a:latin typeface="+mj-lt"/>
              </a:rPr>
              <a:t> i+1 to n-1)                                   where, j is the number of columns in Matrix M</a:t>
            </a:r>
          </a:p>
          <a:p>
            <a:pPr marL="457200" lvl="0" indent="-457200" algn="l">
              <a:buFont typeface="+mj-lt"/>
              <a:buAutoNum type="arabicPeriod"/>
            </a:pPr>
            <a:r>
              <a:rPr lang="en-US" dirty="0">
                <a:latin typeface="+mj-lt"/>
              </a:rPr>
              <a:t> If ( M ( </a:t>
            </a:r>
            <a:r>
              <a:rPr lang="en-US" dirty="0" err="1">
                <a:latin typeface="+mj-lt"/>
              </a:rPr>
              <a:t>i,j</a:t>
            </a:r>
            <a:r>
              <a:rPr lang="en-US" dirty="0">
                <a:latin typeface="+mj-lt"/>
              </a:rPr>
              <a:t>) is not equal to NULL and temp = true</a:t>
            </a:r>
          </a:p>
          <a:p>
            <a:pPr lvl="0" algn="l"/>
            <a:r>
              <a:rPr lang="en-US" dirty="0">
                <a:latin typeface="+mj-lt"/>
              </a:rPr>
              <a:t>        </a:t>
            </a:r>
          </a:p>
        </p:txBody>
      </p:sp>
      <p:sp>
        <p:nvSpPr>
          <p:cNvPr id="2" name="Footer Placeholder 1"/>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247743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0761" y="257577"/>
            <a:ext cx="10217239" cy="6336406"/>
          </a:xfrm>
        </p:spPr>
        <p:txBody>
          <a:bodyPr>
            <a:normAutofit fontScale="77500" lnSpcReduction="20000"/>
          </a:bodyPr>
          <a:lstStyle/>
          <a:p>
            <a:pPr lvl="0" algn="l"/>
            <a:r>
              <a:rPr lang="en-US" dirty="0" smtClean="0"/>
              <a:t>14.   Then</a:t>
            </a:r>
            <a:r>
              <a:rPr lang="en-US" dirty="0"/>
              <a:t>, M(</a:t>
            </a:r>
            <a:r>
              <a:rPr lang="en-US" dirty="0" err="1"/>
              <a:t>i,j</a:t>
            </a:r>
            <a:r>
              <a:rPr lang="en-US" dirty="0"/>
              <a:t>) is the parent node of L[m]         </a:t>
            </a:r>
            <a:r>
              <a:rPr lang="en-US" dirty="0" smtClean="0"/>
              <a:t>                                                  </a:t>
            </a:r>
            <a:r>
              <a:rPr lang="en-US" dirty="0"/>
              <a:t>i.e. p[m] </a:t>
            </a:r>
            <a:r>
              <a:rPr lang="en-US" dirty="0">
                <a:sym typeface="Wingdings" panose="05000000000000000000" pitchFamily="2" charset="2"/>
              </a:rPr>
              <a:t></a:t>
            </a:r>
            <a:r>
              <a:rPr lang="en-US" dirty="0"/>
              <a:t> M (</a:t>
            </a:r>
            <a:r>
              <a:rPr lang="en-US" dirty="0" err="1"/>
              <a:t>i,j</a:t>
            </a:r>
            <a:r>
              <a:rPr lang="en-US" dirty="0"/>
              <a:t>)</a:t>
            </a:r>
          </a:p>
          <a:p>
            <a:pPr lvl="0" algn="l"/>
            <a:r>
              <a:rPr lang="en-US" dirty="0" smtClean="0"/>
              <a:t>15.          If  </a:t>
            </a:r>
            <a:r>
              <a:rPr lang="en-US" dirty="0"/>
              <a:t>P[m]=’s’</a:t>
            </a:r>
          </a:p>
          <a:p>
            <a:pPr lvl="0" algn="l"/>
            <a:r>
              <a:rPr lang="en-US" dirty="0" smtClean="0"/>
              <a:t>16.          Then</a:t>
            </a:r>
            <a:r>
              <a:rPr lang="en-US" dirty="0"/>
              <a:t>, root node = P[m]</a:t>
            </a:r>
          </a:p>
          <a:p>
            <a:pPr lvl="0" algn="l"/>
            <a:r>
              <a:rPr lang="en-US" dirty="0" smtClean="0"/>
              <a:t>17.          If  </a:t>
            </a:r>
            <a:r>
              <a:rPr lang="en-US" dirty="0"/>
              <a:t>j = i+1</a:t>
            </a:r>
          </a:p>
          <a:p>
            <a:pPr lvl="0" algn="l"/>
            <a:r>
              <a:rPr lang="en-US" dirty="0" smtClean="0"/>
              <a:t>18.         Then</a:t>
            </a:r>
            <a:r>
              <a:rPr lang="en-US" dirty="0"/>
              <a:t>, Leaf [j] is the right node of a tree</a:t>
            </a:r>
          </a:p>
          <a:p>
            <a:pPr lvl="0" algn="l"/>
            <a:r>
              <a:rPr lang="en-US" dirty="0" smtClean="0"/>
              <a:t>19.         </a:t>
            </a:r>
            <a:r>
              <a:rPr lang="en-US" dirty="0"/>
              <a:t>R[m] </a:t>
            </a:r>
            <a:r>
              <a:rPr lang="en-US" dirty="0">
                <a:sym typeface="Wingdings" panose="05000000000000000000" pitchFamily="2" charset="2"/>
              </a:rPr>
              <a:t></a:t>
            </a:r>
            <a:r>
              <a:rPr lang="en-US" dirty="0"/>
              <a:t> Leaf [j], and increment the value of m by </a:t>
            </a:r>
            <a:r>
              <a:rPr lang="en-US" dirty="0" smtClean="0"/>
              <a:t>1</a:t>
            </a:r>
          </a:p>
          <a:p>
            <a:pPr lvl="0" algn="l"/>
            <a:r>
              <a:rPr lang="en-US" dirty="0" smtClean="0"/>
              <a:t>20.  Else</a:t>
            </a:r>
          </a:p>
          <a:p>
            <a:pPr lvl="0" algn="l"/>
            <a:r>
              <a:rPr lang="en-US" dirty="0" smtClean="0"/>
              <a:t>21.         </a:t>
            </a:r>
            <a:r>
              <a:rPr lang="en-US" dirty="0"/>
              <a:t>M(i+1, j ) is the right node of the tree, and then also increment the value of m by 1</a:t>
            </a:r>
          </a:p>
          <a:p>
            <a:pPr lvl="0" algn="l"/>
            <a:r>
              <a:rPr lang="en-US" dirty="0" smtClean="0"/>
              <a:t>22.         </a:t>
            </a:r>
            <a:r>
              <a:rPr lang="en-US" dirty="0"/>
              <a:t>i.e. R[m] </a:t>
            </a:r>
            <a:r>
              <a:rPr lang="en-US" dirty="0">
                <a:sym typeface="Wingdings" panose="05000000000000000000" pitchFamily="2" charset="2"/>
              </a:rPr>
              <a:t></a:t>
            </a:r>
            <a:r>
              <a:rPr lang="en-US" dirty="0"/>
              <a:t> M(i+1,j)</a:t>
            </a:r>
          </a:p>
          <a:p>
            <a:pPr lvl="0" algn="l"/>
            <a:r>
              <a:rPr lang="en-US" dirty="0" smtClean="0"/>
              <a:t>23.         </a:t>
            </a:r>
            <a:r>
              <a:rPr lang="en-US" dirty="0"/>
              <a:t>And, also update the  value of temp as false</a:t>
            </a:r>
          </a:p>
          <a:p>
            <a:pPr lvl="0" algn="l"/>
            <a:r>
              <a:rPr lang="en-US" dirty="0" smtClean="0"/>
              <a:t>24. Else</a:t>
            </a:r>
            <a:r>
              <a:rPr lang="en-US" dirty="0"/>
              <a:t>,</a:t>
            </a:r>
          </a:p>
          <a:p>
            <a:pPr lvl="0" algn="l"/>
            <a:r>
              <a:rPr lang="en-US" dirty="0" smtClean="0"/>
              <a:t>25.        </a:t>
            </a:r>
            <a:r>
              <a:rPr lang="en-US" dirty="0"/>
              <a:t>if ( M (</a:t>
            </a:r>
            <a:r>
              <a:rPr lang="en-US" dirty="0" err="1"/>
              <a:t>i,j</a:t>
            </a:r>
            <a:r>
              <a:rPr lang="en-US" dirty="0"/>
              <a:t>) is not equal to null and the temp value is false )</a:t>
            </a:r>
          </a:p>
          <a:p>
            <a:pPr lvl="0" algn="l"/>
            <a:r>
              <a:rPr lang="en-US" dirty="0" smtClean="0"/>
              <a:t>26.       </a:t>
            </a:r>
            <a:r>
              <a:rPr lang="en-US" dirty="0"/>
              <a:t>Then, L[m] </a:t>
            </a:r>
            <a:r>
              <a:rPr lang="en-US" dirty="0">
                <a:sym typeface="Wingdings" panose="05000000000000000000" pitchFamily="2" charset="2"/>
              </a:rPr>
              <a:t></a:t>
            </a:r>
            <a:r>
              <a:rPr lang="en-US" dirty="0"/>
              <a:t> P [m-1] and P[m] </a:t>
            </a:r>
            <a:r>
              <a:rPr lang="en-US" dirty="0">
                <a:sym typeface="Wingdings" panose="05000000000000000000" pitchFamily="2" charset="2"/>
              </a:rPr>
              <a:t></a:t>
            </a:r>
            <a:r>
              <a:rPr lang="en-US" dirty="0"/>
              <a:t> M (</a:t>
            </a:r>
            <a:r>
              <a:rPr lang="en-US" dirty="0" err="1"/>
              <a:t>i,j</a:t>
            </a:r>
            <a:r>
              <a:rPr lang="en-US" dirty="0"/>
              <a:t>)</a:t>
            </a:r>
          </a:p>
          <a:p>
            <a:pPr lvl="0" algn="l"/>
            <a:r>
              <a:rPr lang="en-US" dirty="0" smtClean="0"/>
              <a:t>27.        </a:t>
            </a:r>
            <a:r>
              <a:rPr lang="en-US" dirty="0"/>
              <a:t>If, P[m] = ‘s’</a:t>
            </a:r>
          </a:p>
          <a:p>
            <a:pPr lvl="0" algn="l"/>
            <a:r>
              <a:rPr lang="en-US" dirty="0" smtClean="0"/>
              <a:t>28.        </a:t>
            </a:r>
            <a:r>
              <a:rPr lang="en-US" dirty="0"/>
              <a:t>Then, root node is equal to P[m] </a:t>
            </a:r>
          </a:p>
          <a:p>
            <a:pPr lvl="0" algn="l"/>
            <a:r>
              <a:rPr lang="en-US" dirty="0" smtClean="0"/>
              <a:t>29.         </a:t>
            </a:r>
            <a:r>
              <a:rPr lang="en-US" dirty="0"/>
              <a:t>i.e.  R[m] </a:t>
            </a:r>
            <a:r>
              <a:rPr lang="en-US" dirty="0">
                <a:sym typeface="Wingdings" panose="05000000000000000000" pitchFamily="2" charset="2"/>
              </a:rPr>
              <a:t></a:t>
            </a:r>
            <a:r>
              <a:rPr lang="en-US" dirty="0"/>
              <a:t> Leaf [j]</a:t>
            </a:r>
          </a:p>
          <a:p>
            <a:pPr lvl="0" algn="l"/>
            <a:r>
              <a:rPr lang="en-US" dirty="0" smtClean="0"/>
              <a:t>30.        </a:t>
            </a:r>
            <a:r>
              <a:rPr lang="en-US" dirty="0"/>
              <a:t>And, increment the value of m, </a:t>
            </a:r>
            <a:r>
              <a:rPr lang="en-US" dirty="0" err="1"/>
              <a:t>i</a:t>
            </a:r>
            <a:r>
              <a:rPr lang="en-US" dirty="0"/>
              <a:t>, j by 1 also update the value of temp as true</a:t>
            </a:r>
          </a:p>
          <a:p>
            <a:pPr lvl="0" algn="l"/>
            <a:r>
              <a:rPr lang="en-US" dirty="0" smtClean="0"/>
              <a:t>31. For </a:t>
            </a:r>
            <a:r>
              <a:rPr lang="en-US" dirty="0"/>
              <a:t>(j</a:t>
            </a:r>
            <a:r>
              <a:rPr lang="en-US" dirty="0">
                <a:sym typeface="Wingdings" panose="05000000000000000000" pitchFamily="2" charset="2"/>
              </a:rPr>
              <a:t></a:t>
            </a:r>
            <a:r>
              <a:rPr lang="en-US" dirty="0"/>
              <a:t>0 to n-2)</a:t>
            </a:r>
          </a:p>
          <a:p>
            <a:pPr lvl="0" algn="l"/>
            <a:r>
              <a:rPr lang="en-US" dirty="0" smtClean="0"/>
              <a:t>32.       </a:t>
            </a:r>
            <a:r>
              <a:rPr lang="en-US" dirty="0"/>
              <a:t>Return (L,P,R) same again.</a:t>
            </a:r>
          </a:p>
          <a:p>
            <a:pPr algn="l"/>
            <a:endParaRPr lang="en-US" dirty="0"/>
          </a:p>
        </p:txBody>
      </p:sp>
      <p:sp>
        <p:nvSpPr>
          <p:cNvPr id="2" name="Footer Placeholder 1"/>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289482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5422" y="880533"/>
            <a:ext cx="10182578" cy="5667023"/>
          </a:xfrm>
        </p:spPr>
        <p:txBody>
          <a:bodyPr>
            <a:normAutofit/>
          </a:bodyPr>
          <a:lstStyle/>
          <a:p>
            <a:pPr marL="342900" indent="-342900" algn="l">
              <a:buFont typeface="Arial" panose="020B0604020202020204" pitchFamily="34" charset="0"/>
              <a:buChar char="•"/>
            </a:pPr>
            <a:endParaRPr lang="en-US" sz="2000" dirty="0" smtClean="0">
              <a:latin typeface="+mj-lt"/>
            </a:endParaRPr>
          </a:p>
          <a:p>
            <a:pPr marL="342900" indent="-342900" algn="l">
              <a:buFont typeface="Arial" panose="020B0604020202020204" pitchFamily="34" charset="0"/>
              <a:buChar char="•"/>
            </a:pPr>
            <a:endParaRPr lang="en-US" sz="2000" dirty="0">
              <a:latin typeface="+mj-lt"/>
            </a:endParaRPr>
          </a:p>
          <a:p>
            <a:pPr marL="342900" indent="-342900" algn="l">
              <a:buFont typeface="Arial" panose="020B0604020202020204" pitchFamily="34" charset="0"/>
              <a:buChar char="•"/>
            </a:pPr>
            <a:r>
              <a:rPr lang="en-US" sz="2000" dirty="0" smtClean="0">
                <a:latin typeface="+mj-lt"/>
              </a:rPr>
              <a:t>Till </a:t>
            </a:r>
            <a:r>
              <a:rPr lang="en-US" sz="2000" dirty="0">
                <a:latin typeface="+mj-lt"/>
              </a:rPr>
              <a:t>now we </a:t>
            </a:r>
            <a:r>
              <a:rPr lang="en-US" sz="2000" smtClean="0">
                <a:latin typeface="+mj-lt"/>
              </a:rPr>
              <a:t>have two </a:t>
            </a:r>
            <a:r>
              <a:rPr lang="en-US" sz="2000" dirty="0">
                <a:latin typeface="+mj-lt"/>
              </a:rPr>
              <a:t>test case with random word set as a sample and algorithm to build the parser tree for the first language texts. Our project is divided in </a:t>
            </a:r>
            <a:r>
              <a:rPr lang="en-US" sz="2000" dirty="0" smtClean="0">
                <a:latin typeface="+mj-lt"/>
              </a:rPr>
              <a:t>four sections </a:t>
            </a:r>
            <a:r>
              <a:rPr lang="en-US" sz="2000" dirty="0">
                <a:latin typeface="+mj-lt"/>
              </a:rPr>
              <a:t>which are described in a methodology part, and every team member works on each and every part. In second part of our project we perform a language conversion after analyzing all the words translate it into a grammar syntax then with the help of parsing techniques we can get our translated language in accordance to the proper syntax of language</a:t>
            </a:r>
            <a:r>
              <a:rPr lang="en-US" sz="2000" dirty="0" smtClean="0">
                <a:latin typeface="+mj-lt"/>
              </a:rPr>
              <a:t>.</a:t>
            </a:r>
          </a:p>
          <a:p>
            <a:pPr marL="342900" indent="-342900" algn="l">
              <a:buFont typeface="Arial" panose="020B0604020202020204" pitchFamily="34" charset="0"/>
              <a:buChar char="•"/>
            </a:pPr>
            <a:endParaRPr lang="en-US" sz="2000" dirty="0">
              <a:latin typeface="+mj-lt"/>
            </a:endParaRPr>
          </a:p>
          <a:p>
            <a:pPr marL="342900" indent="-342900" algn="l">
              <a:buFont typeface="Arial" panose="020B0604020202020204" pitchFamily="34" charset="0"/>
              <a:buChar char="•"/>
            </a:pPr>
            <a:r>
              <a:rPr lang="en-US" sz="2000" dirty="0">
                <a:latin typeface="+mj-lt"/>
              </a:rPr>
              <a:t>But in second phase we have to make two parser first for manual understanding which is not mandatory, and second for technical purpose which is mandatory because in only this parser we maintain our grammar rules. The code for the same is also completed, basically it is divided into two parts first is tokenization and second is parsing analysis tree, till mid semester we have our completed tokenization code and now we have both codes completed</a:t>
            </a:r>
          </a:p>
        </p:txBody>
      </p:sp>
      <p:sp>
        <p:nvSpPr>
          <p:cNvPr id="2" name="Footer Placeholder 1"/>
          <p:cNvSpPr>
            <a:spLocks noGrp="1"/>
          </p:cNvSpPr>
          <p:nvPr>
            <p:ph type="ftr" sz="quarter" idx="11"/>
          </p:nvPr>
        </p:nvSpPr>
        <p:spPr/>
        <p:txBody>
          <a:bodyPr/>
          <a:lstStyle/>
          <a:p>
            <a:r>
              <a:rPr lang="en-US" smtClean="0"/>
              <a:t>Occupancy estimation and optimization</a:t>
            </a:r>
            <a:endParaRPr lang="en-US"/>
          </a:p>
        </p:txBody>
      </p:sp>
      <p:sp>
        <p:nvSpPr>
          <p:cNvPr id="3" name="TextBox 2"/>
          <p:cNvSpPr txBox="1"/>
          <p:nvPr/>
        </p:nvSpPr>
        <p:spPr>
          <a:xfrm>
            <a:off x="201637" y="236372"/>
            <a:ext cx="11788725" cy="523220"/>
          </a:xfrm>
          <a:prstGeom prst="rect">
            <a:avLst/>
          </a:prstGeom>
          <a:noFill/>
        </p:spPr>
        <p:txBody>
          <a:bodyPr wrap="square" rtlCol="0">
            <a:spAutoFit/>
          </a:bodyPr>
          <a:lstStyle/>
          <a:p>
            <a:r>
              <a:rPr lang="en-US" sz="2400" b="1" dirty="0" smtClean="0">
                <a:latin typeface="+mj-lt"/>
              </a:rPr>
              <a:t>					</a:t>
            </a:r>
            <a:r>
              <a:rPr lang="en-US" sz="2800" b="1" u="sng" dirty="0" smtClean="0">
                <a:latin typeface="+mj-lt"/>
              </a:rPr>
              <a:t>Work done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78" y="475806"/>
            <a:ext cx="10058400" cy="5655088"/>
          </a:xfrm>
          <a:prstGeom prst="rect">
            <a:avLst/>
          </a:prstGeom>
        </p:spPr>
      </p:pic>
    </p:spTree>
    <p:extLst>
      <p:ext uri="{BB962C8B-B14F-4D97-AF65-F5344CB8AC3E}">
        <p14:creationId xmlns:p14="http://schemas.microsoft.com/office/powerpoint/2010/main" val="240888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23825"/>
            <a:ext cx="10058400" cy="5647725"/>
          </a:xfrm>
          <a:prstGeom prst="rect">
            <a:avLst/>
          </a:prstGeom>
        </p:spPr>
      </p:pic>
    </p:spTree>
    <p:extLst>
      <p:ext uri="{BB962C8B-B14F-4D97-AF65-F5344CB8AC3E}">
        <p14:creationId xmlns:p14="http://schemas.microsoft.com/office/powerpoint/2010/main" val="75594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44" y="396784"/>
            <a:ext cx="10058400" cy="5655088"/>
          </a:xfrm>
          <a:prstGeom prst="rect">
            <a:avLst/>
          </a:prstGeom>
        </p:spPr>
      </p:pic>
    </p:spTree>
    <p:extLst>
      <p:ext uri="{BB962C8B-B14F-4D97-AF65-F5344CB8AC3E}">
        <p14:creationId xmlns:p14="http://schemas.microsoft.com/office/powerpoint/2010/main" val="275541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C0E-E8D6-4CAF-BB05-C883155114A3}"/>
              </a:ext>
            </a:extLst>
          </p:cNvPr>
          <p:cNvSpPr>
            <a:spLocks noGrp="1"/>
          </p:cNvSpPr>
          <p:nvPr>
            <p:ph type="ctrTitle"/>
          </p:nvPr>
        </p:nvSpPr>
        <p:spPr>
          <a:xfrm>
            <a:off x="3119886" y="949835"/>
            <a:ext cx="5779698" cy="1050506"/>
          </a:xfrm>
        </p:spPr>
        <p:txBody>
          <a:bodyPr>
            <a:normAutofit/>
          </a:bodyPr>
          <a:lstStyle/>
          <a:p>
            <a:r>
              <a:rPr lang="en-US" sz="3200" b="1" u="sng" dirty="0">
                <a:cs typeface="Calibri Light"/>
              </a:rPr>
              <a:t>Minor Project </a:t>
            </a:r>
            <a:r>
              <a:rPr lang="en-US" sz="3200" b="1" u="sng" dirty="0">
                <a:ea typeface="+mj-lt"/>
                <a:cs typeface="+mj-lt"/>
              </a:rPr>
              <a:t>- </a:t>
            </a:r>
            <a:r>
              <a:rPr lang="en-US" sz="3200" b="1" u="sng" dirty="0">
                <a:latin typeface="Times New Roman"/>
                <a:ea typeface="+mj-lt"/>
                <a:cs typeface="+mj-lt"/>
              </a:rPr>
              <a:t>I</a:t>
            </a:r>
            <a:endParaRPr lang="en-US" sz="3200" b="1" u="sng" dirty="0">
              <a:latin typeface="Times New Roman"/>
              <a:cs typeface="Calibri Light"/>
            </a:endParaRPr>
          </a:p>
        </p:txBody>
      </p:sp>
      <p:sp>
        <p:nvSpPr>
          <p:cNvPr id="3" name="Subtitle 2">
            <a:extLst>
              <a:ext uri="{FF2B5EF4-FFF2-40B4-BE49-F238E27FC236}">
                <a16:creationId xmlns:a16="http://schemas.microsoft.com/office/drawing/2014/main" id="{02E50ED0-0214-4D51-825F-B9D1129C9A6C}"/>
              </a:ext>
            </a:extLst>
          </p:cNvPr>
          <p:cNvSpPr>
            <a:spLocks noGrp="1"/>
          </p:cNvSpPr>
          <p:nvPr>
            <p:ph type="subTitle" idx="1"/>
          </p:nvPr>
        </p:nvSpPr>
        <p:spPr>
          <a:xfrm>
            <a:off x="1524000" y="2379964"/>
            <a:ext cx="9144000" cy="3309156"/>
          </a:xfrm>
        </p:spPr>
        <p:txBody>
          <a:bodyPr vert="horz" lIns="91440" tIns="45720" rIns="91440" bIns="45720" rtlCol="0" anchor="t">
            <a:normAutofit/>
          </a:bodyPr>
          <a:lstStyle/>
          <a:p>
            <a:r>
              <a:rPr lang="en-US" sz="2800" b="1" u="sng" dirty="0">
                <a:latin typeface="+mj-lt"/>
                <a:ea typeface="+mn-lt"/>
                <a:cs typeface="+mn-lt"/>
              </a:rPr>
              <a:t>In</a:t>
            </a:r>
          </a:p>
          <a:p>
            <a:r>
              <a:rPr lang="en-US" sz="2800" b="1" u="sng" dirty="0">
                <a:latin typeface="+mj-lt"/>
                <a:ea typeface="+mn-lt"/>
                <a:cs typeface="+mn-lt"/>
              </a:rPr>
              <a:t>Third year – Fifth Semester of</a:t>
            </a:r>
          </a:p>
          <a:p>
            <a:r>
              <a:rPr lang="en-US" sz="2800" b="1" u="sng" dirty="0">
                <a:latin typeface="+mj-lt"/>
                <a:ea typeface="+mn-lt"/>
                <a:cs typeface="+mn-lt"/>
              </a:rPr>
              <a:t>Bachelor of Technology </a:t>
            </a:r>
          </a:p>
          <a:p>
            <a:r>
              <a:rPr lang="en-US" sz="2800" b="1" u="sng" dirty="0">
                <a:latin typeface="+mj-lt"/>
                <a:ea typeface="+mn-lt"/>
                <a:cs typeface="+mn-lt"/>
              </a:rPr>
              <a:t>specialization</a:t>
            </a:r>
          </a:p>
          <a:p>
            <a:r>
              <a:rPr lang="en-US" sz="2800" b="1" u="sng" dirty="0">
                <a:latin typeface="+mj-lt"/>
                <a:ea typeface="+mn-lt"/>
                <a:cs typeface="+mn-lt"/>
              </a:rPr>
              <a:t>In</a:t>
            </a:r>
          </a:p>
          <a:p>
            <a:r>
              <a:rPr lang="en-US" sz="2800" b="1" u="sng" dirty="0" smtClean="0">
                <a:latin typeface="+mj-lt"/>
              </a:rPr>
              <a:t> Oil &amp; Gas Informatics </a:t>
            </a:r>
          </a:p>
          <a:p>
            <a:endParaRPr lang="en-US" b="1" dirty="0">
              <a:ea typeface="+mn-lt"/>
              <a:cs typeface="+mn-lt"/>
            </a:endParaRPr>
          </a:p>
          <a:p>
            <a:endParaRPr lang="en-US" dirty="0">
              <a:cs typeface="Calibri"/>
            </a:endParaRPr>
          </a:p>
        </p:txBody>
      </p:sp>
    </p:spTree>
    <p:extLst>
      <p:ext uri="{BB962C8B-B14F-4D97-AF65-F5344CB8AC3E}">
        <p14:creationId xmlns:p14="http://schemas.microsoft.com/office/powerpoint/2010/main" val="3498839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45" y="474134"/>
            <a:ext cx="10058400" cy="5684216"/>
          </a:xfrm>
          <a:prstGeom prst="rect">
            <a:avLst/>
          </a:prstGeom>
        </p:spPr>
      </p:pic>
    </p:spTree>
    <p:extLst>
      <p:ext uri="{BB962C8B-B14F-4D97-AF65-F5344CB8AC3E}">
        <p14:creationId xmlns:p14="http://schemas.microsoft.com/office/powerpoint/2010/main" val="274506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28" y="643767"/>
            <a:ext cx="10058400" cy="2872632"/>
          </a:xfrm>
          <a:prstGeom prst="rect">
            <a:avLst/>
          </a:prstGeom>
        </p:spPr>
      </p:pic>
    </p:spTree>
    <p:extLst>
      <p:ext uri="{BB962C8B-B14F-4D97-AF65-F5344CB8AC3E}">
        <p14:creationId xmlns:p14="http://schemas.microsoft.com/office/powerpoint/2010/main" val="333246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stretch>
            <a:fillRect/>
          </a:stretch>
        </p:blipFill>
        <p:spPr>
          <a:xfrm>
            <a:off x="520700" y="609600"/>
            <a:ext cx="11341100" cy="5638800"/>
          </a:xfrm>
          <a:prstGeom prst="rect">
            <a:avLst/>
          </a:prstGeom>
        </p:spPr>
      </p:pic>
    </p:spTree>
    <p:extLst>
      <p:ext uri="{BB962C8B-B14F-4D97-AF65-F5344CB8AC3E}">
        <p14:creationId xmlns:p14="http://schemas.microsoft.com/office/powerpoint/2010/main" val="41817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55" y="526274"/>
            <a:ext cx="10058400" cy="5830076"/>
          </a:xfrm>
          <a:prstGeom prst="rect">
            <a:avLst/>
          </a:prstGeom>
        </p:spPr>
      </p:pic>
    </p:spTree>
    <p:extLst>
      <p:ext uri="{BB962C8B-B14F-4D97-AF65-F5344CB8AC3E}">
        <p14:creationId xmlns:p14="http://schemas.microsoft.com/office/powerpoint/2010/main" val="101553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0330-0DFD-4F5F-A04F-7598ECAC65C5}"/>
              </a:ext>
            </a:extLst>
          </p:cNvPr>
          <p:cNvSpPr>
            <a:spLocks noGrp="1"/>
          </p:cNvSpPr>
          <p:nvPr>
            <p:ph type="ctrTitle"/>
          </p:nvPr>
        </p:nvSpPr>
        <p:spPr>
          <a:xfrm>
            <a:off x="1524000" y="550863"/>
            <a:ext cx="9144000" cy="863600"/>
          </a:xfrm>
        </p:spPr>
        <p:txBody>
          <a:bodyPr>
            <a:normAutofit/>
          </a:bodyPr>
          <a:lstStyle/>
          <a:p>
            <a:r>
              <a:rPr lang="en-GB" sz="3600" b="1" u="sng" dirty="0">
                <a:latin typeface="+mn-lt"/>
                <a:ea typeface="+mn-lt"/>
                <a:cs typeface="+mn-lt"/>
              </a:rPr>
              <a:t>References</a:t>
            </a:r>
          </a:p>
        </p:txBody>
      </p:sp>
      <p:sp>
        <p:nvSpPr>
          <p:cNvPr id="3" name="Subtitle 2">
            <a:extLst>
              <a:ext uri="{FF2B5EF4-FFF2-40B4-BE49-F238E27FC236}">
                <a16:creationId xmlns:a16="http://schemas.microsoft.com/office/drawing/2014/main" id="{E22414D9-C149-4913-88C7-0E2440A91876}"/>
              </a:ext>
            </a:extLst>
          </p:cNvPr>
          <p:cNvSpPr>
            <a:spLocks noGrp="1"/>
          </p:cNvSpPr>
          <p:nvPr>
            <p:ph type="subTitle" idx="1"/>
          </p:nvPr>
        </p:nvSpPr>
        <p:spPr>
          <a:xfrm>
            <a:off x="646982" y="1414463"/>
            <a:ext cx="10898036" cy="4741862"/>
          </a:xfrm>
        </p:spPr>
        <p:txBody>
          <a:bodyPr vert="horz" lIns="91440" tIns="45720" rIns="91440" bIns="45720" rtlCol="0" anchor="t">
            <a:normAutofit/>
          </a:bodyPr>
          <a:lstStyle/>
          <a:p>
            <a:pPr algn="just"/>
            <a:endParaRPr lang="en-US" dirty="0">
              <a:cs typeface="Calibri"/>
            </a:endParaRPr>
          </a:p>
          <a:p>
            <a:pPr algn="just"/>
            <a:endParaRPr lang="en-US" dirty="0">
              <a:cs typeface="Calibri"/>
            </a:endParaRPr>
          </a:p>
          <a:p>
            <a:pPr algn="just"/>
            <a:endParaRPr lang="en-US" dirty="0">
              <a:cs typeface="Calibri"/>
            </a:endParaRPr>
          </a:p>
        </p:txBody>
      </p:sp>
      <p:sp>
        <p:nvSpPr>
          <p:cNvPr id="5" name="TextBox 4"/>
          <p:cNvSpPr txBox="1"/>
          <p:nvPr/>
        </p:nvSpPr>
        <p:spPr>
          <a:xfrm>
            <a:off x="361070" y="1471910"/>
            <a:ext cx="11830930" cy="5386090"/>
          </a:xfrm>
          <a:prstGeom prst="rect">
            <a:avLst/>
          </a:prstGeom>
          <a:noFill/>
        </p:spPr>
        <p:txBody>
          <a:bodyPr wrap="square" rtlCol="0">
            <a:spAutoFit/>
          </a:bodyPr>
          <a:lstStyle/>
          <a:p>
            <a:r>
              <a:rPr lang="en-US" dirty="0" smtClean="0">
                <a:latin typeface="+mj-lt"/>
              </a:rPr>
              <a:t> </a:t>
            </a:r>
            <a:r>
              <a:rPr lang="en-US" dirty="0">
                <a:latin typeface="+mj-lt"/>
              </a:rPr>
              <a:t>https://link.springer.com/chapter/10.1007%2F978-81-322-1143-3_4</a:t>
            </a:r>
          </a:p>
          <a:p>
            <a:r>
              <a:rPr lang="en-US" dirty="0">
                <a:latin typeface="+mj-lt"/>
              </a:rPr>
              <a:t> </a:t>
            </a:r>
          </a:p>
          <a:p>
            <a:r>
              <a:rPr lang="en-US" u="sng" dirty="0">
                <a:latin typeface="+mj-lt"/>
                <a:hlinkClick r:id="rId2"/>
              </a:rPr>
              <a:t>https://</a:t>
            </a:r>
            <a:r>
              <a:rPr lang="en-US" u="sng" dirty="0" smtClean="0">
                <a:latin typeface="+mj-lt"/>
                <a:hlinkClick r:id="rId2"/>
              </a:rPr>
              <a:t>www.semanticscholar.org/paper/Rule-Based-Machine-Translation-from-English-to-Rajan-Sivan/6ea3f88187905e0e6a78ad37d87fc83d49ce1eb8</a:t>
            </a:r>
            <a:endParaRPr lang="en-US" u="sng" dirty="0">
              <a:latin typeface="+mj-lt"/>
            </a:endParaRPr>
          </a:p>
          <a:p>
            <a:r>
              <a:rPr lang="en-US" u="sng" dirty="0">
                <a:latin typeface="+mj-lt"/>
              </a:rPr>
              <a:t> </a:t>
            </a:r>
          </a:p>
          <a:p>
            <a:r>
              <a:rPr lang="en-US" u="sng" dirty="0">
                <a:latin typeface="+mj-lt"/>
                <a:hlinkClick r:id="rId3"/>
              </a:rPr>
              <a:t>https://fdocuments.in/document/ijcst-vo-l-3-iss-ue-1-jan-m-issn-0976-8491-ncst-mumbai-cdac-pune.html</a:t>
            </a:r>
            <a:endParaRPr lang="en-US" u="sng" dirty="0">
              <a:latin typeface="+mj-lt"/>
            </a:endParaRPr>
          </a:p>
          <a:p>
            <a:r>
              <a:rPr lang="en-US" u="sng" dirty="0">
                <a:latin typeface="+mj-lt"/>
              </a:rPr>
              <a:t> </a:t>
            </a:r>
          </a:p>
          <a:p>
            <a:r>
              <a:rPr lang="en-US" u="sng" dirty="0">
                <a:latin typeface="+mj-lt"/>
              </a:rPr>
              <a:t> </a:t>
            </a:r>
            <a:r>
              <a:rPr lang="en-US" u="sng" dirty="0">
                <a:latin typeface="+mj-lt"/>
                <a:hlinkClick r:id="rId4"/>
              </a:rPr>
              <a:t>https://link.springer.com/chapter/10.1007%2F978-3-540-30211-7_27</a:t>
            </a:r>
            <a:endParaRPr lang="en-US" u="sng" dirty="0">
              <a:latin typeface="+mj-lt"/>
            </a:endParaRPr>
          </a:p>
          <a:p>
            <a:r>
              <a:rPr lang="en-US" b="1" u="sng" dirty="0">
                <a:latin typeface="+mj-lt"/>
              </a:rPr>
              <a:t> </a:t>
            </a:r>
            <a:endParaRPr lang="en-US" u="sng" dirty="0">
              <a:latin typeface="+mj-lt"/>
            </a:endParaRPr>
          </a:p>
          <a:p>
            <a:r>
              <a:rPr lang="en-US" u="sng" dirty="0">
                <a:latin typeface="+mj-lt"/>
                <a:hlinkClick r:id="rId5"/>
              </a:rPr>
              <a:t>http://sanskrit.jnu.ac.in/corpora/JNU-Sanskrit-Tagset.htm</a:t>
            </a:r>
            <a:endParaRPr lang="en-US" u="sng" dirty="0">
              <a:latin typeface="+mj-lt"/>
            </a:endParaRPr>
          </a:p>
          <a:p>
            <a:r>
              <a:rPr lang="en-US" u="sng" dirty="0">
                <a:latin typeface="+mj-lt"/>
              </a:rPr>
              <a:t> </a:t>
            </a:r>
          </a:p>
          <a:p>
            <a:r>
              <a:rPr lang="en-US" u="sng" dirty="0">
                <a:latin typeface="+mj-lt"/>
                <a:hlinkClick r:id="rId6"/>
              </a:rPr>
              <a:t>https://www.tandfonline.com/doi/full/10.1080/03772063.2018.1528187</a:t>
            </a:r>
            <a:endParaRPr lang="en-US" u="sng" dirty="0">
              <a:latin typeface="+mj-lt"/>
            </a:endParaRPr>
          </a:p>
          <a:p>
            <a:r>
              <a:rPr lang="en-US" u="sng" dirty="0">
                <a:latin typeface="+mj-lt"/>
              </a:rPr>
              <a:t> </a:t>
            </a:r>
          </a:p>
          <a:p>
            <a:r>
              <a:rPr lang="en-US" u="sng" dirty="0">
                <a:latin typeface="+mj-lt"/>
                <a:hlinkClick r:id="rId7"/>
              </a:rPr>
              <a:t>http://</a:t>
            </a:r>
            <a:r>
              <a:rPr lang="en-US" u="sng" dirty="0" smtClean="0">
                <a:latin typeface="+mj-lt"/>
                <a:hlinkClick r:id="rId7"/>
              </a:rPr>
              <a:t>sanskrit.jnu.ac.in/corpora/tagset.jsp</a:t>
            </a:r>
            <a:endParaRPr lang="en-US" u="sng" dirty="0" smtClean="0">
              <a:latin typeface="+mj-lt"/>
            </a:endParaRPr>
          </a:p>
          <a:p>
            <a:endParaRPr lang="en-US" u="sng" dirty="0" smtClean="0">
              <a:latin typeface="+mj-lt"/>
            </a:endParaRPr>
          </a:p>
          <a:p>
            <a:r>
              <a:rPr lang="en-US" u="sng" dirty="0">
                <a:latin typeface="+mj-lt"/>
                <a:hlinkClick r:id="rId8"/>
              </a:rPr>
              <a:t>https://</a:t>
            </a:r>
            <a:r>
              <a:rPr lang="en-US" u="sng" dirty="0" smtClean="0">
                <a:latin typeface="+mj-lt"/>
                <a:hlinkClick r:id="rId8"/>
              </a:rPr>
              <a:t>www.researchgate.net/publication/338965896_Research_Productivity_of_University_of_Petroleum_and_Energy</a:t>
            </a:r>
            <a:endParaRPr lang="en-US" u="sng" dirty="0" smtClean="0">
              <a:latin typeface="+mj-lt"/>
            </a:endParaRPr>
          </a:p>
          <a:p>
            <a:r>
              <a:rPr lang="en-US" u="sng" dirty="0" smtClean="0">
                <a:latin typeface="+mj-lt"/>
              </a:rPr>
              <a:t>_</a:t>
            </a:r>
            <a:r>
              <a:rPr lang="en-US" u="sng" dirty="0">
                <a:latin typeface="+mj-lt"/>
              </a:rPr>
              <a:t>Studies_during_2004-2018_A_Scientometric_Analysis</a:t>
            </a:r>
          </a:p>
          <a:p>
            <a:endParaRPr lang="en-US" dirty="0"/>
          </a:p>
          <a:p>
            <a:pPr lvl="0">
              <a:buFont typeface="Arial" pitchFamily="34" charset="0"/>
              <a:buChar char="•"/>
            </a:pPr>
            <a:endParaRPr lang="en-US" sz="2000" dirty="0"/>
          </a:p>
        </p:txBody>
      </p:sp>
    </p:spTree>
    <p:extLst>
      <p:ext uri="{BB962C8B-B14F-4D97-AF65-F5344CB8AC3E}">
        <p14:creationId xmlns:p14="http://schemas.microsoft.com/office/powerpoint/2010/main" val="287120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222695"/>
            <a:ext cx="5127733" cy="1915706"/>
          </a:xfrm>
        </p:spPr>
        <p:txBody>
          <a:bodyPr>
            <a:normAutofit/>
          </a:bodyPr>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Thank You</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7229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20A8B-9B23-42CD-A0F3-D916C7CF697A}"/>
              </a:ext>
            </a:extLst>
          </p:cNvPr>
          <p:cNvSpPr>
            <a:spLocks noGrp="1"/>
          </p:cNvSpPr>
          <p:nvPr>
            <p:ph type="ctrTitle"/>
          </p:nvPr>
        </p:nvSpPr>
        <p:spPr>
          <a:xfrm>
            <a:off x="287549" y="1350498"/>
            <a:ext cx="11573772" cy="4783016"/>
          </a:xfrm>
        </p:spPr>
        <p:txBody>
          <a:bodyPr>
            <a:normAutofit/>
          </a:bodyPr>
          <a:lstStyle/>
          <a:p>
            <a:pPr>
              <a:lnSpc>
                <a:spcPct val="100000"/>
              </a:lnSpc>
              <a:spcBef>
                <a:spcPts val="0"/>
              </a:spcBef>
            </a:pPr>
            <a:r>
              <a:rPr lang="en-US" sz="3600" b="1" u="sng" dirty="0" smtClean="0">
                <a:cs typeface="Calibri Light"/>
              </a:rPr>
              <a:t>Project title-:</a:t>
            </a:r>
            <a:r>
              <a:rPr lang="en-US" sz="3600" b="1" dirty="0" smtClean="0">
                <a:cs typeface="Calibri Light"/>
              </a:rPr>
              <a:t/>
            </a:r>
            <a:br>
              <a:rPr lang="en-US" sz="3600" b="1" dirty="0" smtClean="0">
                <a:cs typeface="Calibri Light"/>
              </a:rPr>
            </a:br>
            <a:r>
              <a:rPr lang="en-US" sz="3600" b="1" dirty="0" smtClean="0">
                <a:cs typeface="Calibri Light"/>
              </a:rPr>
              <a:t/>
            </a:r>
            <a:br>
              <a:rPr lang="en-US" sz="3600" b="1" dirty="0" smtClean="0">
                <a:cs typeface="Calibri Light"/>
              </a:rPr>
            </a:br>
            <a:r>
              <a:rPr lang="en-US" sz="3600" b="1" u="sng" dirty="0" smtClean="0"/>
              <a:t>Text Analysis Using Hierarchical Approach</a:t>
            </a:r>
            <a:r>
              <a:rPr lang="en-US" dirty="0" smtClean="0"/>
              <a:t/>
            </a:r>
            <a:br>
              <a:rPr lang="en-US" dirty="0" smtClean="0"/>
            </a:br>
            <a:r>
              <a:rPr lang="en-US" b="1" dirty="0" smtClean="0">
                <a:cs typeface="Calibri Light"/>
              </a:rPr>
              <a:t/>
            </a:r>
            <a:br>
              <a:rPr lang="en-US" b="1" dirty="0" smtClean="0">
                <a:cs typeface="Calibri Light"/>
              </a:rPr>
            </a:br>
            <a:endParaRPr lang="en-US" dirty="0">
              <a:ea typeface="+mj-lt"/>
              <a:cs typeface="+mj-lt"/>
            </a:endParaRPr>
          </a:p>
        </p:txBody>
      </p:sp>
    </p:spTree>
    <p:extLst>
      <p:ext uri="{BB962C8B-B14F-4D97-AF65-F5344CB8AC3E}">
        <p14:creationId xmlns:p14="http://schemas.microsoft.com/office/powerpoint/2010/main" val="3754779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C0E-E8D6-4CAF-BB05-C883155114A3}"/>
              </a:ext>
            </a:extLst>
          </p:cNvPr>
          <p:cNvSpPr>
            <a:spLocks noGrp="1"/>
          </p:cNvSpPr>
          <p:nvPr>
            <p:ph type="title"/>
          </p:nvPr>
        </p:nvSpPr>
        <p:spPr>
          <a:xfrm>
            <a:off x="4317520" y="365125"/>
            <a:ext cx="3413186" cy="1339940"/>
          </a:xfrm>
        </p:spPr>
        <p:txBody>
          <a:bodyPr>
            <a:normAutofit/>
          </a:bodyPr>
          <a:lstStyle/>
          <a:p>
            <a:r>
              <a:rPr lang="en-US" sz="3200" b="1" u="sng" dirty="0" smtClean="0">
                <a:latin typeface="+mn-lt"/>
                <a:ea typeface="+mn-lt"/>
                <a:cs typeface="+mn-lt"/>
              </a:rPr>
              <a:t>Group Member</a:t>
            </a:r>
            <a:endParaRPr lang="en-US" sz="3200" b="1" u="sng" dirty="0">
              <a:latin typeface="+mn-lt"/>
              <a:ea typeface="+mn-lt"/>
              <a:cs typeface="+mn-lt"/>
            </a:endParaRPr>
          </a:p>
        </p:txBody>
      </p:sp>
      <p:sp>
        <p:nvSpPr>
          <p:cNvPr id="3" name="Subtitle 2">
            <a:extLst>
              <a:ext uri="{FF2B5EF4-FFF2-40B4-BE49-F238E27FC236}">
                <a16:creationId xmlns:a16="http://schemas.microsoft.com/office/drawing/2014/main" id="{02E50ED0-0214-4D51-825F-B9D1129C9A6C}"/>
              </a:ext>
            </a:extLst>
          </p:cNvPr>
          <p:cNvSpPr>
            <a:spLocks noGrp="1"/>
          </p:cNvSpPr>
          <p:nvPr>
            <p:ph sz="half" idx="1"/>
          </p:nvPr>
        </p:nvSpPr>
        <p:spPr>
          <a:xfrm>
            <a:off x="2491595" y="1814732"/>
            <a:ext cx="4132054" cy="2180493"/>
          </a:xfrm>
        </p:spPr>
        <p:txBody>
          <a:bodyPr vert="horz" lIns="91440" tIns="45720" rIns="91440" bIns="45720" rtlCol="0" anchor="t">
            <a:normAutofit/>
          </a:bodyPr>
          <a:lstStyle/>
          <a:p>
            <a:pPr marL="0" indent="0">
              <a:buNone/>
            </a:pPr>
            <a:r>
              <a:rPr lang="en-US" sz="2000" u="sng" dirty="0" smtClean="0">
                <a:ea typeface="+mn-lt"/>
                <a:cs typeface="+mn-lt"/>
              </a:rPr>
              <a:t>Name</a:t>
            </a:r>
            <a:r>
              <a:rPr lang="en-US" sz="2000" dirty="0" smtClean="0">
                <a:ea typeface="+mn-lt"/>
                <a:cs typeface="+mn-lt"/>
              </a:rPr>
              <a:t>: Yash jangid</a:t>
            </a:r>
            <a:r>
              <a:rPr lang="en-US" sz="2000" dirty="0">
                <a:ea typeface="+mn-lt"/>
                <a:cs typeface="+mn-lt"/>
              </a:rPr>
              <a:t> </a:t>
            </a:r>
            <a:endParaRPr lang="en-US" sz="2000" dirty="0"/>
          </a:p>
          <a:p>
            <a:pPr marL="0" indent="0">
              <a:buNone/>
            </a:pPr>
            <a:r>
              <a:rPr lang="en-US" sz="2000" u="sng" dirty="0" smtClean="0">
                <a:ea typeface="+mn-lt"/>
                <a:cs typeface="+mn-lt"/>
              </a:rPr>
              <a:t>Name</a:t>
            </a:r>
            <a:r>
              <a:rPr lang="en-US" sz="2000" dirty="0" smtClean="0">
                <a:ea typeface="+mn-lt"/>
                <a:cs typeface="+mn-lt"/>
              </a:rPr>
              <a:t>: </a:t>
            </a:r>
            <a:r>
              <a:rPr lang="en-US" sz="2000" dirty="0" err="1" smtClean="0">
                <a:ea typeface="+mn-lt"/>
                <a:cs typeface="+mn-lt"/>
              </a:rPr>
              <a:t>Rishabh</a:t>
            </a:r>
            <a:r>
              <a:rPr lang="en-US" sz="2000" dirty="0" smtClean="0">
                <a:ea typeface="+mn-lt"/>
                <a:cs typeface="+mn-lt"/>
              </a:rPr>
              <a:t> </a:t>
            </a:r>
            <a:r>
              <a:rPr lang="en-US" sz="2000" dirty="0" err="1" smtClean="0">
                <a:ea typeface="+mn-lt"/>
                <a:cs typeface="+mn-lt"/>
              </a:rPr>
              <a:t>Mishra</a:t>
            </a:r>
            <a:endParaRPr lang="en-US" sz="2000" dirty="0" smtClean="0">
              <a:ea typeface="+mn-lt"/>
              <a:cs typeface="+mn-lt"/>
            </a:endParaRPr>
          </a:p>
          <a:p>
            <a:pPr marL="0" indent="0">
              <a:buNone/>
            </a:pPr>
            <a:r>
              <a:rPr lang="en-US" sz="2000" u="sng" dirty="0" smtClean="0">
                <a:ea typeface="+mn-lt"/>
                <a:cs typeface="+mn-lt"/>
              </a:rPr>
              <a:t>Name</a:t>
            </a:r>
            <a:r>
              <a:rPr lang="en-US" sz="2000" dirty="0" smtClean="0">
                <a:ea typeface="+mn-lt"/>
                <a:cs typeface="+mn-lt"/>
              </a:rPr>
              <a:t>: </a:t>
            </a:r>
            <a:r>
              <a:rPr lang="en-US" sz="2000" dirty="0" err="1" smtClean="0">
                <a:ea typeface="+mn-lt"/>
                <a:cs typeface="+mn-lt"/>
              </a:rPr>
              <a:t>Abhinav</a:t>
            </a:r>
            <a:r>
              <a:rPr lang="en-US" sz="2000" dirty="0" smtClean="0">
                <a:ea typeface="+mn-lt"/>
                <a:cs typeface="+mn-lt"/>
              </a:rPr>
              <a:t> </a:t>
            </a:r>
            <a:r>
              <a:rPr lang="en-US" sz="2000" dirty="0" err="1" smtClean="0">
                <a:ea typeface="+mn-lt"/>
                <a:cs typeface="+mn-lt"/>
              </a:rPr>
              <a:t>Kamboj</a:t>
            </a:r>
            <a:r>
              <a:rPr lang="en-US" sz="2000" dirty="0" smtClean="0">
                <a:ea typeface="+mn-lt"/>
                <a:cs typeface="+mn-lt"/>
              </a:rPr>
              <a:t> </a:t>
            </a:r>
            <a:endParaRPr lang="en-US" sz="2000" dirty="0">
              <a:ea typeface="+mn-lt"/>
              <a:cs typeface="+mn-lt"/>
            </a:endParaRPr>
          </a:p>
          <a:p>
            <a:pPr marL="0" indent="0">
              <a:buNone/>
            </a:pPr>
            <a:r>
              <a:rPr lang="en-US" sz="2000" u="sng" dirty="0">
                <a:ea typeface="+mn-lt"/>
                <a:cs typeface="+mn-lt"/>
              </a:rPr>
              <a:t>Name</a:t>
            </a:r>
            <a:r>
              <a:rPr lang="en-US" sz="2000" dirty="0" smtClean="0">
                <a:ea typeface="+mn-lt"/>
                <a:cs typeface="+mn-lt"/>
              </a:rPr>
              <a:t>: </a:t>
            </a:r>
            <a:r>
              <a:rPr lang="en-US" sz="2000" dirty="0" err="1" smtClean="0">
                <a:ea typeface="+mn-lt"/>
                <a:cs typeface="+mn-lt"/>
              </a:rPr>
              <a:t>Arjun</a:t>
            </a:r>
            <a:r>
              <a:rPr lang="en-US" sz="2000" dirty="0" smtClean="0">
                <a:ea typeface="+mn-lt"/>
                <a:cs typeface="+mn-lt"/>
              </a:rPr>
              <a:t> Gupta</a:t>
            </a:r>
            <a:endParaRPr lang="en-US" sz="2000" dirty="0">
              <a:ea typeface="+mn-lt"/>
              <a:cs typeface="+mn-lt"/>
            </a:endParaRPr>
          </a:p>
          <a:p>
            <a:endParaRPr lang="en-US" b="1" dirty="0">
              <a:cs typeface="Calibri"/>
            </a:endParaRPr>
          </a:p>
          <a:p>
            <a:endParaRPr lang="en-US" b="1" dirty="0">
              <a:cs typeface="Calibri"/>
            </a:endParaRPr>
          </a:p>
        </p:txBody>
      </p:sp>
      <p:sp>
        <p:nvSpPr>
          <p:cNvPr id="4" name="Content Placeholder 3">
            <a:extLst>
              <a:ext uri="{FF2B5EF4-FFF2-40B4-BE49-F238E27FC236}">
                <a16:creationId xmlns:a16="http://schemas.microsoft.com/office/drawing/2014/main" id="{5E52373E-0D46-46ED-A9D1-E5E6F20143BD}"/>
              </a:ext>
            </a:extLst>
          </p:cNvPr>
          <p:cNvSpPr>
            <a:spLocks noGrp="1"/>
          </p:cNvSpPr>
          <p:nvPr>
            <p:ph sz="half" idx="2"/>
          </p:nvPr>
        </p:nvSpPr>
        <p:spPr>
          <a:xfrm>
            <a:off x="6847935" y="1688124"/>
            <a:ext cx="3269413" cy="2391508"/>
          </a:xfrm>
        </p:spPr>
        <p:txBody>
          <a:bodyPr vert="horz" lIns="91440" tIns="45720" rIns="91440" bIns="45720" rtlCol="0" anchor="t">
            <a:normAutofit/>
          </a:bodyPr>
          <a:lstStyle/>
          <a:p>
            <a:pPr marL="0" indent="0">
              <a:buNone/>
            </a:pPr>
            <a:r>
              <a:rPr lang="en-US" sz="2000" u="sng" dirty="0" smtClean="0">
                <a:cs typeface="Calibri"/>
              </a:rPr>
              <a:t>SAP-ID</a:t>
            </a:r>
            <a:r>
              <a:rPr lang="en-US" sz="2000" dirty="0" smtClean="0">
                <a:cs typeface="Calibri"/>
              </a:rPr>
              <a:t>:500071155</a:t>
            </a:r>
            <a:endParaRPr lang="en-US" sz="2000" dirty="0">
              <a:ea typeface="+mn-lt"/>
              <a:cs typeface="+mn-lt"/>
            </a:endParaRPr>
          </a:p>
          <a:p>
            <a:pPr marL="0" indent="0">
              <a:buNone/>
            </a:pPr>
            <a:r>
              <a:rPr lang="en-US" sz="2000" u="sng" dirty="0" smtClean="0">
                <a:cs typeface="Calibri"/>
              </a:rPr>
              <a:t>SAP-ID</a:t>
            </a:r>
            <a:r>
              <a:rPr lang="en-US" sz="2000" dirty="0" smtClean="0">
                <a:cs typeface="Calibri"/>
              </a:rPr>
              <a:t>:500069163</a:t>
            </a:r>
            <a:endParaRPr lang="en-US" sz="2000" dirty="0">
              <a:cs typeface="Calibri"/>
            </a:endParaRPr>
          </a:p>
          <a:p>
            <a:pPr marL="0" indent="0">
              <a:buNone/>
            </a:pPr>
            <a:r>
              <a:rPr lang="en-US" sz="2000" u="sng" dirty="0" smtClean="0">
                <a:ea typeface="+mn-lt"/>
                <a:cs typeface="+mn-lt"/>
              </a:rPr>
              <a:t>SAP-ID</a:t>
            </a:r>
            <a:r>
              <a:rPr lang="en-US" sz="2000" dirty="0" smtClean="0">
                <a:ea typeface="+mn-lt"/>
                <a:cs typeface="+mn-lt"/>
              </a:rPr>
              <a:t>:500069178</a:t>
            </a:r>
            <a:endParaRPr lang="en-US" sz="2000" dirty="0">
              <a:ea typeface="+mn-lt"/>
              <a:cs typeface="+mn-lt"/>
            </a:endParaRPr>
          </a:p>
          <a:p>
            <a:pPr marL="0" indent="0">
              <a:buNone/>
            </a:pPr>
            <a:r>
              <a:rPr lang="en-US" sz="2000" u="sng" dirty="0">
                <a:ea typeface="+mn-lt"/>
                <a:cs typeface="+mn-lt"/>
              </a:rPr>
              <a:t>SAP-ID</a:t>
            </a:r>
            <a:r>
              <a:rPr lang="en-US" sz="2000" dirty="0">
                <a:ea typeface="+mn-lt"/>
                <a:cs typeface="+mn-lt"/>
              </a:rPr>
              <a:t>: </a:t>
            </a:r>
            <a:r>
              <a:rPr lang="en-US" sz="2000" dirty="0" smtClean="0">
                <a:ea typeface="+mn-lt"/>
                <a:cs typeface="+mn-lt"/>
              </a:rPr>
              <a:t>500069279</a:t>
            </a:r>
            <a:endParaRPr lang="en-US" sz="2000" dirty="0"/>
          </a:p>
        </p:txBody>
      </p:sp>
      <p:sp>
        <p:nvSpPr>
          <p:cNvPr id="5" name="TextBox 4"/>
          <p:cNvSpPr txBox="1"/>
          <p:nvPr/>
        </p:nvSpPr>
        <p:spPr>
          <a:xfrm>
            <a:off x="3460653" y="3953023"/>
            <a:ext cx="4698609" cy="2523768"/>
          </a:xfrm>
          <a:prstGeom prst="rect">
            <a:avLst/>
          </a:prstGeom>
          <a:noFill/>
        </p:spPr>
        <p:txBody>
          <a:bodyPr wrap="square" rtlCol="0">
            <a:spAutoFit/>
          </a:bodyPr>
          <a:lstStyle/>
          <a:p>
            <a:pPr algn="ctr"/>
            <a:endParaRPr lang="en-US" sz="2800" dirty="0" smtClean="0">
              <a:cs typeface="Calibri"/>
            </a:endParaRPr>
          </a:p>
          <a:p>
            <a:pPr algn="ctr"/>
            <a:r>
              <a:rPr lang="en-US" sz="2800" b="1" u="sng" dirty="0" smtClean="0">
                <a:ea typeface="+mn-lt"/>
                <a:cs typeface="+mn-lt"/>
              </a:rPr>
              <a:t>Under the supervision of</a:t>
            </a:r>
          </a:p>
          <a:p>
            <a:pPr algn="ctr"/>
            <a:r>
              <a:rPr lang="en-US" sz="2800" b="1" u="sng" dirty="0" smtClean="0">
                <a:latin typeface="+mj-lt"/>
              </a:rPr>
              <a:t>Mr. </a:t>
            </a:r>
            <a:r>
              <a:rPr lang="en-US" sz="2800" b="1" u="sng" dirty="0" err="1" smtClean="0">
                <a:latin typeface="+mj-lt"/>
              </a:rPr>
              <a:t>Rahul</a:t>
            </a:r>
            <a:r>
              <a:rPr lang="en-US" sz="2800" b="1" u="sng" dirty="0" smtClean="0">
                <a:latin typeface="+mj-lt"/>
              </a:rPr>
              <a:t> Kumar Singh</a:t>
            </a:r>
          </a:p>
          <a:p>
            <a:pPr algn="ctr"/>
            <a:r>
              <a:rPr lang="en-US" sz="2800" b="1" u="sng" dirty="0" smtClean="0">
                <a:latin typeface="+mj-lt"/>
              </a:rPr>
              <a:t>Assistant Professor</a:t>
            </a:r>
          </a:p>
          <a:p>
            <a:pPr algn="ctr"/>
            <a:r>
              <a:rPr lang="en-US" sz="2800" b="1" u="sng" dirty="0" smtClean="0">
                <a:latin typeface="+mj-lt"/>
              </a:rPr>
              <a:t>Department of Informatics</a:t>
            </a:r>
          </a:p>
          <a:p>
            <a:pPr algn="ctr"/>
            <a:endParaRPr lang="en-US" dirty="0"/>
          </a:p>
        </p:txBody>
      </p:sp>
    </p:spTree>
    <p:extLst>
      <p:ext uri="{BB962C8B-B14F-4D97-AF65-F5344CB8AC3E}">
        <p14:creationId xmlns:p14="http://schemas.microsoft.com/office/powerpoint/2010/main" val="2126556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4972443" y="299072"/>
            <a:ext cx="2118807" cy="584775"/>
          </a:xfrm>
          <a:prstGeom prst="rect">
            <a:avLst/>
          </a:prstGeom>
          <a:noFill/>
        </p:spPr>
        <p:txBody>
          <a:bodyPr wrap="square" lIns="91440" tIns="45720" rIns="91440" bIns="45720" rtlCol="0" anchor="t">
            <a:spAutoFit/>
          </a:bodyPr>
          <a:lstStyle/>
          <a:p>
            <a:r>
              <a:rPr lang="en-US" sz="3200" b="1" u="sng" dirty="0">
                <a:ea typeface="+mn-lt"/>
                <a:cs typeface="+mn-lt"/>
              </a:rPr>
              <a:t>Contents</a:t>
            </a:r>
          </a:p>
        </p:txBody>
      </p:sp>
      <p:sp>
        <p:nvSpPr>
          <p:cNvPr id="5" name="Content Placeholder 2">
            <a:extLst>
              <a:ext uri="{FF2B5EF4-FFF2-40B4-BE49-F238E27FC236}">
                <a16:creationId xmlns:a16="http://schemas.microsoft.com/office/drawing/2014/main" id="{AAFC5346-CAD6-4D2C-967A-1B1E7641FC1F}"/>
              </a:ext>
            </a:extLst>
          </p:cNvPr>
          <p:cNvSpPr>
            <a:spLocks noGrp="1"/>
          </p:cNvSpPr>
          <p:nvPr/>
        </p:nvSpPr>
        <p:spPr>
          <a:xfrm>
            <a:off x="565030" y="1552455"/>
            <a:ext cx="10515600" cy="47539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Introduction</a:t>
            </a:r>
          </a:p>
          <a:p>
            <a:r>
              <a:rPr lang="en-US" dirty="0">
                <a:ea typeface="+mn-lt"/>
                <a:cs typeface="+mn-lt"/>
              </a:rPr>
              <a:t>Objective</a:t>
            </a:r>
          </a:p>
          <a:p>
            <a:r>
              <a:rPr lang="en-US" dirty="0" smtClean="0">
                <a:ea typeface="+mn-lt"/>
                <a:cs typeface="+mn-lt"/>
              </a:rPr>
              <a:t>Methodology</a:t>
            </a:r>
            <a:r>
              <a:rPr lang="en-US" dirty="0">
                <a:ea typeface="+mn-lt"/>
                <a:cs typeface="+mn-lt"/>
              </a:rPr>
              <a:t> </a:t>
            </a:r>
            <a:endParaRPr lang="en-US" dirty="0" smtClean="0">
              <a:ea typeface="+mn-lt"/>
              <a:cs typeface="+mn-lt"/>
            </a:endParaRPr>
          </a:p>
          <a:p>
            <a:r>
              <a:rPr lang="en-US" dirty="0" smtClean="0">
                <a:ea typeface="+mn-lt"/>
                <a:cs typeface="+mn-lt"/>
              </a:rPr>
              <a:t>Algorithm</a:t>
            </a:r>
          </a:p>
          <a:p>
            <a:r>
              <a:rPr lang="en-US" dirty="0" smtClean="0">
                <a:ea typeface="+mn-lt"/>
                <a:cs typeface="+mn-lt"/>
              </a:rPr>
              <a:t>Code output</a:t>
            </a:r>
          </a:p>
          <a:p>
            <a:r>
              <a:rPr lang="en-US" dirty="0" smtClean="0">
                <a:ea typeface="+mn-lt"/>
                <a:cs typeface="+mn-lt"/>
              </a:rPr>
              <a:t>Current status of the project</a:t>
            </a:r>
          </a:p>
          <a:p>
            <a:r>
              <a:rPr lang="en-US" dirty="0" smtClean="0">
                <a:ea typeface="+mn-lt"/>
                <a:cs typeface="+mn-lt"/>
              </a:rPr>
              <a:t>References </a:t>
            </a:r>
            <a:endParaRPr lang="en-US" dirty="0">
              <a:cs typeface="Calibri"/>
            </a:endParaRPr>
          </a:p>
          <a:p>
            <a:endParaRPr lang="en-US" sz="3200" dirty="0">
              <a:cs typeface="Calibri"/>
            </a:endParaRPr>
          </a:p>
        </p:txBody>
      </p:sp>
    </p:spTree>
    <p:extLst>
      <p:ext uri="{BB962C8B-B14F-4D97-AF65-F5344CB8AC3E}">
        <p14:creationId xmlns:p14="http://schemas.microsoft.com/office/powerpoint/2010/main" val="3699268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Occupancy estimation and optimization</a:t>
            </a:r>
            <a:endParaRPr lang="en-US"/>
          </a:p>
        </p:txBody>
      </p:sp>
      <p:sp>
        <p:nvSpPr>
          <p:cNvPr id="3" name="TextBox 2"/>
          <p:cNvSpPr txBox="1"/>
          <p:nvPr/>
        </p:nvSpPr>
        <p:spPr>
          <a:xfrm>
            <a:off x="323557" y="393895"/>
            <a:ext cx="11211951" cy="8494633"/>
          </a:xfrm>
          <a:prstGeom prst="rect">
            <a:avLst/>
          </a:prstGeom>
          <a:noFill/>
        </p:spPr>
        <p:txBody>
          <a:bodyPr wrap="square" rtlCol="0">
            <a:spAutoFit/>
          </a:bodyPr>
          <a:lstStyle/>
          <a:p>
            <a:r>
              <a:rPr lang="en-US" sz="2800" dirty="0" smtClean="0">
                <a:latin typeface="+mj-lt"/>
              </a:rPr>
              <a:t>					</a:t>
            </a:r>
            <a:r>
              <a:rPr lang="en-US" sz="3200" b="1" u="sng" dirty="0" smtClean="0">
                <a:latin typeface="+mj-lt"/>
              </a:rPr>
              <a:t>Introduction</a:t>
            </a:r>
          </a:p>
          <a:p>
            <a:endParaRPr lang="en-US" sz="2000" dirty="0" smtClean="0">
              <a:latin typeface="+mj-lt"/>
            </a:endParaRPr>
          </a:p>
          <a:p>
            <a:endParaRPr lang="en-US" sz="2000" dirty="0" smtClean="0">
              <a:latin typeface="+mj-lt"/>
            </a:endParaRPr>
          </a:p>
          <a:p>
            <a:endParaRPr lang="en-US" sz="2000" dirty="0">
              <a:latin typeface="+mj-lt"/>
            </a:endParaRPr>
          </a:p>
          <a:p>
            <a:endParaRPr lang="en-US" sz="2000" dirty="0" smtClean="0">
              <a:latin typeface="+mj-lt"/>
            </a:endParaRPr>
          </a:p>
          <a:p>
            <a:endParaRPr lang="en-US" sz="2000" dirty="0" smtClean="0">
              <a:latin typeface="+mj-lt"/>
            </a:endParaRPr>
          </a:p>
          <a:p>
            <a:pPr marL="285750" indent="-285750">
              <a:buFont typeface="Arial" panose="020B0604020202020204" pitchFamily="34" charset="0"/>
              <a:buChar char="•"/>
            </a:pPr>
            <a:r>
              <a:rPr lang="en-US" sz="2000" dirty="0">
                <a:latin typeface="+mj-lt"/>
              </a:rPr>
              <a:t>In this project </a:t>
            </a:r>
            <a:r>
              <a:rPr lang="en-US" sz="2000" dirty="0" smtClean="0">
                <a:latin typeface="+mj-lt"/>
              </a:rPr>
              <a:t> analyzing </a:t>
            </a:r>
            <a:r>
              <a:rPr lang="en-US" sz="2000" dirty="0">
                <a:latin typeface="+mj-lt"/>
              </a:rPr>
              <a:t>a given set of texts using various Tokenization </a:t>
            </a:r>
            <a:r>
              <a:rPr lang="en-US" sz="2000" dirty="0" smtClean="0">
                <a:latin typeface="+mj-lt"/>
              </a:rPr>
              <a:t>approaches.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U</a:t>
            </a:r>
            <a:r>
              <a:rPr lang="en-US" sz="2000" dirty="0" smtClean="0">
                <a:latin typeface="+mj-lt"/>
              </a:rPr>
              <a:t>sing </a:t>
            </a:r>
            <a:r>
              <a:rPr lang="en-US" sz="2000" dirty="0">
                <a:latin typeface="+mj-lt"/>
              </a:rPr>
              <a:t>parsing tree algorithm and other hierarchical approaches for breaking down text document apart into those pieces.</a:t>
            </a:r>
            <a:endParaRPr lang="en-US" sz="2000" dirty="0" smtClean="0">
              <a:latin typeface="+mj-lt"/>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smtClean="0">
                <a:latin typeface="+mj-lt"/>
              </a:rPr>
              <a:t>Then </a:t>
            </a:r>
            <a:r>
              <a:rPr lang="en-US" sz="2000" dirty="0">
                <a:latin typeface="+mj-lt"/>
              </a:rPr>
              <a:t>have to take a set a words in any language and analyses them according to the grammar rule and the translate the given set of words in another preferred language in which </a:t>
            </a:r>
            <a:r>
              <a:rPr lang="en-US" sz="2000" dirty="0" smtClean="0">
                <a:latin typeface="+mj-lt"/>
              </a:rPr>
              <a:t>want </a:t>
            </a:r>
            <a:r>
              <a:rPr lang="en-US" sz="2000" dirty="0">
                <a:latin typeface="+mj-lt"/>
              </a:rPr>
              <a:t>to translate </a:t>
            </a:r>
            <a:r>
              <a:rPr lang="en-US" sz="2000" dirty="0" smtClean="0">
                <a:latin typeface="+mj-lt"/>
              </a:rPr>
              <a:t>them.</a:t>
            </a:r>
          </a:p>
          <a:p>
            <a:endParaRPr lang="en-US" sz="2000" dirty="0">
              <a:latin typeface="+mj-lt"/>
            </a:endParaRPr>
          </a:p>
          <a:p>
            <a:r>
              <a:rPr lang="en-US" sz="2000" dirty="0">
                <a:latin typeface="+mj-lt"/>
              </a:rPr>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61244" y="643467"/>
            <a:ext cx="10306756" cy="4614333"/>
          </a:xfrm>
        </p:spPr>
        <p:txBody>
          <a:bodyPr/>
          <a:lstStyle/>
          <a:p>
            <a:pPr marL="285750" indent="-285750" algn="l">
              <a:buFont typeface="Arial" panose="020B0604020202020204" pitchFamily="34" charset="0"/>
              <a:buChar char="•"/>
            </a:pPr>
            <a:endParaRPr lang="en-US" sz="1800" dirty="0" smtClean="0"/>
          </a:p>
          <a:p>
            <a:pPr marL="285750" indent="-285750" algn="l">
              <a:buFont typeface="Arial" panose="020B0604020202020204" pitchFamily="34" charset="0"/>
              <a:buChar char="•"/>
            </a:pPr>
            <a:endParaRPr lang="en-US" sz="2000" dirty="0" smtClean="0">
              <a:latin typeface="+mj-lt"/>
            </a:endParaRPr>
          </a:p>
          <a:p>
            <a:pPr marL="285750" indent="-285750" algn="l">
              <a:buFont typeface="Arial" panose="020B0604020202020204" pitchFamily="34" charset="0"/>
              <a:buChar char="•"/>
            </a:pPr>
            <a:endParaRPr lang="en-US" sz="2000" dirty="0">
              <a:latin typeface="+mj-lt"/>
            </a:endParaRPr>
          </a:p>
          <a:p>
            <a:pPr marL="285750" indent="-285750" algn="l">
              <a:buFont typeface="Arial" panose="020B0604020202020204" pitchFamily="34" charset="0"/>
              <a:buChar char="•"/>
            </a:pPr>
            <a:r>
              <a:rPr lang="en-US" sz="2000" dirty="0" smtClean="0">
                <a:latin typeface="+mj-lt"/>
              </a:rPr>
              <a:t>After </a:t>
            </a:r>
            <a:r>
              <a:rPr lang="en-US" sz="2000" dirty="0">
                <a:latin typeface="+mj-lt"/>
              </a:rPr>
              <a:t>building a parser tree in the first phase which is developed through the </a:t>
            </a:r>
            <a:r>
              <a:rPr lang="en-US" sz="2000" b="1" dirty="0">
                <a:latin typeface="+mj-lt"/>
              </a:rPr>
              <a:t>Top-Down</a:t>
            </a:r>
            <a:r>
              <a:rPr lang="en-US" sz="2000" dirty="0">
                <a:latin typeface="+mj-lt"/>
              </a:rPr>
              <a:t> approach parser, after that  have to perform a language conversion in which we have to processed the given grammar or a set of words and translate into another language in which  have to translate. </a:t>
            </a:r>
          </a:p>
          <a:p>
            <a:pPr algn="l"/>
            <a:endParaRPr lang="en-US" sz="2000" dirty="0">
              <a:latin typeface="+mj-lt"/>
            </a:endParaRPr>
          </a:p>
          <a:p>
            <a:pPr marL="285750" indent="-285750" algn="l">
              <a:buFont typeface="Arial" panose="020B0604020202020204" pitchFamily="34" charset="0"/>
              <a:buChar char="•"/>
            </a:pPr>
            <a:r>
              <a:rPr lang="en-US" sz="2000" dirty="0" smtClean="0">
                <a:latin typeface="+mj-lt"/>
              </a:rPr>
              <a:t>And </a:t>
            </a:r>
            <a:r>
              <a:rPr lang="en-US" sz="2000" dirty="0">
                <a:latin typeface="+mj-lt"/>
              </a:rPr>
              <a:t>this translation is also consists or performed by parser algorithm </a:t>
            </a:r>
            <a:r>
              <a:rPr lang="en-US" sz="2000" dirty="0" smtClean="0">
                <a:latin typeface="+mj-lt"/>
              </a:rPr>
              <a:t>itself.</a:t>
            </a:r>
          </a:p>
          <a:p>
            <a:pPr algn="l"/>
            <a:endParaRPr lang="en-US" sz="2000" dirty="0" smtClean="0">
              <a:latin typeface="+mj-lt"/>
            </a:endParaRPr>
          </a:p>
          <a:p>
            <a:pPr marL="285750" indent="-285750" algn="l">
              <a:buFont typeface="Arial" panose="020B0604020202020204" pitchFamily="34" charset="0"/>
              <a:buChar char="•"/>
            </a:pPr>
            <a:r>
              <a:rPr lang="en-US" sz="2000" dirty="0" smtClean="0">
                <a:latin typeface="+mj-lt"/>
              </a:rPr>
              <a:t>The output  </a:t>
            </a:r>
            <a:r>
              <a:rPr lang="en-US" sz="2000" dirty="0">
                <a:latin typeface="+mj-lt"/>
              </a:rPr>
              <a:t>get from first phase in the form of a </a:t>
            </a:r>
            <a:r>
              <a:rPr lang="en-US" sz="2000" dirty="0" err="1" smtClean="0">
                <a:latin typeface="+mj-lt"/>
              </a:rPr>
              <a:t>tree,use</a:t>
            </a:r>
            <a:r>
              <a:rPr lang="en-US" sz="2000" dirty="0" smtClean="0">
                <a:latin typeface="+mj-lt"/>
              </a:rPr>
              <a:t> </a:t>
            </a:r>
            <a:r>
              <a:rPr lang="en-US" sz="2000" dirty="0">
                <a:latin typeface="+mj-lt"/>
              </a:rPr>
              <a:t>it as a input for out second phase and </a:t>
            </a:r>
            <a:r>
              <a:rPr lang="en-US" sz="2000" dirty="0" smtClean="0">
                <a:latin typeface="+mj-lt"/>
              </a:rPr>
              <a:t> </a:t>
            </a:r>
            <a:r>
              <a:rPr lang="en-US" sz="2000" dirty="0">
                <a:latin typeface="+mj-lt"/>
              </a:rPr>
              <a:t>have to processed the words in a </a:t>
            </a:r>
            <a:r>
              <a:rPr lang="en-US" sz="2000" b="1" dirty="0">
                <a:latin typeface="+mj-lt"/>
              </a:rPr>
              <a:t>Bottom-Up</a:t>
            </a:r>
            <a:r>
              <a:rPr lang="en-US" sz="2000" dirty="0">
                <a:latin typeface="+mj-lt"/>
              </a:rPr>
              <a:t> approach of parser, accordance to the grammar rules of context free grammar and of the language in which </a:t>
            </a:r>
            <a:r>
              <a:rPr lang="en-US" sz="2000" dirty="0" smtClean="0">
                <a:latin typeface="+mj-lt"/>
              </a:rPr>
              <a:t>to </a:t>
            </a:r>
            <a:r>
              <a:rPr lang="en-US" sz="2000" dirty="0">
                <a:latin typeface="+mj-lt"/>
              </a:rPr>
              <a:t>translate the given language</a:t>
            </a:r>
            <a:r>
              <a:rPr lang="en-US" sz="2000" dirty="0" smtClean="0"/>
              <a:t>.</a:t>
            </a:r>
          </a:p>
          <a:p>
            <a:pPr marL="285750" indent="-285750" algn="l">
              <a:buFont typeface="Arial" panose="020B0604020202020204" pitchFamily="34" charset="0"/>
              <a:buChar char="•"/>
            </a:pPr>
            <a:endParaRPr lang="en-US" sz="1800" dirty="0"/>
          </a:p>
          <a:p>
            <a:pPr algn="l"/>
            <a:endParaRPr lang="en-US" dirty="0"/>
          </a:p>
        </p:txBody>
      </p:sp>
      <p:sp>
        <p:nvSpPr>
          <p:cNvPr id="2" name="Footer Placeholder 1"/>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248486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6187-9BDB-4DBE-ABE2-840DC8EEBBC0}"/>
              </a:ext>
            </a:extLst>
          </p:cNvPr>
          <p:cNvSpPr>
            <a:spLocks noGrp="1"/>
          </p:cNvSpPr>
          <p:nvPr>
            <p:ph sz="half" idx="1"/>
          </p:nvPr>
        </p:nvSpPr>
        <p:spPr>
          <a:xfrm>
            <a:off x="838200" y="1444625"/>
            <a:ext cx="10946730" cy="4261100"/>
          </a:xfrm>
        </p:spPr>
        <p:txBody>
          <a:bodyPr vert="horz" lIns="91440" tIns="45720" rIns="91440" bIns="45720" rtlCol="0" anchor="t">
            <a:normAutofit/>
          </a:bodyPr>
          <a:lstStyle/>
          <a:p>
            <a:pPr marL="0" indent="0">
              <a:buNone/>
            </a:pPr>
            <a:endParaRPr lang="en-US" dirty="0">
              <a:ea typeface="+mn-lt"/>
              <a:cs typeface="+mn-lt"/>
            </a:endParaRPr>
          </a:p>
          <a:p>
            <a:endParaRPr lang="en-GB" dirty="0">
              <a:cs typeface="Calibri"/>
            </a:endParaRPr>
          </a:p>
        </p:txBody>
      </p:sp>
      <p:sp>
        <p:nvSpPr>
          <p:cNvPr id="5" name="TextBox 4"/>
          <p:cNvSpPr txBox="1"/>
          <p:nvPr/>
        </p:nvSpPr>
        <p:spPr>
          <a:xfrm>
            <a:off x="168811" y="633046"/>
            <a:ext cx="11844997" cy="4985980"/>
          </a:xfrm>
          <a:prstGeom prst="rect">
            <a:avLst/>
          </a:prstGeom>
          <a:noFill/>
        </p:spPr>
        <p:txBody>
          <a:bodyPr wrap="square" rtlCol="0">
            <a:spAutoFit/>
          </a:bodyPr>
          <a:lstStyle/>
          <a:p>
            <a:r>
              <a:rPr lang="en-US" sz="2000" b="1" u="sng" dirty="0" smtClean="0">
                <a:latin typeface="+mj-lt"/>
              </a:rPr>
              <a:t>PHASE I-:</a:t>
            </a:r>
          </a:p>
          <a:p>
            <a:endParaRPr lang="en-US" sz="2000" b="1" u="sng" dirty="0">
              <a:latin typeface="+mj-lt"/>
            </a:endParaRPr>
          </a:p>
          <a:p>
            <a:endParaRPr lang="en-US" sz="2000" b="1" u="sng" dirty="0" smtClean="0">
              <a:latin typeface="+mj-lt"/>
            </a:endParaRPr>
          </a:p>
          <a:p>
            <a:endParaRPr lang="en-US" sz="2000" b="1" u="sng" dirty="0" smtClean="0">
              <a:latin typeface="+mj-lt"/>
            </a:endParaRPr>
          </a:p>
          <a:p>
            <a:r>
              <a:rPr lang="en-US" sz="2000" dirty="0" smtClean="0">
                <a:latin typeface="+mj-lt"/>
              </a:rPr>
              <a:t>These process are done in both languages simultaneously.</a:t>
            </a:r>
          </a:p>
          <a:p>
            <a:endParaRPr lang="en-US" sz="2000" dirty="0" smtClean="0">
              <a:latin typeface="+mj-lt"/>
            </a:endParaRPr>
          </a:p>
          <a:p>
            <a:pPr>
              <a:buFont typeface="Arial" pitchFamily="34" charset="0"/>
              <a:buChar char="•"/>
            </a:pPr>
            <a:r>
              <a:rPr lang="en-US" sz="2000" dirty="0">
                <a:latin typeface="+mj-lt"/>
              </a:rPr>
              <a:t>T</a:t>
            </a:r>
            <a:r>
              <a:rPr lang="en-US" sz="2000" dirty="0" smtClean="0">
                <a:latin typeface="+mj-lt"/>
              </a:rPr>
              <a:t>his project is build to analyze set of texts using different approaches like parsing tree algorithm and other hierarchical approaches and convert it in another language.</a:t>
            </a:r>
          </a:p>
          <a:p>
            <a:endParaRPr lang="en-US" sz="2000" dirty="0">
              <a:latin typeface="+mj-lt"/>
            </a:endParaRPr>
          </a:p>
          <a:p>
            <a:pPr>
              <a:buFont typeface="Arial" pitchFamily="34" charset="0"/>
              <a:buChar char="•"/>
            </a:pPr>
            <a:r>
              <a:rPr lang="en-US" sz="2000" dirty="0" smtClean="0">
                <a:latin typeface="+mj-lt"/>
              </a:rPr>
              <a:t> For this first take a word set for tokenization.</a:t>
            </a:r>
          </a:p>
          <a:p>
            <a:pPr>
              <a:buFont typeface="Arial" pitchFamily="34" charset="0"/>
              <a:buChar char="•"/>
            </a:pPr>
            <a:endParaRPr lang="en-US" sz="2000" dirty="0">
              <a:latin typeface="+mj-lt"/>
            </a:endParaRPr>
          </a:p>
          <a:p>
            <a:pPr>
              <a:buFont typeface="Arial" pitchFamily="34" charset="0"/>
              <a:buChar char="•"/>
            </a:pPr>
            <a:r>
              <a:rPr lang="en-US" sz="2000" dirty="0" smtClean="0">
                <a:latin typeface="+mj-lt"/>
              </a:rPr>
              <a:t> After tokenization  arrange the pre-processed data according to the modified rule of context free grammar to maintain grammar rule in text.</a:t>
            </a:r>
          </a:p>
          <a:p>
            <a:pPr>
              <a:buFont typeface="Arial" pitchFamily="34" charset="0"/>
              <a:buChar char="•"/>
            </a:pPr>
            <a:endParaRPr lang="en-US" sz="2000" dirty="0" smtClean="0">
              <a:latin typeface="+mj-lt"/>
            </a:endParaRPr>
          </a:p>
          <a:p>
            <a:pPr>
              <a:buFont typeface="Arial" pitchFamily="34" charset="0"/>
              <a:buChar char="•"/>
            </a:pPr>
            <a:r>
              <a:rPr lang="en-US" sz="2000" dirty="0" smtClean="0">
                <a:latin typeface="+mj-lt"/>
              </a:rPr>
              <a:t> After arranging text  put text into a hierarchical form, with the help of parse tree algorithm .</a:t>
            </a:r>
          </a:p>
          <a:p>
            <a:endParaRPr lang="en-US" dirty="0"/>
          </a:p>
        </p:txBody>
      </p:sp>
    </p:spTree>
    <p:extLst>
      <p:ext uri="{BB962C8B-B14F-4D97-AF65-F5344CB8AC3E}">
        <p14:creationId xmlns:p14="http://schemas.microsoft.com/office/powerpoint/2010/main" val="418555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365126"/>
            <a:ext cx="10931769" cy="732154"/>
          </a:xfrm>
        </p:spPr>
        <p:txBody>
          <a:bodyPr>
            <a:normAutofit/>
          </a:bodyPr>
          <a:lstStyle/>
          <a:p>
            <a:r>
              <a:rPr lang="en-US" sz="3200" b="1" u="sng" dirty="0" smtClean="0"/>
              <a:t>PHASE 2-:</a:t>
            </a:r>
            <a:endParaRPr lang="en-US" sz="3200" b="1" u="sng" dirty="0"/>
          </a:p>
        </p:txBody>
      </p:sp>
      <p:sp>
        <p:nvSpPr>
          <p:cNvPr id="3" name="Content Placeholder 2"/>
          <p:cNvSpPr>
            <a:spLocks noGrp="1"/>
          </p:cNvSpPr>
          <p:nvPr>
            <p:ph sz="half" idx="1"/>
          </p:nvPr>
        </p:nvSpPr>
        <p:spPr>
          <a:xfrm>
            <a:off x="436098" y="1139484"/>
            <a:ext cx="10917702" cy="5037480"/>
          </a:xfrm>
        </p:spPr>
        <p:txBody>
          <a:bodyPr>
            <a:normAutofit/>
          </a:bodyPr>
          <a:lstStyle/>
          <a:p>
            <a:r>
              <a:rPr lang="en-US" sz="2000" dirty="0" smtClean="0">
                <a:latin typeface="+mj-lt"/>
              </a:rPr>
              <a:t>After preprocessing analyzing the set of words accordance to their rules which have to interchange the words in other language.</a:t>
            </a:r>
          </a:p>
          <a:p>
            <a:pPr marL="0" indent="0">
              <a:buNone/>
            </a:pPr>
            <a:endParaRPr lang="en-US" sz="2000" dirty="0">
              <a:latin typeface="+mj-lt"/>
            </a:endParaRPr>
          </a:p>
          <a:p>
            <a:r>
              <a:rPr lang="en-US" sz="2000" dirty="0" smtClean="0">
                <a:latin typeface="+mj-lt"/>
              </a:rPr>
              <a:t>. The language in which  have to convert the text is also processed with the same set of modified grammar rules, and convert the whole text into another language.</a:t>
            </a:r>
          </a:p>
          <a:p>
            <a:endParaRPr lang="en-US" sz="2000" dirty="0">
              <a:latin typeface="+mj-lt"/>
            </a:endParaRPr>
          </a:p>
          <a:p>
            <a:r>
              <a:rPr lang="en-US" sz="2000" dirty="0" smtClean="0">
                <a:latin typeface="+mj-lt"/>
              </a:rPr>
              <a:t>After building a parser tree and analyze the same with top-down parser approach, then perform a language conversion by translating a given set of word into the another language.</a:t>
            </a:r>
          </a:p>
          <a:p>
            <a:endParaRPr lang="en-US" sz="2000" dirty="0" smtClean="0">
              <a:latin typeface="+mj-lt"/>
            </a:endParaRPr>
          </a:p>
          <a:p>
            <a:r>
              <a:rPr lang="en-US" sz="2000" dirty="0">
                <a:latin typeface="+mj-lt"/>
              </a:rPr>
              <a:t> And this translation is also consists or performed by parser algorithm itself, the output from first phase in the form of a tree, use it as a input for out second phase and processed the words in a Bottom-Up approach of </a:t>
            </a:r>
            <a:r>
              <a:rPr lang="en-US" sz="2000" dirty="0" smtClean="0">
                <a:latin typeface="+mj-lt"/>
              </a:rPr>
              <a:t>parser</a:t>
            </a:r>
          </a:p>
          <a:p>
            <a:endParaRPr lang="en-US" sz="2400" dirty="0" smtClean="0">
              <a:latin typeface="+mj-lt"/>
            </a:endParaRPr>
          </a:p>
          <a:p>
            <a:pPr marL="0" indent="0">
              <a:buNone/>
            </a:pPr>
            <a:endParaRPr lang="en-US" sz="2400" dirty="0" smtClean="0">
              <a:latin typeface="+mj-lt"/>
            </a:endParaRPr>
          </a:p>
          <a:p>
            <a:pPr marL="0" indent="0">
              <a:buNone/>
            </a:pPr>
            <a:endParaRPr lang="en-US" sz="4500" dirty="0">
              <a:latin typeface="+mj-lt"/>
            </a:endParaRPr>
          </a:p>
          <a:p>
            <a:pPr marL="0" indent="0">
              <a:buNone/>
            </a:pPr>
            <a:endParaRPr lang="en-US" sz="4000" dirty="0">
              <a:latin typeface="+mj-lt"/>
            </a:endParaRPr>
          </a:p>
          <a:p>
            <a:endParaRPr lang="en-US" dirty="0"/>
          </a:p>
        </p:txBody>
      </p:sp>
      <p:sp>
        <p:nvSpPr>
          <p:cNvPr id="5" name="Footer Placeholder 4"/>
          <p:cNvSpPr>
            <a:spLocks noGrp="1"/>
          </p:cNvSpPr>
          <p:nvPr>
            <p:ph type="ftr" sz="quarter" idx="11"/>
          </p:nvPr>
        </p:nvSpPr>
        <p:spPr/>
        <p:txBody>
          <a:bodyPr/>
          <a:lstStyle/>
          <a:p>
            <a:r>
              <a:rPr lang="en-US" smtClean="0"/>
              <a:t>Occupancy estimation and optimization</a:t>
            </a:r>
            <a:endParaRPr lang="en-US"/>
          </a:p>
        </p:txBody>
      </p:sp>
    </p:spTree>
    <p:extLst>
      <p:ext uri="{BB962C8B-B14F-4D97-AF65-F5344CB8AC3E}">
        <p14:creationId xmlns:p14="http://schemas.microsoft.com/office/powerpoint/2010/main" val="18602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1143</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UI</vt:lpstr>
      <vt:lpstr>Times New Roman</vt:lpstr>
      <vt:lpstr>Wingdings</vt:lpstr>
      <vt:lpstr>Office Theme</vt:lpstr>
      <vt:lpstr>PowerPoint Presentation</vt:lpstr>
      <vt:lpstr>Minor Project - I</vt:lpstr>
      <vt:lpstr>Project title-:  Text Analysis Using Hierarchical Approach  </vt:lpstr>
      <vt:lpstr>Group Member</vt:lpstr>
      <vt:lpstr>PowerPoint Presentation</vt:lpstr>
      <vt:lpstr>PowerPoint Presentation</vt:lpstr>
      <vt:lpstr>PowerPoint Presentation</vt:lpstr>
      <vt:lpstr>PowerPoint Presentation</vt:lpstr>
      <vt:lpstr>PHASE 2-:</vt:lpstr>
      <vt:lpstr>PowerPoint Presentation</vt:lpstr>
      <vt:lpstr> Methodology</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yash jangid</cp:lastModifiedBy>
  <cp:revision>94</cp:revision>
  <dcterms:created xsi:type="dcterms:W3CDTF">2019-11-28T10:40:03Z</dcterms:created>
  <dcterms:modified xsi:type="dcterms:W3CDTF">2020-12-11T03:20:55Z</dcterms:modified>
</cp:coreProperties>
</file>