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6" r:id="rId4"/>
    <p:sldId id="267" r:id="rId5"/>
    <p:sldId id="259" r:id="rId6"/>
    <p:sldId id="260" r:id="rId7"/>
    <p:sldId id="277" r:id="rId8"/>
    <p:sldId id="268" r:id="rId9"/>
    <p:sldId id="269" r:id="rId10"/>
    <p:sldId id="292" r:id="rId11"/>
    <p:sldId id="302" r:id="rId12"/>
    <p:sldId id="270" r:id="rId13"/>
    <p:sldId id="271" r:id="rId14"/>
    <p:sldId id="274" r:id="rId15"/>
    <p:sldId id="275" r:id="rId16"/>
    <p:sldId id="272" r:id="rId17"/>
    <p:sldId id="293" r:id="rId18"/>
    <p:sldId id="294" r:id="rId19"/>
    <p:sldId id="276" r:id="rId20"/>
    <p:sldId id="278" r:id="rId21"/>
    <p:sldId id="273" r:id="rId22"/>
    <p:sldId id="279" r:id="rId23"/>
    <p:sldId id="295" r:id="rId24"/>
    <p:sldId id="296" r:id="rId25"/>
    <p:sldId id="301" r:id="rId26"/>
    <p:sldId id="280" r:id="rId27"/>
    <p:sldId id="281" r:id="rId28"/>
    <p:sldId id="288" r:id="rId29"/>
    <p:sldId id="282" r:id="rId30"/>
    <p:sldId id="283" r:id="rId31"/>
    <p:sldId id="284" r:id="rId32"/>
    <p:sldId id="289" r:id="rId33"/>
    <p:sldId id="290" r:id="rId34"/>
    <p:sldId id="285" r:id="rId35"/>
    <p:sldId id="297" r:id="rId36"/>
    <p:sldId id="298" r:id="rId37"/>
    <p:sldId id="299" r:id="rId38"/>
    <p:sldId id="300" r:id="rId39"/>
    <p:sldId id="286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9D2A-95B3-4531-8437-812FF23F0A00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D48D-B538-46F1-A177-0AD00E0B0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59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9D2A-95B3-4531-8437-812FF23F0A00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D48D-B538-46F1-A177-0AD00E0B0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816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9D2A-95B3-4531-8437-812FF23F0A00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D48D-B538-46F1-A177-0AD00E0B0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60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9D2A-95B3-4531-8437-812FF23F0A00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D48D-B538-46F1-A177-0AD00E0B0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547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9D2A-95B3-4531-8437-812FF23F0A00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D48D-B538-46F1-A177-0AD00E0B0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6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9D2A-95B3-4531-8437-812FF23F0A00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D48D-B538-46F1-A177-0AD00E0B0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22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9D2A-95B3-4531-8437-812FF23F0A00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D48D-B538-46F1-A177-0AD00E0B0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118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9D2A-95B3-4531-8437-812FF23F0A00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D48D-B538-46F1-A177-0AD00E0B0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16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9D2A-95B3-4531-8437-812FF23F0A00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D48D-B538-46F1-A177-0AD00E0B0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320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9D2A-95B3-4531-8437-812FF23F0A00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D48D-B538-46F1-A177-0AD00E0B0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155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9D2A-95B3-4531-8437-812FF23F0A00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D48D-B538-46F1-A177-0AD00E0B0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083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19D2A-95B3-4531-8437-812FF23F0A00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D48D-B538-46F1-A177-0AD00E0B0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7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Computer Networks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ln>
            <a:solidFill>
              <a:srgbClr val="00B0F0"/>
            </a:solidFill>
          </a:ln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SRGEC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27.07.2024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974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EB4F3"/>
          </a:solidFill>
        </p:spPr>
        <p:txBody>
          <a:bodyPr/>
          <a:lstStyle/>
          <a:p>
            <a:r>
              <a:rPr lang="en-US" dirty="0" smtClean="0"/>
              <a:t>Guard bands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  <a:ln>
            <a:solidFill>
              <a:srgbClr val="00B0F0"/>
            </a:solidFill>
          </a:ln>
        </p:spPr>
        <p:txBody>
          <a:bodyPr>
            <a:normAutofit lnSpcReduction="10000"/>
          </a:bodyPr>
          <a:lstStyle/>
          <a:p>
            <a:pPr lvl="0" algn="just"/>
            <a:r>
              <a:rPr lang="en-US" sz="2400" dirty="0"/>
              <a:t>The Guarding band is to alleviate the signals crosstalk </a:t>
            </a:r>
            <a:r>
              <a:rPr lang="en-US" sz="2400" dirty="0" smtClean="0"/>
              <a:t>problem</a:t>
            </a:r>
          </a:p>
          <a:p>
            <a:pPr lvl="0" algn="just"/>
            <a:endParaRPr lang="en-US" sz="2400" dirty="0"/>
          </a:p>
          <a:p>
            <a:pPr lvl="0" algn="just"/>
            <a:endParaRPr lang="en-US" sz="2400" dirty="0" smtClean="0"/>
          </a:p>
          <a:p>
            <a:pPr lvl="0" algn="just"/>
            <a:endParaRPr lang="en-US" sz="2400" dirty="0"/>
          </a:p>
          <a:p>
            <a:pPr lvl="0" algn="just"/>
            <a:endParaRPr lang="en-US" sz="2400" dirty="0" smtClean="0"/>
          </a:p>
          <a:p>
            <a:pPr lvl="0" algn="just"/>
            <a:endParaRPr lang="en-US" sz="2400" dirty="0"/>
          </a:p>
          <a:p>
            <a:pPr lvl="0" algn="just"/>
            <a:endParaRPr lang="en-US" sz="2400" dirty="0" smtClean="0"/>
          </a:p>
          <a:p>
            <a:pPr lvl="0" algn="just"/>
            <a:r>
              <a:rPr lang="en-US" sz="2400" dirty="0"/>
              <a:t>TRAI in its recommendation (27 January 2016), indicated for </a:t>
            </a:r>
            <a:r>
              <a:rPr lang="en-US" sz="2400" dirty="0">
                <a:solidFill>
                  <a:srgbClr val="FF0000"/>
                </a:solidFill>
              </a:rPr>
              <a:t>guard band of 0.2 MHz in each LSA </a:t>
            </a:r>
            <a:r>
              <a:rPr lang="en-US" sz="2400" dirty="0"/>
              <a:t>out of total 55 MHz (1710-1765 MHz paired with 1805-1860 MHz) spectrum earmarked for commercial use in 1800 MHz </a:t>
            </a:r>
            <a:r>
              <a:rPr lang="en-US" sz="2400" dirty="0" smtClean="0"/>
              <a:t>band</a:t>
            </a:r>
          </a:p>
          <a:p>
            <a:pPr lvl="0" algn="just"/>
            <a:r>
              <a:rPr lang="en-US" sz="2400" dirty="0"/>
              <a:t>0.1 MHz at each side of the band</a:t>
            </a:r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026940"/>
            <a:ext cx="6728664" cy="2363514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331640" y="6475452"/>
            <a:ext cx="6312947" cy="369332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en-US" dirty="0"/>
              <a:t>The whole country was divided in </a:t>
            </a:r>
            <a:r>
              <a:rPr lang="en-US" dirty="0" smtClean="0"/>
              <a:t>23 </a:t>
            </a:r>
            <a:r>
              <a:rPr lang="en-IN" dirty="0" smtClean="0"/>
              <a:t>Licensed </a:t>
            </a:r>
            <a:r>
              <a:rPr lang="en-IN" dirty="0"/>
              <a:t>Service Areas (LSA)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80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>
            <a:normAutofit fontScale="90000"/>
          </a:bodyPr>
          <a:lstStyle/>
          <a:p>
            <a:r>
              <a:rPr lang="en-US" dirty="0"/>
              <a:t>What is bandwidth and guard band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00B0F0"/>
            </a:solidFill>
          </a:ln>
        </p:spPr>
        <p:txBody>
          <a:bodyPr>
            <a:normAutofit/>
          </a:bodyPr>
          <a:lstStyle/>
          <a:p>
            <a:pPr algn="just"/>
            <a:r>
              <a:rPr lang="en-US" sz="2600" dirty="0" smtClean="0"/>
              <a:t>The </a:t>
            </a:r>
            <a:r>
              <a:rPr lang="en-US" sz="2600" dirty="0"/>
              <a:t>frequency bands are separated from one another by strips of unused frequencies called the </a:t>
            </a:r>
            <a:r>
              <a:rPr lang="en-US" sz="2600" dirty="0">
                <a:solidFill>
                  <a:srgbClr val="FF0000"/>
                </a:solidFill>
              </a:rPr>
              <a:t>guard bands</a:t>
            </a:r>
            <a:r>
              <a:rPr lang="en-US" sz="2600" dirty="0"/>
              <a:t>, to </a:t>
            </a:r>
            <a:r>
              <a:rPr lang="en-US" sz="2600" dirty="0">
                <a:solidFill>
                  <a:srgbClr val="FF0000"/>
                </a:solidFill>
              </a:rPr>
              <a:t>prevent overlapping of signals</a:t>
            </a:r>
            <a:r>
              <a:rPr lang="en-US" sz="2600" dirty="0"/>
              <a:t>. </a:t>
            </a:r>
            <a:endParaRPr lang="en-US" sz="2600" dirty="0" smtClean="0"/>
          </a:p>
          <a:p>
            <a:pPr algn="just"/>
            <a:r>
              <a:rPr lang="en-US" sz="2600" dirty="0" smtClean="0"/>
              <a:t>If </a:t>
            </a:r>
            <a:r>
              <a:rPr lang="en-US" sz="2600" dirty="0">
                <a:solidFill>
                  <a:srgbClr val="FF0000"/>
                </a:solidFill>
              </a:rPr>
              <a:t>N - number of signals </a:t>
            </a:r>
            <a:r>
              <a:rPr lang="en-US" sz="2600" dirty="0"/>
              <a:t>is multiplexed the number of guard bands = N-1. </a:t>
            </a:r>
            <a:endParaRPr lang="en-US" sz="2600" dirty="0" smtClean="0"/>
          </a:p>
          <a:p>
            <a:pPr algn="just"/>
            <a:r>
              <a:rPr lang="en-US" sz="2600" dirty="0" smtClean="0"/>
              <a:t>The </a:t>
            </a:r>
            <a:r>
              <a:rPr lang="en-US" sz="2600" dirty="0"/>
              <a:t>minimum bandwidth of the link needed for a guard band is given as; </a:t>
            </a:r>
            <a:endParaRPr lang="en-US" sz="2600" dirty="0" smtClean="0"/>
          </a:p>
          <a:p>
            <a:pPr algn="just"/>
            <a:r>
              <a:rPr lang="en-US" sz="2600" dirty="0" smtClean="0"/>
              <a:t> 		</a:t>
            </a:r>
            <a:r>
              <a:rPr lang="en-US" sz="2600" dirty="0" smtClean="0">
                <a:solidFill>
                  <a:srgbClr val="FF0000"/>
                </a:solidFill>
              </a:rPr>
              <a:t>BW </a:t>
            </a:r>
            <a:r>
              <a:rPr lang="en-US" sz="2600" dirty="0">
                <a:solidFill>
                  <a:srgbClr val="FF0000"/>
                </a:solidFill>
              </a:rPr>
              <a:t>= N x </a:t>
            </a:r>
            <a:r>
              <a:rPr lang="en-US" sz="2600" dirty="0" err="1">
                <a:solidFill>
                  <a:srgbClr val="FF0000"/>
                </a:solidFill>
              </a:rPr>
              <a:t>f</a:t>
            </a:r>
            <a:r>
              <a:rPr lang="en-US" sz="2600" baseline="-25000" dirty="0" err="1">
                <a:solidFill>
                  <a:srgbClr val="FF0000"/>
                </a:solidFill>
              </a:rPr>
              <a:t>m</a:t>
            </a:r>
            <a:r>
              <a:rPr lang="en-US" sz="2600" dirty="0">
                <a:solidFill>
                  <a:srgbClr val="FF0000"/>
                </a:solidFill>
              </a:rPr>
              <a:t> + (N - 1) x </a:t>
            </a:r>
            <a:r>
              <a:rPr lang="en-US" sz="2600" dirty="0" err="1">
                <a:solidFill>
                  <a:srgbClr val="FF0000"/>
                </a:solidFill>
              </a:rPr>
              <a:t>f</a:t>
            </a:r>
            <a:r>
              <a:rPr lang="en-US" sz="2600" baseline="-25000" dirty="0" err="1">
                <a:solidFill>
                  <a:srgbClr val="FF0000"/>
                </a:solidFill>
              </a:rPr>
              <a:t>G</a:t>
            </a:r>
            <a:r>
              <a:rPr lang="en-US" sz="2600" dirty="0">
                <a:solidFill>
                  <a:srgbClr val="FF0000"/>
                </a:solidFill>
              </a:rPr>
              <a:t>.</a:t>
            </a:r>
          </a:p>
          <a:p>
            <a:pPr algn="just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148282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EB4F3"/>
          </a:solidFill>
        </p:spPr>
        <p:txBody>
          <a:bodyPr/>
          <a:lstStyle/>
          <a:p>
            <a:r>
              <a:rPr lang="en-US" dirty="0" smtClean="0"/>
              <a:t>Multiplexing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00B0F0"/>
            </a:solidFill>
          </a:ln>
        </p:spPr>
        <p:txBody>
          <a:bodyPr>
            <a:normAutofit/>
          </a:bodyPr>
          <a:lstStyle/>
          <a:p>
            <a:pPr algn="just"/>
            <a:r>
              <a:rPr lang="en-US" sz="2400" dirty="0"/>
              <a:t>A </a:t>
            </a:r>
            <a:r>
              <a:rPr lang="en-US" sz="2400" dirty="0">
                <a:solidFill>
                  <a:srgbClr val="FF0000"/>
                </a:solidFill>
              </a:rPr>
              <a:t>digital signal</a:t>
            </a:r>
            <a:r>
              <a:rPr lang="en-US" sz="2400" dirty="0"/>
              <a:t> can also be </a:t>
            </a:r>
            <a:r>
              <a:rPr lang="en-US" sz="2400" dirty="0">
                <a:solidFill>
                  <a:srgbClr val="FF0000"/>
                </a:solidFill>
              </a:rPr>
              <a:t>converted to </a:t>
            </a:r>
            <a:r>
              <a:rPr lang="en-US" sz="2400" dirty="0"/>
              <a:t>an </a:t>
            </a:r>
            <a:r>
              <a:rPr lang="en-US" sz="2400" dirty="0">
                <a:solidFill>
                  <a:srgbClr val="FF0000"/>
                </a:solidFill>
              </a:rPr>
              <a:t>analog signal </a:t>
            </a:r>
            <a:r>
              <a:rPr lang="en-US" sz="2400" dirty="0"/>
              <a:t>before </a:t>
            </a:r>
            <a:r>
              <a:rPr lang="en-US" sz="2400" dirty="0">
                <a:solidFill>
                  <a:srgbClr val="FF0000"/>
                </a:solidFill>
              </a:rPr>
              <a:t>FDM is used to multiplex them</a:t>
            </a:r>
            <a:r>
              <a:rPr lang="en-US" sz="2400" dirty="0"/>
              <a:t>.</a:t>
            </a:r>
            <a:endParaRPr lang="en-IN" sz="2400" dirty="0"/>
          </a:p>
          <a:p>
            <a:pPr algn="just"/>
            <a:r>
              <a:rPr lang="en-US" sz="2400" dirty="0"/>
              <a:t>Figure 2 is illustration of the multiplexing process. </a:t>
            </a:r>
            <a:endParaRPr lang="en-US" sz="2400" dirty="0" smtClean="0"/>
          </a:p>
          <a:p>
            <a:pPr algn="just"/>
            <a:r>
              <a:rPr lang="en-US" sz="2400" dirty="0" smtClean="0"/>
              <a:t>Each source generates a signal of a similar</a:t>
            </a:r>
            <a:r>
              <a:rPr lang="en-US" sz="2400" dirty="0"/>
              <a:t> </a:t>
            </a:r>
            <a:r>
              <a:rPr lang="en-US" sz="2400" dirty="0" smtClean="0"/>
              <a:t>frequency range.</a:t>
            </a:r>
          </a:p>
          <a:p>
            <a:pPr algn="just"/>
            <a:r>
              <a:rPr lang="en-US" sz="2400" dirty="0" smtClean="0"/>
              <a:t>Inside</a:t>
            </a:r>
            <a:r>
              <a:rPr lang="en-US" sz="2400" dirty="0"/>
              <a:t> </a:t>
            </a:r>
            <a:r>
              <a:rPr lang="en-US" sz="2400" dirty="0" smtClean="0"/>
              <a:t>the </a:t>
            </a:r>
            <a:r>
              <a:rPr lang="en-US" sz="2400" dirty="0"/>
              <a:t>multiplexer, these similar signals </a:t>
            </a:r>
            <a:r>
              <a:rPr lang="en-US" sz="2400" dirty="0">
                <a:solidFill>
                  <a:srgbClr val="FF0000"/>
                </a:solidFill>
              </a:rPr>
              <a:t>modulate different carrier frequencies</a:t>
            </a:r>
            <a:r>
              <a:rPr lang="en-US" sz="2400" dirty="0"/>
              <a:t>. </a:t>
            </a:r>
            <a:endParaRPr lang="en-US" sz="2400" dirty="0" smtClean="0"/>
          </a:p>
          <a:p>
            <a:pPr algn="just"/>
            <a:r>
              <a:rPr lang="en-US" sz="2400" dirty="0" smtClean="0"/>
              <a:t>The </a:t>
            </a:r>
            <a:r>
              <a:rPr lang="en-US" sz="2400" dirty="0"/>
              <a:t>resulting </a:t>
            </a:r>
            <a:r>
              <a:rPr lang="en-US" sz="2400" dirty="0">
                <a:solidFill>
                  <a:srgbClr val="FF0000"/>
                </a:solidFill>
              </a:rPr>
              <a:t>modulated signals are then combined </a:t>
            </a:r>
            <a:r>
              <a:rPr lang="en-US" sz="2400" dirty="0"/>
              <a:t>into a single composite signal that is sent out over a media link that has enough bandwidth to accommodate it.</a:t>
            </a:r>
            <a:endParaRPr lang="en-IN" sz="2400" dirty="0"/>
          </a:p>
          <a:p>
            <a:pPr lvl="0"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40155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EB4F3"/>
          </a:solidFill>
        </p:spPr>
        <p:txBody>
          <a:bodyPr/>
          <a:lstStyle/>
          <a:p>
            <a:r>
              <a:rPr lang="en-US" dirty="0" smtClean="0"/>
              <a:t>Frequency division Multiplexing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00B0F0"/>
            </a:solidFill>
          </a:ln>
        </p:spPr>
        <p:txBody>
          <a:bodyPr>
            <a:normAutofit/>
          </a:bodyPr>
          <a:lstStyle/>
          <a:p>
            <a:pPr lvl="0" algn="just"/>
            <a:r>
              <a:rPr lang="en-IN" sz="2400" dirty="0" smtClean="0"/>
              <a:t>Carrier frequencies are f1, f2, and f3.</a:t>
            </a:r>
            <a:endParaRPr lang="en-IN" sz="2400" dirty="0"/>
          </a:p>
        </p:txBody>
      </p:sp>
      <p:pic>
        <p:nvPicPr>
          <p:cNvPr id="4" name="image3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7584" y="2204864"/>
            <a:ext cx="7560840" cy="3600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03848" y="6309320"/>
            <a:ext cx="3168352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</a:t>
            </a:r>
            <a:r>
              <a:rPr lang="en-US" dirty="0" smtClean="0"/>
              <a:t>ultiplexing: Many to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155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EB4F3"/>
          </a:solidFill>
        </p:spPr>
        <p:txBody>
          <a:bodyPr/>
          <a:lstStyle/>
          <a:p>
            <a:r>
              <a:rPr lang="en-US" dirty="0" err="1" smtClean="0"/>
              <a:t>Demultiplexing</a:t>
            </a:r>
            <a:r>
              <a:rPr lang="en-US" dirty="0" smtClean="0"/>
              <a:t>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00B0F0"/>
            </a:solidFill>
          </a:ln>
        </p:spPr>
        <p:txBody>
          <a:bodyPr>
            <a:normAutofit/>
          </a:bodyPr>
          <a:lstStyle/>
          <a:p>
            <a:pPr algn="just"/>
            <a:r>
              <a:rPr lang="en-US" sz="2400" dirty="0"/>
              <a:t>The </a:t>
            </a:r>
            <a:r>
              <a:rPr lang="en-US" sz="2400" dirty="0" err="1">
                <a:solidFill>
                  <a:srgbClr val="FF0000"/>
                </a:solidFill>
              </a:rPr>
              <a:t>demultiplexer</a:t>
            </a:r>
            <a:r>
              <a:rPr lang="en-US" sz="2400" dirty="0">
                <a:solidFill>
                  <a:srgbClr val="FF0000"/>
                </a:solidFill>
              </a:rPr>
              <a:t> uses a series of filters </a:t>
            </a:r>
            <a:r>
              <a:rPr lang="en-US" sz="2400" dirty="0"/>
              <a:t>to decompose the multiplexed signal into its constituent component signals. </a:t>
            </a:r>
            <a:endParaRPr lang="en-US" sz="2400" dirty="0" smtClean="0"/>
          </a:p>
          <a:p>
            <a:pPr algn="just"/>
            <a:r>
              <a:rPr lang="en-US" sz="2400" dirty="0" smtClean="0"/>
              <a:t>The </a:t>
            </a:r>
            <a:r>
              <a:rPr lang="en-US" sz="2400" dirty="0"/>
              <a:t>individual signals are </a:t>
            </a:r>
            <a:r>
              <a:rPr lang="en-US" sz="2400" dirty="0">
                <a:solidFill>
                  <a:srgbClr val="FF0000"/>
                </a:solidFill>
              </a:rPr>
              <a:t>then passed to a demodulator </a:t>
            </a:r>
            <a:r>
              <a:rPr lang="en-US" sz="2400" dirty="0"/>
              <a:t>that separates them from their carriers and passes them to the output lines.</a:t>
            </a:r>
            <a:endParaRPr lang="en-IN" sz="2400" dirty="0"/>
          </a:p>
          <a:p>
            <a:pPr lvl="0" algn="just"/>
            <a:r>
              <a:rPr lang="en-US" sz="2400" dirty="0">
                <a:solidFill>
                  <a:srgbClr val="FF0000"/>
                </a:solidFill>
              </a:rPr>
              <a:t>Figure 3</a:t>
            </a:r>
            <a:r>
              <a:rPr lang="en-US" sz="2400" dirty="0"/>
              <a:t> is a conceptual illustration of </a:t>
            </a:r>
            <a:r>
              <a:rPr lang="en-US" sz="2400" dirty="0" err="1"/>
              <a:t>demultiplexing</a:t>
            </a:r>
            <a:r>
              <a:rPr lang="en-US" sz="2400" dirty="0"/>
              <a:t> process.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67993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EB4F3"/>
          </a:solidFill>
        </p:spPr>
        <p:txBody>
          <a:bodyPr/>
          <a:lstStyle/>
          <a:p>
            <a:r>
              <a:rPr lang="en-US" dirty="0" err="1" smtClean="0"/>
              <a:t>Demultiplexing</a:t>
            </a:r>
            <a:r>
              <a:rPr lang="en-US" dirty="0" smtClean="0"/>
              <a:t>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00B0F0"/>
            </a:solidFill>
          </a:ln>
        </p:spPr>
        <p:txBody>
          <a:bodyPr>
            <a:normAutofit/>
          </a:bodyPr>
          <a:lstStyle/>
          <a:p>
            <a:pPr algn="just"/>
            <a:r>
              <a:rPr lang="en-IN" sz="2400" dirty="0" smtClean="0"/>
              <a:t>Filters used : Band pass filter</a:t>
            </a:r>
            <a:endParaRPr lang="en-IN" sz="2400" dirty="0"/>
          </a:p>
        </p:txBody>
      </p:sp>
      <p:pic>
        <p:nvPicPr>
          <p:cNvPr id="4" name="image4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3568" y="2204864"/>
            <a:ext cx="7776864" cy="3600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03848" y="6309320"/>
            <a:ext cx="3168352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Demultiplexing</a:t>
            </a:r>
            <a:r>
              <a:rPr lang="en-US" dirty="0" smtClean="0"/>
              <a:t>: One to Many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339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EB4F3"/>
          </a:solidFill>
        </p:spPr>
        <p:txBody>
          <a:bodyPr/>
          <a:lstStyle/>
          <a:p>
            <a:r>
              <a:rPr lang="en-US" dirty="0" smtClean="0"/>
              <a:t>FDM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00B0F0"/>
            </a:solidFill>
          </a:ln>
        </p:spPr>
        <p:txBody>
          <a:bodyPr>
            <a:normAutofit fontScale="92500" lnSpcReduction="20000"/>
          </a:bodyPr>
          <a:lstStyle/>
          <a:p>
            <a:pPr algn="just"/>
            <a:r>
              <a:rPr lang="en-IN" sz="2400" dirty="0">
                <a:solidFill>
                  <a:srgbClr val="FF0000"/>
                </a:solidFill>
              </a:rPr>
              <a:t>1) Radio broadcasting. </a:t>
            </a:r>
            <a:endParaRPr lang="en-IN" sz="2400" dirty="0" smtClean="0">
              <a:solidFill>
                <a:srgbClr val="FF0000"/>
              </a:solidFill>
            </a:endParaRPr>
          </a:p>
          <a:p>
            <a:pPr algn="just"/>
            <a:r>
              <a:rPr lang="en-IN" sz="2400" dirty="0" smtClean="0">
                <a:solidFill>
                  <a:srgbClr val="FF0000"/>
                </a:solidFill>
              </a:rPr>
              <a:t>AM</a:t>
            </a:r>
            <a:r>
              <a:rPr lang="en-IN" sz="2400" dirty="0">
                <a:solidFill>
                  <a:srgbClr val="FF0000"/>
                </a:solidFill>
              </a:rPr>
              <a:t>: </a:t>
            </a:r>
            <a:r>
              <a:rPr lang="en-IN" sz="2400" dirty="0"/>
              <a:t>530 KHz </a:t>
            </a:r>
            <a:r>
              <a:rPr lang="en-IN" sz="2400" dirty="0" smtClean="0">
                <a:sym typeface="Wingdings" pitchFamily="2" charset="2"/>
              </a:rPr>
              <a:t></a:t>
            </a:r>
            <a:r>
              <a:rPr lang="en-IN" sz="2400" dirty="0" smtClean="0"/>
              <a:t> </a:t>
            </a:r>
            <a:r>
              <a:rPr lang="en-IN" sz="2400" dirty="0"/>
              <a:t>1700 KHz </a:t>
            </a:r>
            <a:endParaRPr lang="en-IN" sz="2400" dirty="0" smtClean="0"/>
          </a:p>
          <a:p>
            <a:pPr algn="just"/>
            <a:r>
              <a:rPr lang="en-IN" sz="2400" dirty="0" smtClean="0"/>
              <a:t>Each </a:t>
            </a:r>
            <a:r>
              <a:rPr lang="en-IN" sz="2400" dirty="0"/>
              <a:t>station needs: AM </a:t>
            </a:r>
            <a:r>
              <a:rPr lang="en-IN" sz="2400" dirty="0" smtClean="0">
                <a:sym typeface="Wingdings" pitchFamily="2" charset="2"/>
              </a:rPr>
              <a:t></a:t>
            </a:r>
            <a:r>
              <a:rPr lang="en-IN" sz="2400" dirty="0" smtClean="0"/>
              <a:t> </a:t>
            </a:r>
            <a:r>
              <a:rPr lang="en-IN" sz="2400" dirty="0"/>
              <a:t>10 KHz only </a:t>
            </a:r>
            <a:endParaRPr lang="en-IN" sz="2400" dirty="0" smtClean="0"/>
          </a:p>
          <a:p>
            <a:pPr algn="just"/>
            <a:endParaRPr lang="en-IN" sz="2400" dirty="0" smtClean="0"/>
          </a:p>
          <a:p>
            <a:pPr algn="just"/>
            <a:r>
              <a:rPr lang="en-IN" sz="2400" dirty="0" smtClean="0">
                <a:solidFill>
                  <a:srgbClr val="FF0000"/>
                </a:solidFill>
              </a:rPr>
              <a:t>FM</a:t>
            </a:r>
            <a:r>
              <a:rPr lang="en-IN" sz="2400" dirty="0">
                <a:solidFill>
                  <a:srgbClr val="FF0000"/>
                </a:solidFill>
              </a:rPr>
              <a:t>: </a:t>
            </a:r>
            <a:r>
              <a:rPr lang="en-IN" sz="2400" dirty="0" smtClean="0"/>
              <a:t>88 MHz </a:t>
            </a:r>
            <a:r>
              <a:rPr lang="en-IN" sz="2400" dirty="0">
                <a:sym typeface="Wingdings" pitchFamily="2" charset="2"/>
              </a:rPr>
              <a:t></a:t>
            </a:r>
            <a:r>
              <a:rPr lang="en-IN" sz="2400" dirty="0"/>
              <a:t> 108 MHz </a:t>
            </a:r>
          </a:p>
          <a:p>
            <a:pPr algn="just"/>
            <a:r>
              <a:rPr lang="en-IN" sz="2400" dirty="0" smtClean="0"/>
              <a:t>Each channel </a:t>
            </a:r>
            <a:r>
              <a:rPr lang="en-IN" sz="2400" dirty="0"/>
              <a:t>FM </a:t>
            </a:r>
            <a:r>
              <a:rPr lang="en-IN" sz="2400" dirty="0" smtClean="0">
                <a:sym typeface="Wingdings" pitchFamily="2" charset="2"/>
              </a:rPr>
              <a:t></a:t>
            </a:r>
            <a:r>
              <a:rPr lang="en-IN" sz="2400" dirty="0" smtClean="0"/>
              <a:t> 200 KHz </a:t>
            </a:r>
          </a:p>
          <a:p>
            <a:pPr algn="just"/>
            <a:endParaRPr lang="en-IN" sz="2400" dirty="0"/>
          </a:p>
          <a:p>
            <a:pPr algn="just"/>
            <a:r>
              <a:rPr lang="en-IN" sz="2400" dirty="0" smtClean="0">
                <a:solidFill>
                  <a:srgbClr val="FF0000"/>
                </a:solidFill>
              </a:rPr>
              <a:t>2) TV</a:t>
            </a:r>
            <a:r>
              <a:rPr lang="en-IN" sz="2400" dirty="0">
                <a:solidFill>
                  <a:srgbClr val="FF0000"/>
                </a:solidFill>
              </a:rPr>
              <a:t>: </a:t>
            </a:r>
            <a:r>
              <a:rPr lang="en-IN" sz="2400" dirty="0" smtClean="0"/>
              <a:t>30 MHz – 300 MHz</a:t>
            </a:r>
          </a:p>
          <a:p>
            <a:pPr algn="just"/>
            <a:r>
              <a:rPr lang="en-IN" sz="2400" dirty="0" smtClean="0"/>
              <a:t>Each </a:t>
            </a:r>
            <a:r>
              <a:rPr lang="en-IN" sz="2400" dirty="0"/>
              <a:t>station needs 6MHz of BW. </a:t>
            </a:r>
            <a:endParaRPr lang="en-IN" sz="2400" dirty="0" smtClean="0"/>
          </a:p>
          <a:p>
            <a:pPr algn="just"/>
            <a:endParaRPr lang="en-IN" sz="2400" dirty="0"/>
          </a:p>
          <a:p>
            <a:pPr algn="just"/>
            <a:r>
              <a:rPr lang="en-IN" sz="2400" dirty="0" smtClean="0">
                <a:solidFill>
                  <a:srgbClr val="FF0000"/>
                </a:solidFill>
              </a:rPr>
              <a:t>3) 4G </a:t>
            </a:r>
            <a:r>
              <a:rPr lang="en-IN" sz="2400" dirty="0" smtClean="0">
                <a:solidFill>
                  <a:srgbClr val="FF0000"/>
                </a:solidFill>
              </a:rPr>
              <a:t>LTE </a:t>
            </a:r>
            <a:r>
              <a:rPr lang="en-IN" sz="2400" dirty="0" smtClean="0"/>
              <a:t>– Cellular Network – 850 MHz to 1900 MHz</a:t>
            </a:r>
          </a:p>
          <a:p>
            <a:pPr algn="just"/>
            <a:r>
              <a:rPr lang="en-IN" sz="2400" dirty="0" smtClean="0"/>
              <a:t>1st </a:t>
            </a:r>
            <a:r>
              <a:rPr lang="en-IN" sz="2400" dirty="0"/>
              <a:t>generation cellular phones, a user is assigned two 30 KHz channels one to </a:t>
            </a:r>
            <a:r>
              <a:rPr lang="en-IN" sz="2400" dirty="0" err="1"/>
              <a:t>Tx</a:t>
            </a:r>
            <a:r>
              <a:rPr lang="en-IN" sz="2400" dirty="0"/>
              <a:t> and other to Rx.</a:t>
            </a:r>
          </a:p>
        </p:txBody>
      </p:sp>
    </p:spTree>
    <p:extLst>
      <p:ext uri="{BB962C8B-B14F-4D97-AF65-F5344CB8AC3E}">
        <p14:creationId xmlns:p14="http://schemas.microsoft.com/office/powerpoint/2010/main" val="1540155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EB4F3"/>
          </a:solidFill>
        </p:spPr>
        <p:txBody>
          <a:bodyPr/>
          <a:lstStyle/>
          <a:p>
            <a:r>
              <a:rPr lang="en-US" dirty="0" smtClean="0"/>
              <a:t>Wavelength division Multiplexing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00B0F0"/>
            </a:solidFill>
          </a:ln>
        </p:spPr>
        <p:txBody>
          <a:bodyPr>
            <a:normAutofit/>
          </a:bodyPr>
          <a:lstStyle/>
          <a:p>
            <a:pPr algn="just"/>
            <a:r>
              <a:rPr lang="en-US" sz="2400" dirty="0"/>
              <a:t>Wavelength division multiplexing (WDM) is a technique of multiplexing </a:t>
            </a:r>
            <a:r>
              <a:rPr lang="en-US" sz="2400" dirty="0">
                <a:solidFill>
                  <a:srgbClr val="FF0000"/>
                </a:solidFill>
              </a:rPr>
              <a:t>multiple optical carrier signals </a:t>
            </a:r>
            <a:r>
              <a:rPr lang="en-US" sz="2400" dirty="0"/>
              <a:t>through a single </a:t>
            </a:r>
            <a:r>
              <a:rPr lang="en-US" sz="2400" dirty="0">
                <a:solidFill>
                  <a:srgbClr val="FF0000"/>
                </a:solidFill>
              </a:rPr>
              <a:t>optical fiber channel </a:t>
            </a:r>
            <a:r>
              <a:rPr lang="en-US" sz="2400" dirty="0"/>
              <a:t>by varying the wavelengths of laser lights. </a:t>
            </a:r>
            <a:endParaRPr lang="en-US" sz="2400" dirty="0" smtClean="0"/>
          </a:p>
          <a:p>
            <a:pPr algn="just"/>
            <a:r>
              <a:rPr lang="en-US" sz="2400" dirty="0" smtClean="0"/>
              <a:t>WDM </a:t>
            </a:r>
            <a:r>
              <a:rPr lang="en-US" sz="2400" dirty="0"/>
              <a:t>allows communication in both the directions in the fiber cable.</a:t>
            </a:r>
          </a:p>
          <a:p>
            <a:pPr algn="just"/>
            <a:r>
              <a:rPr lang="en-US" sz="2400" dirty="0">
                <a:solidFill>
                  <a:srgbClr val="FF0000"/>
                </a:solidFill>
              </a:rPr>
              <a:t>Concept and </a:t>
            </a:r>
            <a:r>
              <a:rPr lang="en-US" sz="2400" dirty="0" smtClean="0">
                <a:solidFill>
                  <a:srgbClr val="FF0000"/>
                </a:solidFill>
              </a:rPr>
              <a:t>Process :</a:t>
            </a:r>
            <a:endParaRPr lang="en-US" sz="2400" dirty="0">
              <a:solidFill>
                <a:srgbClr val="FF0000"/>
              </a:solidFill>
            </a:endParaRPr>
          </a:p>
          <a:p>
            <a:pPr algn="just"/>
            <a:r>
              <a:rPr lang="en-US" sz="2400" dirty="0"/>
              <a:t>In WDM, the optical signals from different sources or (transponders) are combined by a multiplexer, which is essentially </a:t>
            </a:r>
            <a:r>
              <a:rPr lang="en-US" sz="2400" dirty="0">
                <a:solidFill>
                  <a:srgbClr val="FF0000"/>
                </a:solidFill>
              </a:rPr>
              <a:t>an optical combiner</a:t>
            </a:r>
            <a:r>
              <a:rPr lang="en-US" sz="2400" dirty="0"/>
              <a:t>. </a:t>
            </a:r>
            <a:endParaRPr lang="en-US" sz="2400" dirty="0" smtClean="0"/>
          </a:p>
          <a:p>
            <a:pPr algn="just"/>
            <a:r>
              <a:rPr lang="en-US" sz="2400" dirty="0" smtClean="0"/>
              <a:t>They </a:t>
            </a:r>
            <a:r>
              <a:rPr lang="en-US" sz="2400" dirty="0"/>
              <a:t>are combined so that their </a:t>
            </a:r>
            <a:r>
              <a:rPr lang="en-US" sz="2400" dirty="0">
                <a:solidFill>
                  <a:srgbClr val="FF0000"/>
                </a:solidFill>
              </a:rPr>
              <a:t>wavelengths are different.</a:t>
            </a:r>
          </a:p>
          <a:p>
            <a:pPr lvl="0"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15431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EB4F3"/>
          </a:solidFill>
        </p:spPr>
        <p:txBody>
          <a:bodyPr/>
          <a:lstStyle/>
          <a:p>
            <a:r>
              <a:rPr lang="en-US" dirty="0" smtClean="0"/>
              <a:t>Wavelength division Multiplexing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00B0F0"/>
            </a:solidFill>
          </a:ln>
        </p:spPr>
        <p:txBody>
          <a:bodyPr>
            <a:normAutofit/>
          </a:bodyPr>
          <a:lstStyle/>
          <a:p>
            <a:pPr algn="just"/>
            <a:r>
              <a:rPr lang="en-US" sz="2400" dirty="0"/>
              <a:t>Analog </a:t>
            </a:r>
            <a:r>
              <a:rPr lang="en-US" sz="2400" dirty="0" err="1"/>
              <a:t>Muxing</a:t>
            </a:r>
            <a:r>
              <a:rPr lang="en-US" sz="2400" dirty="0"/>
              <a:t> over optical fibers </a:t>
            </a:r>
            <a:r>
              <a:rPr lang="en-US" sz="2400" dirty="0" smtClean="0"/>
              <a:t>(</a:t>
            </a:r>
            <a:r>
              <a:rPr lang="en-US" sz="2400" dirty="0"/>
              <a:t>Ultra Dense WDM: # of </a:t>
            </a:r>
            <a:r>
              <a:rPr lang="en-US" sz="2400" dirty="0">
                <a:solidFill>
                  <a:srgbClr val="FF0000"/>
                </a:solidFill>
              </a:rPr>
              <a:t>channels from 1024 up to 32,000</a:t>
            </a:r>
            <a:r>
              <a:rPr lang="en-US" sz="2400" dirty="0"/>
              <a:t> –theoretical [research at UCSD]- each channel is 2.5 </a:t>
            </a:r>
            <a:r>
              <a:rPr lang="en-US" sz="2400" dirty="0" smtClean="0"/>
              <a:t>Gb/s)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 smtClean="0">
                <a:solidFill>
                  <a:srgbClr val="FF0000"/>
                </a:solidFill>
              </a:rPr>
              <a:t>Prisms </a:t>
            </a:r>
            <a:r>
              <a:rPr lang="en-US" sz="2400" dirty="0" smtClean="0"/>
              <a:t>in WDM</a:t>
            </a:r>
            <a:endParaRPr lang="en-IN" sz="2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005064"/>
            <a:ext cx="6903165" cy="1839466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957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EB4F3"/>
          </a:solidFill>
        </p:spPr>
        <p:txBody>
          <a:bodyPr/>
          <a:lstStyle/>
          <a:p>
            <a:r>
              <a:rPr lang="en-US" dirty="0" smtClean="0"/>
              <a:t>Wavelength division Multiplexing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00B0F0"/>
            </a:solidFill>
          </a:ln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The </a:t>
            </a:r>
            <a:r>
              <a:rPr lang="en-US" sz="2400" dirty="0"/>
              <a:t>combined signal is transmitted via a single optical fiber strand. </a:t>
            </a:r>
            <a:endParaRPr lang="en-US" sz="2400" dirty="0" smtClean="0"/>
          </a:p>
          <a:p>
            <a:pPr algn="just"/>
            <a:r>
              <a:rPr lang="en-US" sz="2400" dirty="0" smtClean="0"/>
              <a:t>At </a:t>
            </a:r>
            <a:r>
              <a:rPr lang="en-US" sz="2400" dirty="0"/>
              <a:t>the receiving end, a </a:t>
            </a:r>
            <a:r>
              <a:rPr lang="en-US" sz="2400" dirty="0" err="1"/>
              <a:t>demultiplexer</a:t>
            </a:r>
            <a:r>
              <a:rPr lang="en-US" sz="2400" dirty="0"/>
              <a:t> splits the incoming beam into its components and each of the beams is send to the corresponding receivers.</a:t>
            </a:r>
          </a:p>
          <a:p>
            <a:pPr lvl="0" algn="just"/>
            <a:endParaRPr lang="en-IN" sz="2400" dirty="0"/>
          </a:p>
        </p:txBody>
      </p:sp>
      <p:pic>
        <p:nvPicPr>
          <p:cNvPr id="1026" name="Picture 2" descr="Wavelength-Division Multiplexing (WDM) - FiberLabs Inc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573" y="3662271"/>
            <a:ext cx="8244408" cy="3152274"/>
          </a:xfrm>
          <a:prstGeom prst="rect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306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Syllabus : Physical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00B0F0"/>
            </a:solidFill>
          </a:ln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Multiplexing - Frequency </a:t>
            </a:r>
            <a:r>
              <a:rPr lang="en-US" sz="2800" dirty="0">
                <a:solidFill>
                  <a:srgbClr val="FF0000"/>
                </a:solidFill>
              </a:rPr>
              <a:t>division </a:t>
            </a:r>
            <a:r>
              <a:rPr lang="en-US" sz="2800" dirty="0" smtClean="0">
                <a:solidFill>
                  <a:srgbClr val="FF0000"/>
                </a:solidFill>
              </a:rPr>
              <a:t>multiplexing </a:t>
            </a:r>
          </a:p>
          <a:p>
            <a:r>
              <a:rPr lang="en-US" sz="2800" dirty="0" smtClean="0"/>
              <a:t>synchronous </a:t>
            </a:r>
            <a:r>
              <a:rPr lang="en-US" sz="2800" dirty="0"/>
              <a:t>time division </a:t>
            </a:r>
            <a:r>
              <a:rPr lang="en-US" sz="2800" dirty="0" smtClean="0"/>
              <a:t>multiplexing </a:t>
            </a:r>
          </a:p>
          <a:p>
            <a:r>
              <a:rPr lang="en-US" sz="2800" dirty="0" smtClean="0"/>
              <a:t>statistical </a:t>
            </a:r>
            <a:r>
              <a:rPr lang="en-US" sz="2800" dirty="0"/>
              <a:t>time division </a:t>
            </a:r>
            <a:r>
              <a:rPr lang="en-US" sz="2800" dirty="0" smtClean="0"/>
              <a:t>multiplexing </a:t>
            </a:r>
          </a:p>
          <a:p>
            <a:endParaRPr lang="en-US" sz="2800" dirty="0" smtClean="0"/>
          </a:p>
          <a:p>
            <a:r>
              <a:rPr lang="en-US" sz="2800" dirty="0" smtClean="0"/>
              <a:t>Introduction </a:t>
            </a:r>
            <a:r>
              <a:rPr lang="en-US" sz="2800" dirty="0"/>
              <a:t>to </a:t>
            </a:r>
            <a:r>
              <a:rPr lang="en-US" sz="2800" dirty="0" smtClean="0">
                <a:solidFill>
                  <a:srgbClr val="FF0000"/>
                </a:solidFill>
              </a:rPr>
              <a:t>switching</a:t>
            </a:r>
          </a:p>
          <a:p>
            <a:r>
              <a:rPr lang="en-US" sz="2800" dirty="0" smtClean="0"/>
              <a:t>circuit </a:t>
            </a:r>
            <a:r>
              <a:rPr lang="en-US" sz="2800" dirty="0"/>
              <a:t>switched </a:t>
            </a:r>
            <a:r>
              <a:rPr lang="en-US" sz="2800" dirty="0" smtClean="0"/>
              <a:t>networks </a:t>
            </a:r>
          </a:p>
          <a:p>
            <a:r>
              <a:rPr lang="en-US" sz="2800" dirty="0" smtClean="0"/>
              <a:t>datagram networks </a:t>
            </a:r>
          </a:p>
          <a:p>
            <a:r>
              <a:rPr lang="en-US" sz="2800" dirty="0" smtClean="0"/>
              <a:t>virtual </a:t>
            </a:r>
            <a:r>
              <a:rPr lang="en-US" sz="2800" dirty="0"/>
              <a:t>circuit </a:t>
            </a:r>
            <a:r>
              <a:rPr lang="en-US" sz="2800" dirty="0" smtClean="0"/>
              <a:t>networks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398309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EB4F3"/>
          </a:solidFill>
        </p:spPr>
        <p:txBody>
          <a:bodyPr/>
          <a:lstStyle/>
          <a:p>
            <a:r>
              <a:rPr lang="en-US" dirty="0" smtClean="0"/>
              <a:t>Electromagnetic Spectrum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18692"/>
            <a:ext cx="7776864" cy="5123707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28888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EB4F3"/>
          </a:solidFill>
        </p:spPr>
        <p:txBody>
          <a:bodyPr/>
          <a:lstStyle/>
          <a:p>
            <a:r>
              <a:rPr lang="en-US" dirty="0" smtClean="0"/>
              <a:t>Time division Multiplexing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00B0F0"/>
            </a:solidFill>
          </a:ln>
        </p:spPr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rgbClr val="FF0000"/>
                </a:solidFill>
              </a:rPr>
              <a:t>Time-division multiplexing (TDM) </a:t>
            </a:r>
            <a:r>
              <a:rPr lang="en-US" sz="2400" dirty="0"/>
              <a:t>is a </a:t>
            </a:r>
            <a:r>
              <a:rPr lang="en-US" sz="2400" dirty="0">
                <a:solidFill>
                  <a:srgbClr val="FF0000"/>
                </a:solidFill>
              </a:rPr>
              <a:t>digital process </a:t>
            </a:r>
            <a:r>
              <a:rPr lang="en-US" sz="2400" dirty="0"/>
              <a:t>that allows several connections to share the high bandwidth of a link. </a:t>
            </a:r>
            <a:endParaRPr lang="en-US" sz="2400" dirty="0" smtClean="0"/>
          </a:p>
          <a:p>
            <a:pPr algn="just"/>
            <a:r>
              <a:rPr lang="en-US" sz="2400" dirty="0" smtClean="0"/>
              <a:t>Instead </a:t>
            </a:r>
            <a:r>
              <a:rPr lang="en-US" sz="2400" dirty="0"/>
              <a:t>of sharing a portion of the bandwidth as in FDM, time is shared. </a:t>
            </a:r>
            <a:endParaRPr lang="en-US" sz="2400" dirty="0" smtClean="0"/>
          </a:p>
          <a:p>
            <a:pPr algn="just"/>
            <a:r>
              <a:rPr lang="en-US" sz="2400" dirty="0" smtClean="0"/>
              <a:t>Each </a:t>
            </a:r>
            <a:r>
              <a:rPr lang="en-US" sz="2400" dirty="0"/>
              <a:t>connection occupies a portion of time in the link.</a:t>
            </a:r>
            <a:endParaRPr lang="en-IN" sz="2400" dirty="0"/>
          </a:p>
          <a:p>
            <a:pPr lvl="0" algn="just"/>
            <a:r>
              <a:rPr lang="en-US" sz="2400" dirty="0">
                <a:solidFill>
                  <a:srgbClr val="FF0000"/>
                </a:solidFill>
              </a:rPr>
              <a:t>Figure 4 </a:t>
            </a:r>
            <a:r>
              <a:rPr lang="en-US" sz="2400" dirty="0"/>
              <a:t>illustrates TDM. </a:t>
            </a:r>
            <a:endParaRPr lang="en-US" sz="2400" dirty="0" smtClean="0"/>
          </a:p>
          <a:p>
            <a:pPr lvl="0" algn="just"/>
            <a:r>
              <a:rPr lang="en-US" sz="2400" dirty="0" smtClean="0"/>
              <a:t>Note </a:t>
            </a:r>
            <a:r>
              <a:rPr lang="en-US" sz="2400" dirty="0"/>
              <a:t>that the same link is used as in FDM; here, however, the link is shown sectioned by time rather than by frequency. </a:t>
            </a:r>
            <a:endParaRPr lang="en-US" sz="2400" dirty="0" smtClean="0"/>
          </a:p>
          <a:p>
            <a:pPr lvl="0" algn="just"/>
            <a:r>
              <a:rPr lang="en-US" sz="2400" dirty="0" smtClean="0"/>
              <a:t>In </a:t>
            </a:r>
            <a:r>
              <a:rPr lang="en-US" sz="2400" dirty="0"/>
              <a:t>the figure, portions of signals 1,2,3, and 4 occupy the link sequentially.</a:t>
            </a:r>
            <a:endParaRPr lang="en-IN" sz="2400" dirty="0"/>
          </a:p>
          <a:p>
            <a:pPr lvl="0"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401558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EB4F3"/>
          </a:solidFill>
        </p:spPr>
        <p:txBody>
          <a:bodyPr/>
          <a:lstStyle/>
          <a:p>
            <a:r>
              <a:rPr lang="en-US" dirty="0" smtClean="0"/>
              <a:t>Time division Multiplexing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00B0F0"/>
            </a:solidFill>
          </a:ln>
        </p:spPr>
        <p:txBody>
          <a:bodyPr>
            <a:normAutofit/>
          </a:bodyPr>
          <a:lstStyle/>
          <a:p>
            <a:pPr lvl="0" algn="just"/>
            <a:r>
              <a:rPr lang="en-US" sz="2400" dirty="0" smtClean="0"/>
              <a:t>Ownership </a:t>
            </a:r>
            <a:r>
              <a:rPr lang="en-US" sz="2400" dirty="0"/>
              <a:t>of the link total BW is rotated among users temporally in a round-robin fashion over time slots “ 1 </a:t>
            </a:r>
            <a:r>
              <a:rPr lang="en-US" sz="2400" dirty="0" smtClean="0">
                <a:sym typeface="Wingdings" pitchFamily="2" charset="2"/>
              </a:rPr>
              <a:t></a:t>
            </a:r>
            <a:r>
              <a:rPr lang="en-US" sz="2400" dirty="0" smtClean="0"/>
              <a:t> </a:t>
            </a:r>
            <a:r>
              <a:rPr lang="en-US" sz="2400" dirty="0"/>
              <a:t>n”. </a:t>
            </a:r>
            <a:endParaRPr lang="en-IN" sz="2400" dirty="0"/>
          </a:p>
        </p:txBody>
      </p:sp>
      <p:pic>
        <p:nvPicPr>
          <p:cNvPr id="4" name="image5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7531" y="3140968"/>
            <a:ext cx="7195378" cy="286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9874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EB4F3"/>
          </a:solidFill>
        </p:spPr>
        <p:txBody>
          <a:bodyPr/>
          <a:lstStyle/>
          <a:p>
            <a:r>
              <a:rPr lang="en-US" dirty="0" smtClean="0"/>
              <a:t>Time division Multiplexing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00B0F0"/>
            </a:solidFill>
          </a:ln>
        </p:spPr>
        <p:txBody>
          <a:bodyPr>
            <a:normAutofit/>
          </a:bodyPr>
          <a:lstStyle/>
          <a:p>
            <a:pPr lvl="0" algn="just"/>
            <a:r>
              <a:rPr lang="en-US" sz="2400" dirty="0" smtClean="0"/>
              <a:t>Interleaving</a:t>
            </a:r>
          </a:p>
          <a:p>
            <a:pPr lvl="0" algn="just"/>
            <a:endParaRPr lang="en-US" sz="2400" dirty="0"/>
          </a:p>
          <a:p>
            <a:pPr lvl="0" algn="just"/>
            <a:endParaRPr lang="en-US" sz="2400" dirty="0" smtClean="0"/>
          </a:p>
          <a:p>
            <a:pPr lvl="0" algn="just"/>
            <a:endParaRPr lang="en-US" sz="2400" dirty="0"/>
          </a:p>
          <a:p>
            <a:pPr lvl="0" algn="just"/>
            <a:endParaRPr lang="en-US" sz="2400" dirty="0" smtClean="0"/>
          </a:p>
          <a:p>
            <a:pPr lvl="0" algn="just"/>
            <a:endParaRPr lang="en-US" sz="2400" dirty="0"/>
          </a:p>
          <a:p>
            <a:pPr lvl="0" algn="just"/>
            <a:r>
              <a:rPr lang="en-US" sz="2400" dirty="0" smtClean="0"/>
              <a:t>Example:</a:t>
            </a:r>
            <a:endParaRPr lang="en-IN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2132856"/>
            <a:ext cx="8153400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5076056" y="3645024"/>
            <a:ext cx="792088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763688" y="2564904"/>
            <a:ext cx="792088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8261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EB4F3"/>
          </a:solidFill>
        </p:spPr>
        <p:txBody>
          <a:bodyPr/>
          <a:lstStyle/>
          <a:p>
            <a:r>
              <a:rPr lang="en-US" dirty="0" smtClean="0"/>
              <a:t>Time division Multiplexing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  <a:ln>
            <a:solidFill>
              <a:srgbClr val="00B0F0"/>
            </a:solidFill>
          </a:ln>
        </p:spPr>
        <p:txBody>
          <a:bodyPr>
            <a:normAutofit lnSpcReduction="10000"/>
          </a:bodyPr>
          <a:lstStyle/>
          <a:p>
            <a:pPr lvl="0" algn="just"/>
            <a:r>
              <a:rPr lang="en-US" sz="2400" dirty="0" smtClean="0"/>
              <a:t>Example:</a:t>
            </a:r>
          </a:p>
          <a:p>
            <a:pPr lvl="0" algn="just"/>
            <a:endParaRPr lang="en-US" sz="2400" dirty="0"/>
          </a:p>
          <a:p>
            <a:pPr lvl="0" algn="just"/>
            <a:endParaRPr lang="en-US" sz="2400" dirty="0" smtClean="0"/>
          </a:p>
          <a:p>
            <a:pPr lvl="0" algn="just"/>
            <a:endParaRPr lang="en-US" sz="2400" dirty="0"/>
          </a:p>
          <a:p>
            <a:pPr lvl="0" algn="just"/>
            <a:endParaRPr lang="en-US" sz="2400" dirty="0" smtClean="0"/>
          </a:p>
          <a:p>
            <a:pPr lvl="0" algn="just"/>
            <a:endParaRPr lang="en-US" sz="2400" dirty="0"/>
          </a:p>
          <a:p>
            <a:pPr lvl="0" algn="just"/>
            <a:endParaRPr lang="en-US" sz="2400" dirty="0" smtClean="0"/>
          </a:p>
          <a:p>
            <a:pPr lvl="0" algn="just"/>
            <a:endParaRPr lang="en-US" sz="2400" dirty="0"/>
          </a:p>
          <a:p>
            <a:pPr lvl="0" algn="just"/>
            <a:r>
              <a:rPr lang="en-US" sz="2400" dirty="0"/>
              <a:t>Notice that: The data rate of the </a:t>
            </a:r>
            <a:r>
              <a:rPr lang="en-US" sz="2400" dirty="0" err="1"/>
              <a:t>muxing</a:t>
            </a:r>
            <a:r>
              <a:rPr lang="en-US" sz="2400" dirty="0"/>
              <a:t> link is n times faster than the input data rate per every line (why?). Fig 6.17 shows every input line with 100 kb/s, whereas the Mux output data rate is 4X100 kb/s (400 kb/s).</a:t>
            </a:r>
            <a:endParaRPr lang="en-IN" sz="24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2060848"/>
            <a:ext cx="7915275" cy="196215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07210" y="4059763"/>
            <a:ext cx="4176464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Frame duration = 400,000/8 = 50,000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    Frame / sec.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5524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1" y="1196752"/>
            <a:ext cx="7200800" cy="554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9570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EB4F3"/>
          </a:solidFill>
        </p:spPr>
        <p:txBody>
          <a:bodyPr/>
          <a:lstStyle/>
          <a:p>
            <a:r>
              <a:rPr lang="en-US" dirty="0" smtClean="0"/>
              <a:t>Time division Multiplexing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00B0F0"/>
            </a:solidFill>
          </a:ln>
        </p:spPr>
        <p:txBody>
          <a:bodyPr>
            <a:normAutofit/>
          </a:bodyPr>
          <a:lstStyle/>
          <a:p>
            <a:pPr lvl="0" algn="just"/>
            <a:r>
              <a:rPr lang="en-US" sz="2400" dirty="0"/>
              <a:t>Digital data from different sources are combined into one timeshared link. </a:t>
            </a:r>
            <a:endParaRPr lang="en-US" sz="2400" dirty="0" smtClean="0"/>
          </a:p>
          <a:p>
            <a:pPr lvl="0" algn="just"/>
            <a:r>
              <a:rPr lang="en-US" sz="2400" dirty="0" smtClean="0"/>
              <a:t>We </a:t>
            </a:r>
            <a:r>
              <a:rPr lang="en-US" sz="2400" dirty="0"/>
              <a:t>can divide TDM into two different schemes: </a:t>
            </a:r>
            <a:endParaRPr lang="en-US" sz="2400" dirty="0" smtClean="0"/>
          </a:p>
          <a:p>
            <a:pPr lvl="0" algn="just"/>
            <a:r>
              <a:rPr lang="en-US" sz="2400" dirty="0" smtClean="0"/>
              <a:t>1. synchronous </a:t>
            </a:r>
            <a:r>
              <a:rPr lang="en-US" sz="2400" dirty="0"/>
              <a:t>and </a:t>
            </a:r>
            <a:r>
              <a:rPr lang="en-US" sz="2400" dirty="0" smtClean="0"/>
              <a:t>2. statistical</a:t>
            </a:r>
            <a:r>
              <a:rPr lang="en-US" sz="2400" dirty="0"/>
              <a:t>.</a:t>
            </a:r>
            <a:endParaRPr lang="en-IN" sz="2400" dirty="0"/>
          </a:p>
          <a:p>
            <a:pPr lvl="0" algn="just"/>
            <a:endParaRPr lang="en-US" sz="2400" dirty="0" smtClean="0"/>
          </a:p>
          <a:p>
            <a:pPr lvl="0" algn="just"/>
            <a:r>
              <a:rPr lang="en-US" sz="2400" dirty="0" smtClean="0"/>
              <a:t>In </a:t>
            </a:r>
            <a:r>
              <a:rPr lang="en-US" sz="2400" dirty="0">
                <a:solidFill>
                  <a:srgbClr val="FF0000"/>
                </a:solidFill>
              </a:rPr>
              <a:t>synchronous TDM</a:t>
            </a:r>
            <a:r>
              <a:rPr lang="en-US" sz="2400" dirty="0"/>
              <a:t>, each input connection has an allotment in the output even if it is not sending data. </a:t>
            </a:r>
            <a:endParaRPr lang="en-US" sz="2400" dirty="0" smtClean="0"/>
          </a:p>
          <a:p>
            <a:pPr lvl="0" algn="just"/>
            <a:r>
              <a:rPr lang="en-US" sz="2400" dirty="0" smtClean="0"/>
              <a:t>Time </a:t>
            </a:r>
            <a:r>
              <a:rPr lang="en-US" sz="2400" dirty="0"/>
              <a:t>Slots and Frames In synchronous TDM, the data flow of each input connection is divided into units, where each input occupies one input time slot. </a:t>
            </a:r>
            <a:endParaRPr lang="en-US" sz="2400" dirty="0" smtClean="0"/>
          </a:p>
          <a:p>
            <a:pPr lvl="0"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158704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EB4F3"/>
          </a:solidFill>
        </p:spPr>
        <p:txBody>
          <a:bodyPr/>
          <a:lstStyle/>
          <a:p>
            <a:r>
              <a:rPr lang="en-US" dirty="0" smtClean="0"/>
              <a:t>Synchronous TDM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00B0F0"/>
            </a:solidFill>
          </a:ln>
        </p:spPr>
        <p:txBody>
          <a:bodyPr>
            <a:normAutofit/>
          </a:bodyPr>
          <a:lstStyle/>
          <a:p>
            <a:pPr algn="just"/>
            <a:r>
              <a:rPr lang="en-IN" sz="2400" dirty="0"/>
              <a:t>Synchronous Time division multiplexing</a:t>
            </a:r>
          </a:p>
          <a:p>
            <a:pPr lvl="0" algn="just"/>
            <a:endParaRPr lang="en-IN" sz="2400" dirty="0"/>
          </a:p>
        </p:txBody>
      </p:sp>
      <p:pic>
        <p:nvPicPr>
          <p:cNvPr id="4" name="image6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1560" y="2852936"/>
            <a:ext cx="8040742" cy="289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8704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EB4F3"/>
          </a:solidFill>
        </p:spPr>
        <p:txBody>
          <a:bodyPr/>
          <a:lstStyle/>
          <a:p>
            <a:r>
              <a:rPr lang="en-US" dirty="0"/>
              <a:t>Synchronous TDM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00B0F0"/>
            </a:solidFill>
          </a:ln>
        </p:spPr>
        <p:txBody>
          <a:bodyPr>
            <a:normAutofit/>
          </a:bodyPr>
          <a:lstStyle/>
          <a:p>
            <a:pPr lvl="0" algn="just"/>
            <a:r>
              <a:rPr lang="en-US" sz="2400" dirty="0" smtClean="0">
                <a:solidFill>
                  <a:srgbClr val="FF0000"/>
                </a:solidFill>
              </a:rPr>
              <a:t>A </a:t>
            </a:r>
            <a:r>
              <a:rPr lang="en-US" sz="2400" dirty="0">
                <a:solidFill>
                  <a:srgbClr val="FF0000"/>
                </a:solidFill>
              </a:rPr>
              <a:t>unit </a:t>
            </a:r>
            <a:r>
              <a:rPr lang="en-US" sz="2400" dirty="0"/>
              <a:t>can be </a:t>
            </a:r>
            <a:r>
              <a:rPr lang="en-US" sz="2400" dirty="0">
                <a:solidFill>
                  <a:srgbClr val="FF0000"/>
                </a:solidFill>
              </a:rPr>
              <a:t>1 bit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FF0000"/>
                </a:solidFill>
              </a:rPr>
              <a:t>one character</a:t>
            </a:r>
            <a:r>
              <a:rPr lang="en-US" sz="2400" dirty="0"/>
              <a:t>, or </a:t>
            </a:r>
            <a:r>
              <a:rPr lang="en-US" sz="2400" dirty="0">
                <a:solidFill>
                  <a:srgbClr val="FF0000"/>
                </a:solidFill>
              </a:rPr>
              <a:t>one block of data</a:t>
            </a:r>
            <a:r>
              <a:rPr lang="en-US" sz="2400" dirty="0"/>
              <a:t>. </a:t>
            </a:r>
            <a:endParaRPr lang="en-US" sz="2400" dirty="0" smtClean="0"/>
          </a:p>
          <a:p>
            <a:pPr lvl="0" algn="just"/>
            <a:r>
              <a:rPr lang="en-US" sz="2400" dirty="0" smtClean="0"/>
              <a:t>Each </a:t>
            </a:r>
            <a:r>
              <a:rPr lang="en-US" sz="2400" dirty="0"/>
              <a:t>input unit becomes one output unit and occupies one output time slot</a:t>
            </a:r>
            <a:r>
              <a:rPr lang="en-US" sz="2400" dirty="0" smtClean="0"/>
              <a:t>.</a:t>
            </a:r>
          </a:p>
          <a:p>
            <a:pPr lvl="0" algn="just"/>
            <a:r>
              <a:rPr lang="en-US" sz="2400" dirty="0"/>
              <a:t>However, the duration of an output time slot is n times shorter than the duration of an input time slot. </a:t>
            </a:r>
            <a:endParaRPr lang="en-IN" sz="2400" dirty="0"/>
          </a:p>
          <a:p>
            <a:pPr lvl="0" algn="just"/>
            <a:r>
              <a:rPr lang="en-US" sz="2400" dirty="0"/>
              <a:t>If a </a:t>
            </a:r>
            <a:r>
              <a:rPr lang="en-US" sz="2400" dirty="0">
                <a:solidFill>
                  <a:srgbClr val="FF0000"/>
                </a:solidFill>
              </a:rPr>
              <a:t>n input time slot is T seconds</a:t>
            </a:r>
            <a:r>
              <a:rPr lang="en-US" sz="2400" dirty="0"/>
              <a:t>, the </a:t>
            </a:r>
            <a:r>
              <a:rPr lang="en-US" sz="2400" dirty="0">
                <a:solidFill>
                  <a:srgbClr val="FF0000"/>
                </a:solidFill>
              </a:rPr>
              <a:t>output time </a:t>
            </a:r>
            <a:r>
              <a:rPr lang="en-US" sz="2400" dirty="0"/>
              <a:t>slot is </a:t>
            </a:r>
            <a:r>
              <a:rPr lang="en-US" sz="2400" dirty="0">
                <a:solidFill>
                  <a:srgbClr val="FF0000"/>
                </a:solidFill>
              </a:rPr>
              <a:t>T / n seconds</a:t>
            </a:r>
            <a:r>
              <a:rPr lang="en-US" sz="2400" dirty="0"/>
              <a:t>, where n is the number of connections. </a:t>
            </a:r>
            <a:endParaRPr lang="en-US" sz="2400" dirty="0" smtClean="0"/>
          </a:p>
          <a:p>
            <a:pPr lvl="0" algn="just"/>
            <a:r>
              <a:rPr lang="en-US" sz="2400" dirty="0" smtClean="0"/>
              <a:t>In </a:t>
            </a:r>
            <a:r>
              <a:rPr lang="en-US" sz="2400" dirty="0"/>
              <a:t>other words, a unit in the output connection has a shorter duration; it travels faster. </a:t>
            </a:r>
            <a:endParaRPr lang="en-IN" sz="2400" dirty="0"/>
          </a:p>
          <a:p>
            <a:pPr lvl="0" algn="just"/>
            <a:r>
              <a:rPr lang="en-US" sz="2400" dirty="0">
                <a:solidFill>
                  <a:srgbClr val="FF0000"/>
                </a:solidFill>
              </a:rPr>
              <a:t>Figure 5 </a:t>
            </a:r>
            <a:r>
              <a:rPr lang="en-US" sz="2400" dirty="0"/>
              <a:t>shows an example of synchronous TDM where n is 3.</a:t>
            </a:r>
            <a:endParaRPr lang="en-IN" sz="2400" dirty="0"/>
          </a:p>
          <a:p>
            <a:pPr lvl="0"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626169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EB4F3"/>
          </a:solidFill>
        </p:spPr>
        <p:txBody>
          <a:bodyPr/>
          <a:lstStyle/>
          <a:p>
            <a:r>
              <a:rPr lang="en-US" dirty="0" smtClean="0"/>
              <a:t>Synchronous TDM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00B0F0"/>
            </a:solidFill>
          </a:ln>
        </p:spPr>
        <p:txBody>
          <a:bodyPr>
            <a:normAutofit/>
          </a:bodyPr>
          <a:lstStyle/>
          <a:p>
            <a:pPr lvl="0" algn="just"/>
            <a:r>
              <a:rPr lang="en-US" sz="2400" dirty="0"/>
              <a:t>In synchronous TDM, a round of </a:t>
            </a:r>
            <a:r>
              <a:rPr lang="en-US" sz="2400" dirty="0">
                <a:solidFill>
                  <a:srgbClr val="FF0000"/>
                </a:solidFill>
              </a:rPr>
              <a:t>data units from each input connection </a:t>
            </a:r>
            <a:r>
              <a:rPr lang="en-US" sz="2400" dirty="0"/>
              <a:t>is collected into a</a:t>
            </a:r>
            <a:r>
              <a:rPr lang="en-US" sz="2400" dirty="0">
                <a:solidFill>
                  <a:srgbClr val="FF0000"/>
                </a:solidFill>
              </a:rPr>
              <a:t> frame</a:t>
            </a:r>
            <a:r>
              <a:rPr lang="en-US" sz="2400" dirty="0"/>
              <a:t>. </a:t>
            </a:r>
            <a:endParaRPr lang="en-US" sz="2400" dirty="0" smtClean="0"/>
          </a:p>
          <a:p>
            <a:pPr lvl="0" algn="just"/>
            <a:r>
              <a:rPr lang="en-US" sz="2400" dirty="0" smtClean="0"/>
              <a:t>If </a:t>
            </a:r>
            <a:r>
              <a:rPr lang="en-US" sz="2400" dirty="0"/>
              <a:t>we have n connections, a frame is </a:t>
            </a:r>
            <a:r>
              <a:rPr lang="en-US" sz="2400" dirty="0">
                <a:solidFill>
                  <a:srgbClr val="FF0000"/>
                </a:solidFill>
              </a:rPr>
              <a:t>divided into n time slots </a:t>
            </a:r>
            <a:r>
              <a:rPr lang="en-US" sz="2400" dirty="0"/>
              <a:t>and one slot is allocated for each unit, one for each input line. </a:t>
            </a:r>
            <a:endParaRPr lang="en-IN" sz="2400" dirty="0"/>
          </a:p>
          <a:p>
            <a:pPr lvl="0" algn="just"/>
            <a:r>
              <a:rPr lang="en-US" sz="2400" dirty="0"/>
              <a:t>If the duration of the </a:t>
            </a:r>
            <a:r>
              <a:rPr lang="en-US" sz="2400" dirty="0">
                <a:solidFill>
                  <a:srgbClr val="FF0000"/>
                </a:solidFill>
              </a:rPr>
              <a:t>input unit is T</a:t>
            </a:r>
            <a:r>
              <a:rPr lang="en-US" sz="2400" dirty="0"/>
              <a:t>, the duration of </a:t>
            </a:r>
            <a:r>
              <a:rPr lang="en-US" sz="2400" dirty="0">
                <a:solidFill>
                  <a:srgbClr val="FF0000"/>
                </a:solidFill>
              </a:rPr>
              <a:t>each slot is </a:t>
            </a:r>
            <a:r>
              <a:rPr lang="en-US" sz="2400" dirty="0" smtClean="0">
                <a:solidFill>
                  <a:srgbClr val="FF0000"/>
                </a:solidFill>
              </a:rPr>
              <a:t>T/n</a:t>
            </a:r>
            <a:r>
              <a:rPr lang="en-US" sz="2400" dirty="0" smtClean="0"/>
              <a:t> </a:t>
            </a:r>
            <a:r>
              <a:rPr lang="en-US" sz="2400" dirty="0"/>
              <a:t>and the duration of </a:t>
            </a:r>
            <a:r>
              <a:rPr lang="en-US" sz="2400" dirty="0">
                <a:solidFill>
                  <a:srgbClr val="FF0000"/>
                </a:solidFill>
              </a:rPr>
              <a:t>each frame is T</a:t>
            </a:r>
            <a:r>
              <a:rPr lang="en-US" sz="2400" dirty="0"/>
              <a:t>.</a:t>
            </a:r>
            <a:endParaRPr lang="en-IN" sz="2400" dirty="0"/>
          </a:p>
          <a:p>
            <a:pPr lvl="0"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15870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00B0F0"/>
            </a:solidFill>
          </a:ln>
        </p:spPr>
        <p:txBody>
          <a:bodyPr>
            <a:normAutofit/>
          </a:bodyPr>
          <a:lstStyle/>
          <a:p>
            <a:pPr algn="just"/>
            <a:r>
              <a:rPr lang="en-US" sz="2400" dirty="0"/>
              <a:t>Build an understanding of the fundamental concepts of multiplexing and switching.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015829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EB4F3"/>
          </a:solidFill>
        </p:spPr>
        <p:txBody>
          <a:bodyPr/>
          <a:lstStyle/>
          <a:p>
            <a:r>
              <a:rPr lang="en-US" dirty="0"/>
              <a:t>Synchronous TDM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00B0F0"/>
            </a:solidFill>
          </a:ln>
        </p:spPr>
        <p:txBody>
          <a:bodyPr>
            <a:normAutofit/>
          </a:bodyPr>
          <a:lstStyle/>
          <a:p>
            <a:pPr lvl="0" algn="just"/>
            <a:r>
              <a:rPr lang="en-US" sz="2400" dirty="0"/>
              <a:t>The data rate of the output link must be </a:t>
            </a:r>
            <a:r>
              <a:rPr lang="en-US" sz="2400" dirty="0">
                <a:solidFill>
                  <a:srgbClr val="FF0000"/>
                </a:solidFill>
              </a:rPr>
              <a:t>n times the data rate </a:t>
            </a:r>
            <a:r>
              <a:rPr lang="en-US" sz="2400" dirty="0"/>
              <a:t>of a connection to guarantee the flow of data. </a:t>
            </a:r>
            <a:endParaRPr lang="en-IN" sz="2400" dirty="0"/>
          </a:p>
          <a:p>
            <a:pPr lvl="0" algn="just"/>
            <a:r>
              <a:rPr lang="en-US" sz="2400" dirty="0"/>
              <a:t>In Figure 5, the </a:t>
            </a:r>
            <a:r>
              <a:rPr lang="en-US" sz="2400" dirty="0">
                <a:solidFill>
                  <a:srgbClr val="FF0000"/>
                </a:solidFill>
              </a:rPr>
              <a:t>data rate of the link is 3 times </a:t>
            </a:r>
            <a:r>
              <a:rPr lang="en-US" sz="2400" dirty="0"/>
              <a:t>the data rate of a </a:t>
            </a:r>
            <a:r>
              <a:rPr lang="en-US" sz="2400" dirty="0" smtClean="0"/>
              <a:t>connection</a:t>
            </a:r>
          </a:p>
          <a:p>
            <a:pPr lvl="0" algn="just"/>
            <a:r>
              <a:rPr lang="en-US" sz="2400" dirty="0" smtClean="0"/>
              <a:t>Likewise</a:t>
            </a:r>
            <a:r>
              <a:rPr lang="en-US" sz="2400" dirty="0"/>
              <a:t>, the duration of a unit on a connection is 3 times that of the time slot (duration of a unit on the link). i.e. n lines the slot size is T/n.</a:t>
            </a:r>
            <a:endParaRPr lang="en-IN" sz="2400" dirty="0"/>
          </a:p>
          <a:p>
            <a:pPr lvl="0"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158704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EB4F3"/>
          </a:solidFill>
        </p:spPr>
        <p:txBody>
          <a:bodyPr/>
          <a:lstStyle/>
          <a:p>
            <a:r>
              <a:rPr lang="en-US" dirty="0"/>
              <a:t>Synchronous TDM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00B0F0"/>
            </a:solidFill>
          </a:ln>
        </p:spPr>
        <p:txBody>
          <a:bodyPr>
            <a:normAutofit/>
          </a:bodyPr>
          <a:lstStyle/>
          <a:p>
            <a:pPr lvl="0" algn="just"/>
            <a:r>
              <a:rPr lang="en-IN" sz="2400" dirty="0" smtClean="0">
                <a:solidFill>
                  <a:srgbClr val="FF0000"/>
                </a:solidFill>
              </a:rPr>
              <a:t>Multilevel Multiplexing:</a:t>
            </a:r>
          </a:p>
          <a:p>
            <a:pPr lvl="0" algn="just"/>
            <a:r>
              <a:rPr lang="en-IN" sz="2400" dirty="0" smtClean="0"/>
              <a:t>When a half rate user data needs to be sent by a common link with same data rate</a:t>
            </a:r>
          </a:p>
          <a:p>
            <a:pPr lvl="0" algn="just"/>
            <a:r>
              <a:rPr lang="en-IN" sz="2400" dirty="0" smtClean="0"/>
              <a:t>Using multiple levels of multiplexing, increase (double) the speed of slow connection)</a:t>
            </a:r>
            <a:endParaRPr lang="en-IN" sz="2400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888040"/>
            <a:ext cx="5019437" cy="20154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58704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EB4F3"/>
          </a:solidFill>
        </p:spPr>
        <p:txBody>
          <a:bodyPr/>
          <a:lstStyle/>
          <a:p>
            <a:r>
              <a:rPr lang="en-US" dirty="0"/>
              <a:t>Synchronous TDM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00B0F0"/>
            </a:solidFill>
          </a:ln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Multiple slot Multiplexing</a:t>
            </a:r>
            <a:r>
              <a:rPr lang="en-US" sz="2400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US" sz="2400" dirty="0" smtClean="0"/>
              <a:t>A specific user link has higher data rate, that is one user link has multiple times the data rate of other links</a:t>
            </a:r>
          </a:p>
          <a:p>
            <a:r>
              <a:rPr lang="en-US" sz="2400" dirty="0" smtClean="0"/>
              <a:t>Use </a:t>
            </a:r>
            <a:r>
              <a:rPr lang="en-US" sz="2400" dirty="0" err="1" smtClean="0"/>
              <a:t>demultiplexing</a:t>
            </a:r>
            <a:r>
              <a:rPr lang="en-US" sz="2400" dirty="0" smtClean="0"/>
              <a:t> approach</a:t>
            </a:r>
          </a:p>
          <a:p>
            <a:endParaRPr lang="en-IN" sz="2400" dirty="0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293096"/>
            <a:ext cx="5580454" cy="19884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32212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EB4F3"/>
          </a:solidFill>
        </p:spPr>
        <p:txBody>
          <a:bodyPr/>
          <a:lstStyle/>
          <a:p>
            <a:r>
              <a:rPr lang="en-US" dirty="0"/>
              <a:t>Synchronous TDM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00B0F0"/>
            </a:solidFill>
          </a:ln>
        </p:spPr>
        <p:txBody>
          <a:bodyPr>
            <a:normAutofit/>
          </a:bodyPr>
          <a:lstStyle/>
          <a:p>
            <a:pPr lvl="0" algn="just"/>
            <a:r>
              <a:rPr lang="en-IN" sz="2400" dirty="0" smtClean="0">
                <a:solidFill>
                  <a:srgbClr val="FF0000"/>
                </a:solidFill>
              </a:rPr>
              <a:t>Pulse stuffing:</a:t>
            </a:r>
          </a:p>
          <a:p>
            <a:pPr lvl="0" algn="just"/>
            <a:r>
              <a:rPr lang="en-US" sz="2400" dirty="0"/>
              <a:t>Time-division multiplexing of digital signals with slightly different bit rates requires some method of bit rate equalization, which is termed synchronization. </a:t>
            </a:r>
            <a:endParaRPr lang="en-US" sz="2400" dirty="0" smtClean="0"/>
          </a:p>
          <a:p>
            <a:pPr lvl="0" algn="just"/>
            <a:r>
              <a:rPr lang="en-US" sz="2400" dirty="0" smtClean="0"/>
              <a:t>In </a:t>
            </a:r>
            <a:r>
              <a:rPr lang="en-US" sz="2400" dirty="0"/>
              <a:t>pulse stuffing synchronization, extra pulses are inserted in each incoming signal as often as required to equalize the bit rates .</a:t>
            </a:r>
            <a:endParaRPr lang="en-IN" sz="2400" dirty="0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221088"/>
            <a:ext cx="5076398" cy="235620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5932212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EB4F3"/>
          </a:solidFill>
        </p:spPr>
        <p:txBody>
          <a:bodyPr/>
          <a:lstStyle/>
          <a:p>
            <a:r>
              <a:rPr lang="en-US" dirty="0" smtClean="0"/>
              <a:t>Statistical TDM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00B0F0"/>
            </a:solidFill>
          </a:ln>
        </p:spPr>
        <p:txBody>
          <a:bodyPr>
            <a:normAutofit/>
          </a:bodyPr>
          <a:lstStyle/>
          <a:p>
            <a:pPr algn="just"/>
            <a:r>
              <a:rPr lang="en-US" sz="2400" dirty="0"/>
              <a:t>Figure 6a also shows a major difference between slots in </a:t>
            </a:r>
            <a:r>
              <a:rPr lang="en-US" sz="2400" dirty="0">
                <a:solidFill>
                  <a:srgbClr val="FF0000"/>
                </a:solidFill>
              </a:rPr>
              <a:t>synchronous TDM </a:t>
            </a:r>
            <a:r>
              <a:rPr lang="en-US" sz="2400" dirty="0"/>
              <a:t>and </a:t>
            </a:r>
            <a:r>
              <a:rPr lang="en-US" sz="2400" dirty="0">
                <a:solidFill>
                  <a:srgbClr val="FF0000"/>
                </a:solidFill>
              </a:rPr>
              <a:t>statistical TDM</a:t>
            </a:r>
            <a:r>
              <a:rPr lang="en-US" sz="2400" dirty="0"/>
              <a:t>.</a:t>
            </a:r>
            <a:endParaRPr lang="en-IN" sz="2400" dirty="0"/>
          </a:p>
          <a:p>
            <a:pPr lvl="0" algn="just"/>
            <a:endParaRPr lang="en-IN" sz="2400" dirty="0"/>
          </a:p>
        </p:txBody>
      </p:sp>
      <p:pic>
        <p:nvPicPr>
          <p:cNvPr id="4" name="image7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5656" y="2708920"/>
            <a:ext cx="6035437" cy="383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8704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EB4F3"/>
          </a:solidFill>
        </p:spPr>
        <p:txBody>
          <a:bodyPr/>
          <a:lstStyle/>
          <a:p>
            <a:r>
              <a:rPr lang="en-US" dirty="0" smtClean="0"/>
              <a:t>Statistical TDM : </a:t>
            </a:r>
            <a:r>
              <a:rPr lang="en-US" dirty="0" smtClean="0">
                <a:solidFill>
                  <a:srgbClr val="00B0F0"/>
                </a:solidFill>
              </a:rPr>
              <a:t>Addressing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00B0F0"/>
            </a:solidFill>
          </a:ln>
        </p:spPr>
        <p:txBody>
          <a:bodyPr>
            <a:normAutofit/>
          </a:bodyPr>
          <a:lstStyle/>
          <a:p>
            <a:pPr lvl="0" algn="just"/>
            <a:r>
              <a:rPr lang="en-US" sz="2400" dirty="0"/>
              <a:t>An </a:t>
            </a:r>
            <a:r>
              <a:rPr lang="en-US" sz="2400" dirty="0">
                <a:solidFill>
                  <a:srgbClr val="FF0000"/>
                </a:solidFill>
              </a:rPr>
              <a:t>output slot </a:t>
            </a:r>
            <a:r>
              <a:rPr lang="en-US" sz="2400" dirty="0"/>
              <a:t>in </a:t>
            </a:r>
            <a:r>
              <a:rPr lang="en-US" sz="2400" dirty="0">
                <a:solidFill>
                  <a:srgbClr val="FF0000"/>
                </a:solidFill>
              </a:rPr>
              <a:t>synchronous TDM </a:t>
            </a:r>
            <a:r>
              <a:rPr lang="en-US" sz="2400" dirty="0"/>
              <a:t>is totally occupied by </a:t>
            </a:r>
            <a:r>
              <a:rPr lang="en-US" sz="2400" dirty="0">
                <a:solidFill>
                  <a:srgbClr val="FF0000"/>
                </a:solidFill>
              </a:rPr>
              <a:t>data</a:t>
            </a:r>
            <a:r>
              <a:rPr lang="en-US" sz="2400" dirty="0"/>
              <a:t>; in </a:t>
            </a:r>
            <a:r>
              <a:rPr lang="en-US" sz="2400" dirty="0">
                <a:solidFill>
                  <a:srgbClr val="FF0000"/>
                </a:solidFill>
              </a:rPr>
              <a:t>statistical TDM</a:t>
            </a:r>
            <a:r>
              <a:rPr lang="en-US" sz="2400" dirty="0"/>
              <a:t>, a slot needs to carry </a:t>
            </a:r>
            <a:r>
              <a:rPr lang="en-US" sz="2400" dirty="0">
                <a:solidFill>
                  <a:srgbClr val="FF0000"/>
                </a:solidFill>
              </a:rPr>
              <a:t>data as well as the address </a:t>
            </a:r>
            <a:r>
              <a:rPr lang="en-US" sz="2400" dirty="0"/>
              <a:t>of the destination.</a:t>
            </a:r>
            <a:endParaRPr lang="en-IN" sz="2400" dirty="0"/>
          </a:p>
          <a:p>
            <a:pPr lvl="0" algn="just"/>
            <a:r>
              <a:rPr lang="en-US" sz="2400" dirty="0"/>
              <a:t> In </a:t>
            </a:r>
            <a:r>
              <a:rPr lang="en-US" sz="2400" dirty="0">
                <a:solidFill>
                  <a:srgbClr val="FF0000"/>
                </a:solidFill>
              </a:rPr>
              <a:t>synchronous TDM</a:t>
            </a:r>
            <a:r>
              <a:rPr lang="en-US" sz="2400" dirty="0"/>
              <a:t>, there is no need for addressing; synchronization and </a:t>
            </a:r>
            <a:r>
              <a:rPr lang="en-US" sz="2400" dirty="0">
                <a:solidFill>
                  <a:srgbClr val="FF0000"/>
                </a:solidFill>
              </a:rPr>
              <a:t>pre-assigned relationships</a:t>
            </a:r>
            <a:r>
              <a:rPr lang="en-US" sz="2400" dirty="0"/>
              <a:t> between the inputs and outputs serve as an address. </a:t>
            </a:r>
            <a:endParaRPr lang="en-IN" sz="2400" dirty="0"/>
          </a:p>
          <a:p>
            <a:pPr lvl="0" algn="just"/>
            <a:r>
              <a:rPr lang="en-US" sz="2400" dirty="0"/>
              <a:t>In </a:t>
            </a:r>
            <a:r>
              <a:rPr lang="en-US" sz="2400" dirty="0">
                <a:solidFill>
                  <a:srgbClr val="FF0000"/>
                </a:solidFill>
              </a:rPr>
              <a:t>statistical multiplexing</a:t>
            </a:r>
            <a:r>
              <a:rPr lang="en-US" sz="2400" dirty="0"/>
              <a:t>, there is </a:t>
            </a:r>
            <a:r>
              <a:rPr lang="en-US" sz="2400" dirty="0">
                <a:solidFill>
                  <a:srgbClr val="FF0000"/>
                </a:solidFill>
              </a:rPr>
              <a:t>no fixed relationship </a:t>
            </a:r>
            <a:r>
              <a:rPr lang="en-US" sz="2400" dirty="0"/>
              <a:t>between the inputs and outputs because there are no pre assigned or reserved slots.</a:t>
            </a:r>
            <a:endParaRPr lang="en-IN" sz="2400" dirty="0"/>
          </a:p>
          <a:p>
            <a:pPr lvl="0"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588959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EB4F3"/>
          </a:solidFill>
        </p:spPr>
        <p:txBody>
          <a:bodyPr/>
          <a:lstStyle/>
          <a:p>
            <a:r>
              <a:rPr lang="en-US" dirty="0"/>
              <a:t>Statistical TDM : Addressing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00B0F0"/>
            </a:solidFill>
          </a:ln>
        </p:spPr>
        <p:txBody>
          <a:bodyPr>
            <a:normAutofit/>
          </a:bodyPr>
          <a:lstStyle/>
          <a:p>
            <a:pPr lvl="0" algn="just"/>
            <a:r>
              <a:rPr lang="en-US" sz="2400" dirty="0"/>
              <a:t>The addressing in its simplest form can be </a:t>
            </a:r>
            <a:r>
              <a:rPr lang="en-US" sz="2400" dirty="0">
                <a:solidFill>
                  <a:srgbClr val="FF0000"/>
                </a:solidFill>
              </a:rPr>
              <a:t>n bits </a:t>
            </a:r>
            <a:r>
              <a:rPr lang="en-US" sz="2400" dirty="0"/>
              <a:t>to define </a:t>
            </a:r>
            <a:r>
              <a:rPr lang="en-US" sz="2400" dirty="0">
                <a:solidFill>
                  <a:srgbClr val="FF0000"/>
                </a:solidFill>
              </a:rPr>
              <a:t>N different output lines </a:t>
            </a:r>
            <a:r>
              <a:rPr lang="en-US" sz="2400" dirty="0"/>
              <a:t>with n =log</a:t>
            </a:r>
            <a:r>
              <a:rPr lang="en-US" sz="2400" baseline="-25000" dirty="0"/>
              <a:t>2</a:t>
            </a:r>
            <a:r>
              <a:rPr lang="en-US" sz="2400" dirty="0"/>
              <a:t> N. </a:t>
            </a:r>
            <a:endParaRPr lang="en-IN" sz="2400" dirty="0"/>
          </a:p>
          <a:p>
            <a:pPr lvl="0" algn="just"/>
            <a:r>
              <a:rPr lang="en-US" sz="2400" dirty="0"/>
              <a:t>For example, for </a:t>
            </a:r>
            <a:r>
              <a:rPr lang="en-US" sz="2400" dirty="0">
                <a:solidFill>
                  <a:srgbClr val="FF0000"/>
                </a:solidFill>
              </a:rPr>
              <a:t>eight different output lines</a:t>
            </a:r>
            <a:r>
              <a:rPr lang="en-US" sz="2400" dirty="0"/>
              <a:t>, we need a </a:t>
            </a:r>
            <a:r>
              <a:rPr lang="en-US" sz="2400" dirty="0">
                <a:solidFill>
                  <a:srgbClr val="FF0000"/>
                </a:solidFill>
              </a:rPr>
              <a:t>3 -bit address</a:t>
            </a:r>
            <a:r>
              <a:rPr lang="en-US" sz="2400" dirty="0"/>
              <a:t>.</a:t>
            </a:r>
            <a:endParaRPr lang="en-IN" sz="2400" dirty="0"/>
          </a:p>
          <a:p>
            <a:pPr lvl="0"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588959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EB4F3"/>
          </a:solidFill>
        </p:spPr>
        <p:txBody>
          <a:bodyPr/>
          <a:lstStyle/>
          <a:p>
            <a:r>
              <a:rPr lang="en-US" dirty="0" smtClean="0"/>
              <a:t>Statistical TDM : Slot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00B0F0"/>
            </a:solidFill>
          </a:ln>
        </p:spPr>
        <p:txBody>
          <a:bodyPr>
            <a:normAutofit/>
          </a:bodyPr>
          <a:lstStyle/>
          <a:p>
            <a:pPr algn="just"/>
            <a:r>
              <a:rPr lang="en-US" sz="2400" dirty="0"/>
              <a:t>Since a slot carries both data and an address in statistical TDM, the </a:t>
            </a:r>
            <a:r>
              <a:rPr lang="en-US" sz="2400" dirty="0">
                <a:solidFill>
                  <a:srgbClr val="FF0000"/>
                </a:solidFill>
              </a:rPr>
              <a:t>ratio of the data size to address size </a:t>
            </a:r>
            <a:r>
              <a:rPr lang="en-US" sz="2400" dirty="0"/>
              <a:t>must be reasonable to make transmission efficient. </a:t>
            </a:r>
            <a:endParaRPr lang="en-IN" sz="2400" dirty="0"/>
          </a:p>
          <a:p>
            <a:pPr lvl="0"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588959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EB4F3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Statistical TDM : No Synchronization bits for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00B0F0"/>
            </a:solidFill>
          </a:ln>
        </p:spPr>
        <p:txBody>
          <a:bodyPr>
            <a:normAutofit/>
          </a:bodyPr>
          <a:lstStyle/>
          <a:p>
            <a:pPr lvl="0" algn="just"/>
            <a:r>
              <a:rPr lang="en-US" sz="2400" dirty="0"/>
              <a:t>There is another difference between synchronous and statistical TDM, but this time it is </a:t>
            </a:r>
            <a:r>
              <a:rPr lang="en-US" sz="2400" dirty="0">
                <a:solidFill>
                  <a:srgbClr val="FF0000"/>
                </a:solidFill>
              </a:rPr>
              <a:t>at the frame level</a:t>
            </a:r>
            <a:r>
              <a:rPr lang="en-US" sz="2400" dirty="0"/>
              <a:t>. </a:t>
            </a:r>
            <a:endParaRPr lang="en-IN" sz="2400" dirty="0"/>
          </a:p>
          <a:p>
            <a:pPr lvl="0" algn="just"/>
            <a:r>
              <a:rPr lang="en-US" sz="2400" dirty="0"/>
              <a:t>The frames in statistical TDM </a:t>
            </a:r>
            <a:r>
              <a:rPr lang="en-US" sz="2400" dirty="0">
                <a:solidFill>
                  <a:srgbClr val="FF0000"/>
                </a:solidFill>
              </a:rPr>
              <a:t>need not be synchronized</a:t>
            </a:r>
            <a:r>
              <a:rPr lang="en-US" sz="2400" dirty="0"/>
              <a:t>, so we do not need synchronization bits.</a:t>
            </a:r>
            <a:endParaRPr lang="en-IN" sz="2400" dirty="0"/>
          </a:p>
          <a:p>
            <a:pPr lvl="0"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588959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EB4F3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Time division Multiplexing: Bandwidth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00B0F0"/>
            </a:solidFill>
          </a:ln>
        </p:spPr>
        <p:txBody>
          <a:bodyPr>
            <a:normAutofit/>
          </a:bodyPr>
          <a:lstStyle/>
          <a:p>
            <a:pPr lvl="0"/>
            <a:r>
              <a:rPr lang="en-US" sz="2400" dirty="0"/>
              <a:t>In statistical TDM, the </a:t>
            </a:r>
            <a:r>
              <a:rPr lang="en-US" sz="2400" dirty="0">
                <a:solidFill>
                  <a:srgbClr val="FF0000"/>
                </a:solidFill>
              </a:rPr>
              <a:t>capacity of the link </a:t>
            </a:r>
            <a:r>
              <a:rPr lang="en-US" sz="2400" dirty="0"/>
              <a:t>is normally </a:t>
            </a:r>
            <a:r>
              <a:rPr lang="en-US" sz="2400" dirty="0">
                <a:solidFill>
                  <a:srgbClr val="FF0000"/>
                </a:solidFill>
              </a:rPr>
              <a:t>less than the sum of the capacities of each channel</a:t>
            </a:r>
            <a:r>
              <a:rPr lang="en-US" sz="2400" dirty="0"/>
              <a:t>. </a:t>
            </a:r>
            <a:endParaRPr lang="en-IN" sz="2400" dirty="0"/>
          </a:p>
          <a:p>
            <a:pPr lvl="0"/>
            <a:r>
              <a:rPr lang="en-US" sz="2400" dirty="0"/>
              <a:t>The designers of statistical TDM define the capacity of the link </a:t>
            </a:r>
            <a:r>
              <a:rPr lang="en-US" sz="2400" dirty="0">
                <a:solidFill>
                  <a:srgbClr val="FF0000"/>
                </a:solidFill>
              </a:rPr>
              <a:t>based on the statistics of the load </a:t>
            </a:r>
            <a:r>
              <a:rPr lang="en-US" sz="2400" dirty="0"/>
              <a:t>for each channel.</a:t>
            </a:r>
            <a:endParaRPr lang="en-IN" sz="2400" dirty="0"/>
          </a:p>
          <a:p>
            <a:pPr lvl="0" algn="just"/>
            <a:endParaRPr lang="en-IN" sz="2400" dirty="0"/>
          </a:p>
        </p:txBody>
      </p:sp>
      <p:pic>
        <p:nvPicPr>
          <p:cNvPr id="4" name="image7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7704" y="3429000"/>
            <a:ext cx="5459373" cy="335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870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  <a:ln>
            <a:solidFill>
              <a:srgbClr val="00B0F0"/>
            </a:solidFill>
          </a:ln>
        </p:spPr>
        <p:txBody>
          <a:bodyPr/>
          <a:lstStyle/>
          <a:p>
            <a:r>
              <a:rPr lang="en-US" dirty="0" smtClean="0"/>
              <a:t>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00B0F0"/>
            </a:solidFill>
          </a:ln>
        </p:spPr>
        <p:txBody>
          <a:bodyPr>
            <a:normAutofit/>
          </a:bodyPr>
          <a:lstStyle/>
          <a:p>
            <a:pPr algn="just"/>
            <a:r>
              <a:rPr lang="en-US" sz="2400" dirty="0"/>
              <a:t>Students will be able </a:t>
            </a:r>
            <a:r>
              <a:rPr lang="en-US" sz="2400" dirty="0" smtClean="0"/>
              <a:t>to</a:t>
            </a:r>
          </a:p>
          <a:p>
            <a:pPr algn="just"/>
            <a:endParaRPr lang="en-IN" sz="2400" dirty="0"/>
          </a:p>
          <a:p>
            <a:pPr lvl="0" algn="just"/>
            <a:r>
              <a:rPr lang="en-US" sz="2400" dirty="0"/>
              <a:t>Identify the different types of multiplexing and their functions within a network</a:t>
            </a:r>
            <a:endParaRPr lang="en-IN" sz="2400" dirty="0"/>
          </a:p>
          <a:p>
            <a:pPr lvl="0" algn="just"/>
            <a:r>
              <a:rPr lang="en-US" sz="2400" dirty="0"/>
              <a:t>Compare and contrast different multiplexing techniques</a:t>
            </a:r>
            <a:endParaRPr lang="en-IN" sz="2400" dirty="0"/>
          </a:p>
          <a:p>
            <a:pPr lvl="0" algn="just"/>
            <a:endParaRPr lang="en-US" sz="2400" dirty="0" smtClean="0"/>
          </a:p>
          <a:p>
            <a:pPr lvl="0" algn="just"/>
            <a:r>
              <a:rPr lang="en-US" sz="2400" dirty="0" smtClean="0"/>
              <a:t>Enumerate </a:t>
            </a:r>
            <a:r>
              <a:rPr lang="en-US" sz="2400" dirty="0"/>
              <a:t>the techniques of switching</a:t>
            </a:r>
            <a:endParaRPr lang="en-IN" sz="2400" dirty="0"/>
          </a:p>
          <a:p>
            <a:pPr lvl="0" algn="just"/>
            <a:r>
              <a:rPr lang="en-US" sz="2400" dirty="0"/>
              <a:t>Compare different switching techniques</a:t>
            </a:r>
            <a:endParaRPr lang="en-IN" sz="2400" dirty="0"/>
          </a:p>
          <a:p>
            <a:pPr lvl="0" algn="just"/>
            <a:r>
              <a:rPr lang="en-US" sz="2400" dirty="0"/>
              <a:t>Explain the concept of switching, and identify and analyze the different types of delay in switched networks</a:t>
            </a:r>
            <a:endParaRPr lang="en-IN" sz="2400" dirty="0"/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77943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EB4F3"/>
          </a:solidFill>
        </p:spPr>
        <p:txBody>
          <a:bodyPr/>
          <a:lstStyle/>
          <a:p>
            <a:r>
              <a:rPr lang="en-US" dirty="0" smtClean="0"/>
              <a:t>Physical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00B0F0"/>
            </a:solidFill>
          </a:ln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This layer is responsible for the physical connection between devices, including the cables, connectors, and physical characteristics of the transmission medium</a:t>
            </a:r>
          </a:p>
          <a:p>
            <a:pPr algn="just"/>
            <a:r>
              <a:rPr lang="en-US" sz="2400" dirty="0" smtClean="0"/>
              <a:t>It defines the physical specifications of the network, such as voltage levels, data rates and the type of cable used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48875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EB4F3"/>
          </a:solidFill>
        </p:spPr>
        <p:txBody>
          <a:bodyPr/>
          <a:lstStyle/>
          <a:p>
            <a:r>
              <a:rPr lang="en-US" dirty="0" smtClean="0"/>
              <a:t>Multiplexing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00B0F0"/>
            </a:solidFill>
          </a:ln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solidFill>
                  <a:srgbClr val="FF0000"/>
                </a:solidFill>
              </a:rPr>
              <a:t>Multiplexing is the set of techniques that allows the simultaneous  </a:t>
            </a:r>
            <a:r>
              <a:rPr lang="en-US" sz="2400" dirty="0">
                <a:solidFill>
                  <a:srgbClr val="FF0000"/>
                </a:solidFill>
              </a:rPr>
              <a:t>transmission </a:t>
            </a:r>
            <a:r>
              <a:rPr lang="en-US" sz="2400" dirty="0" smtClean="0">
                <a:solidFill>
                  <a:srgbClr val="FF0000"/>
                </a:solidFill>
              </a:rPr>
              <a:t>of multiple signals across </a:t>
            </a:r>
            <a:r>
              <a:rPr lang="en-US" sz="2400" dirty="0">
                <a:solidFill>
                  <a:srgbClr val="FF0000"/>
                </a:solidFill>
              </a:rPr>
              <a:t>a single data link</a:t>
            </a:r>
            <a:r>
              <a:rPr lang="en-US" sz="2400" dirty="0" smtClean="0">
                <a:solidFill>
                  <a:srgbClr val="FF0000"/>
                </a:solidFill>
              </a:rPr>
              <a:t>.</a:t>
            </a:r>
          </a:p>
          <a:p>
            <a:pPr algn="just"/>
            <a:r>
              <a:rPr lang="en-US" sz="2400" dirty="0"/>
              <a:t>Multiplexing is needed in </a:t>
            </a:r>
            <a:r>
              <a:rPr lang="en-US" sz="2400" dirty="0" smtClean="0"/>
              <a:t>the </a:t>
            </a:r>
            <a:r>
              <a:rPr lang="en-US" sz="2400" dirty="0"/>
              <a:t>physical layer, for example, where all the traffic for all connections has to be sent over at most a few physical </a:t>
            </a:r>
            <a:r>
              <a:rPr lang="en-US" sz="2400" dirty="0" smtClean="0"/>
              <a:t>circuits</a:t>
            </a:r>
            <a:r>
              <a:rPr lang="en-US" sz="2400" dirty="0"/>
              <a:t>. </a:t>
            </a:r>
          </a:p>
        </p:txBody>
      </p:sp>
      <p:sp>
        <p:nvSpPr>
          <p:cNvPr id="5" name="Rectangle 4"/>
          <p:cNvSpPr/>
          <p:nvPr/>
        </p:nvSpPr>
        <p:spPr>
          <a:xfrm>
            <a:off x="3491880" y="4149080"/>
            <a:ext cx="2088232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2060"/>
                </a:solidFill>
              </a:rPr>
              <a:t>Multiplexing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37692" y="5517232"/>
            <a:ext cx="2088232" cy="864096"/>
          </a:xfrm>
          <a:prstGeom prst="rect">
            <a:avLst/>
          </a:prstGeom>
          <a:solidFill>
            <a:srgbClr val="FFFF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2060"/>
                </a:solidFill>
              </a:rPr>
              <a:t>Frequency Division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91880" y="5517232"/>
            <a:ext cx="2088232" cy="864096"/>
          </a:xfrm>
          <a:prstGeom prst="rect">
            <a:avLst/>
          </a:prstGeom>
          <a:solidFill>
            <a:srgbClr val="FFFF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2060"/>
                </a:solidFill>
              </a:rPr>
              <a:t>Wavelength division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12160" y="5517232"/>
            <a:ext cx="2088232" cy="864096"/>
          </a:xfrm>
          <a:prstGeom prst="rect">
            <a:avLst/>
          </a:prstGeom>
          <a:solidFill>
            <a:srgbClr val="FFFF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2060"/>
                </a:solidFill>
              </a:rPr>
              <a:t>Time division</a:t>
            </a:r>
            <a:endParaRPr lang="en-US" sz="2400" dirty="0">
              <a:solidFill>
                <a:srgbClr val="00206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535996" y="5085232"/>
            <a:ext cx="0" cy="43200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056276" y="5085184"/>
            <a:ext cx="0" cy="43200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979712" y="5085184"/>
            <a:ext cx="0" cy="43200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979712" y="5085184"/>
            <a:ext cx="5076564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519042" y="4802485"/>
            <a:ext cx="0" cy="28800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475657" y="6443811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3399"/>
                </a:solidFill>
              </a:rPr>
              <a:t>Analog</a:t>
            </a:r>
            <a:endParaRPr lang="en-US" dirty="0">
              <a:solidFill>
                <a:srgbClr val="FF3399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52503" y="643985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3399"/>
                </a:solidFill>
              </a:rPr>
              <a:t>Analog</a:t>
            </a:r>
            <a:endParaRPr lang="en-US" dirty="0">
              <a:solidFill>
                <a:srgbClr val="FF3399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88224" y="642895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3399"/>
                </a:solidFill>
              </a:rPr>
              <a:t>Digital</a:t>
            </a:r>
            <a:endParaRPr lang="en-US" dirty="0">
              <a:solidFill>
                <a:srgbClr val="FF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23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/>
          <a:lstStyle/>
          <a:p>
            <a:r>
              <a:rPr lang="en-US" dirty="0" smtClean="0"/>
              <a:t>Multiplexing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31840" y="1700808"/>
            <a:ext cx="2088232" cy="86409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2060"/>
                </a:solidFill>
              </a:rPr>
              <a:t>Multiplexing Techniques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4327" y="3356992"/>
            <a:ext cx="2088232" cy="864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2060"/>
                </a:solidFill>
              </a:rPr>
              <a:t>Frequency Division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31840" y="3356992"/>
            <a:ext cx="2088232" cy="8640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2060"/>
                </a:solidFill>
              </a:rPr>
              <a:t>Wavelength division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652120" y="3356992"/>
            <a:ext cx="2088232" cy="8640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2060"/>
                </a:solidFill>
              </a:rPr>
              <a:t>Time division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23928" y="5085184"/>
            <a:ext cx="2088232" cy="86409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2060"/>
                </a:solidFill>
              </a:rPr>
              <a:t>Synchronous Time division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55768" y="5082107"/>
            <a:ext cx="1908720" cy="86409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2060"/>
                </a:solidFill>
              </a:rPr>
              <a:t>Statistical Time division</a:t>
            </a:r>
            <a:endParaRPr lang="en-US" sz="2400" dirty="0">
              <a:solidFill>
                <a:srgbClr val="002060"/>
              </a:solidFill>
            </a:endParaRPr>
          </a:p>
        </p:txBody>
      </p:sp>
      <p:cxnSp>
        <p:nvCxnSpPr>
          <p:cNvPr id="10" name="Straight Arrow Connector 9"/>
          <p:cNvCxnSpPr>
            <a:endCxn id="6" idx="0"/>
          </p:cNvCxnSpPr>
          <p:nvPr/>
        </p:nvCxnSpPr>
        <p:spPr>
          <a:xfrm>
            <a:off x="4175956" y="2852936"/>
            <a:ext cx="0" cy="504056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696236" y="2852936"/>
            <a:ext cx="0" cy="504056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619672" y="2852936"/>
            <a:ext cx="0" cy="504056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619672" y="2852936"/>
            <a:ext cx="5076564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159002" y="2570237"/>
            <a:ext cx="0" cy="28800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6732239" y="4221088"/>
            <a:ext cx="1" cy="40247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115617" y="425244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3399"/>
                </a:solidFill>
              </a:rPr>
              <a:t>Analog</a:t>
            </a:r>
            <a:endParaRPr lang="en-US" dirty="0">
              <a:solidFill>
                <a:srgbClr val="FF3399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63888" y="424570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3399"/>
                </a:solidFill>
              </a:rPr>
              <a:t>Analog</a:t>
            </a:r>
            <a:endParaRPr lang="en-US" dirty="0">
              <a:solidFill>
                <a:srgbClr val="FF3399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04248" y="4254227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3399"/>
                </a:solidFill>
              </a:rPr>
              <a:t>Digital</a:t>
            </a:r>
            <a:endParaRPr lang="en-US" dirty="0">
              <a:solidFill>
                <a:srgbClr val="FF3399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4946898" y="4615036"/>
            <a:ext cx="30600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932040" y="4615036"/>
            <a:ext cx="0" cy="46800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8013526" y="4626709"/>
            <a:ext cx="0" cy="46800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131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EB4F3"/>
          </a:solidFill>
        </p:spPr>
        <p:txBody>
          <a:bodyPr/>
          <a:lstStyle/>
          <a:p>
            <a:r>
              <a:rPr lang="en-US" dirty="0" smtClean="0"/>
              <a:t>Frequency division Multiplexing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00B0F0"/>
            </a:solidFill>
          </a:ln>
        </p:spPr>
        <p:txBody>
          <a:bodyPr>
            <a:normAutofit/>
          </a:bodyPr>
          <a:lstStyle/>
          <a:p>
            <a:pPr lvl="0" algn="just"/>
            <a:r>
              <a:rPr lang="en-US" sz="2400" dirty="0"/>
              <a:t>Frequency -division multiplexing (FDM) is an analog technique that can be applied when the </a:t>
            </a:r>
            <a:r>
              <a:rPr lang="en-US" sz="2400" dirty="0">
                <a:solidFill>
                  <a:srgbClr val="FF0000"/>
                </a:solidFill>
              </a:rPr>
              <a:t>bandwidth of a link (in hertz)</a:t>
            </a:r>
            <a:r>
              <a:rPr lang="en-US" sz="2400" dirty="0"/>
              <a:t> is </a:t>
            </a:r>
            <a:r>
              <a:rPr lang="en-US" sz="2400" dirty="0">
                <a:solidFill>
                  <a:srgbClr val="FF0000"/>
                </a:solidFill>
              </a:rPr>
              <a:t>greater than the combined bandwidths </a:t>
            </a:r>
            <a:r>
              <a:rPr lang="en-US" sz="2400" dirty="0"/>
              <a:t>of the signals to be transmitted. </a:t>
            </a:r>
            <a:endParaRPr lang="en-US" sz="2400" dirty="0" smtClean="0"/>
          </a:p>
          <a:p>
            <a:pPr lvl="0" algn="just"/>
            <a:r>
              <a:rPr lang="en-US" sz="2400" dirty="0" smtClean="0"/>
              <a:t>In </a:t>
            </a:r>
            <a:r>
              <a:rPr lang="en-US" sz="2400" dirty="0"/>
              <a:t>FDM, signals generated by each </a:t>
            </a:r>
            <a:r>
              <a:rPr lang="en-US" sz="2400" dirty="0">
                <a:solidFill>
                  <a:srgbClr val="FF0000"/>
                </a:solidFill>
              </a:rPr>
              <a:t>sending device modulate </a:t>
            </a:r>
            <a:r>
              <a:rPr lang="en-US" sz="2400" dirty="0"/>
              <a:t>different carrier frequencies.</a:t>
            </a:r>
            <a:endParaRPr lang="en-IN" sz="2400" dirty="0"/>
          </a:p>
          <a:p>
            <a:pPr lvl="0" algn="just"/>
            <a:r>
              <a:rPr lang="en-US" sz="2400" dirty="0"/>
              <a:t>These modulated signals are then combined into </a:t>
            </a:r>
            <a:r>
              <a:rPr lang="en-US" sz="2400" dirty="0">
                <a:solidFill>
                  <a:srgbClr val="FF0000"/>
                </a:solidFill>
              </a:rPr>
              <a:t>a single composite signal</a:t>
            </a:r>
            <a:r>
              <a:rPr lang="en-US" sz="2400" dirty="0"/>
              <a:t> that can be transported by the link. </a:t>
            </a:r>
            <a:endParaRPr lang="en-US" sz="2400" dirty="0" smtClean="0"/>
          </a:p>
          <a:p>
            <a:pPr lvl="0" algn="just"/>
            <a:r>
              <a:rPr lang="en-US" sz="2400" dirty="0" smtClean="0"/>
              <a:t>Carrier </a:t>
            </a:r>
            <a:r>
              <a:rPr lang="en-US" sz="2400" dirty="0"/>
              <a:t>frequencies are </a:t>
            </a:r>
            <a:r>
              <a:rPr lang="en-US" sz="2400" dirty="0">
                <a:solidFill>
                  <a:srgbClr val="FF0000"/>
                </a:solidFill>
              </a:rPr>
              <a:t>separated by sufficient bandwidth</a:t>
            </a:r>
            <a:r>
              <a:rPr lang="en-US" sz="2400" dirty="0"/>
              <a:t> to accommodate the modulated signal.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609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EB4F3"/>
          </a:solidFill>
        </p:spPr>
        <p:txBody>
          <a:bodyPr/>
          <a:lstStyle/>
          <a:p>
            <a:r>
              <a:rPr lang="en-US" dirty="0" smtClean="0"/>
              <a:t>Frequency division Multiplexing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00B0F0"/>
            </a:solidFill>
          </a:ln>
        </p:spPr>
        <p:txBody>
          <a:bodyPr>
            <a:normAutofit/>
          </a:bodyPr>
          <a:lstStyle/>
          <a:p>
            <a:pPr lvl="0" algn="just"/>
            <a:r>
              <a:rPr lang="en-US" sz="2400" dirty="0"/>
              <a:t>These bandwidth ranges are the </a:t>
            </a:r>
            <a:r>
              <a:rPr lang="en-US" sz="2400" dirty="0">
                <a:solidFill>
                  <a:srgbClr val="FF0000"/>
                </a:solidFill>
              </a:rPr>
              <a:t>channels</a:t>
            </a:r>
            <a:r>
              <a:rPr lang="en-US" sz="2400" dirty="0"/>
              <a:t> through which the various signals travel. </a:t>
            </a:r>
            <a:endParaRPr lang="en-IN" sz="2400" dirty="0"/>
          </a:p>
          <a:p>
            <a:pPr lvl="0" algn="just"/>
            <a:r>
              <a:rPr lang="en-US" sz="2400" dirty="0"/>
              <a:t>Channels can be separated by strips of unused </a:t>
            </a:r>
            <a:r>
              <a:rPr lang="en-US" sz="2400" dirty="0" smtClean="0"/>
              <a:t>bandwidth -</a:t>
            </a:r>
            <a:r>
              <a:rPr lang="en-US" sz="2400" dirty="0">
                <a:solidFill>
                  <a:srgbClr val="FF0000"/>
                </a:solidFill>
              </a:rPr>
              <a:t>guard </a:t>
            </a:r>
            <a:r>
              <a:rPr lang="en-US" sz="2400" dirty="0" smtClean="0">
                <a:solidFill>
                  <a:srgbClr val="FF0000"/>
                </a:solidFill>
              </a:rPr>
              <a:t>bands </a:t>
            </a:r>
            <a:r>
              <a:rPr lang="en-US" sz="2400" dirty="0" smtClean="0"/>
              <a:t>- to </a:t>
            </a:r>
            <a:r>
              <a:rPr lang="en-US" sz="2400" dirty="0"/>
              <a:t>prevent signals from overlapping. </a:t>
            </a:r>
            <a:endParaRPr lang="en-IN" sz="2400" dirty="0"/>
          </a:p>
          <a:p>
            <a:pPr lvl="0" algn="just"/>
            <a:r>
              <a:rPr lang="en-US" sz="2400" dirty="0"/>
              <a:t>In addition, carrier frequencies must not interfere with the original data frequencies.</a:t>
            </a:r>
            <a:endParaRPr lang="en-IN" sz="2400" dirty="0"/>
          </a:p>
          <a:p>
            <a:pPr lvl="0" algn="just"/>
            <a:endParaRPr lang="en-IN" sz="2400" dirty="0"/>
          </a:p>
        </p:txBody>
      </p:sp>
      <p:pic>
        <p:nvPicPr>
          <p:cNvPr id="4" name="image2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3688" y="4077072"/>
            <a:ext cx="6192688" cy="1944216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1259632" y="6167045"/>
            <a:ext cx="7056784" cy="64633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lvl="0" algn="just"/>
            <a:r>
              <a:rPr lang="en-US" dirty="0"/>
              <a:t>Figure 1 illustrates FDM. The transmission path is divided into three channels that carries one transmission.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9658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3349</TotalTime>
  <Words>1858</Words>
  <Application>Microsoft Office PowerPoint</Application>
  <PresentationFormat>On-screen Show (4:3)</PresentationFormat>
  <Paragraphs>196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Computer Networks</vt:lpstr>
      <vt:lpstr>Syllabus : Physical layer</vt:lpstr>
      <vt:lpstr>Objectives</vt:lpstr>
      <vt:lpstr>Outcomes</vt:lpstr>
      <vt:lpstr>Physical Layer</vt:lpstr>
      <vt:lpstr>Multiplexing</vt:lpstr>
      <vt:lpstr>Multiplexing</vt:lpstr>
      <vt:lpstr>Frequency division Multiplexing</vt:lpstr>
      <vt:lpstr>Frequency division Multiplexing</vt:lpstr>
      <vt:lpstr>Guard bands</vt:lpstr>
      <vt:lpstr>What is bandwidth and guard band?</vt:lpstr>
      <vt:lpstr>Multiplexing Process</vt:lpstr>
      <vt:lpstr>Frequency division Multiplexing</vt:lpstr>
      <vt:lpstr>Demultiplexing Process</vt:lpstr>
      <vt:lpstr>Demultiplexing Process</vt:lpstr>
      <vt:lpstr>FDM Applications</vt:lpstr>
      <vt:lpstr>Wavelength division Multiplexing</vt:lpstr>
      <vt:lpstr>Wavelength division Multiplexing</vt:lpstr>
      <vt:lpstr>Wavelength division Multiplexing</vt:lpstr>
      <vt:lpstr>Electromagnetic Spectrum</vt:lpstr>
      <vt:lpstr>Time division Multiplexing</vt:lpstr>
      <vt:lpstr>Time division Multiplexing</vt:lpstr>
      <vt:lpstr>Time division Multiplexing</vt:lpstr>
      <vt:lpstr>Time division Multiplexing</vt:lpstr>
      <vt:lpstr>PowerPoint Presentation</vt:lpstr>
      <vt:lpstr>Time division Multiplexing</vt:lpstr>
      <vt:lpstr>Synchronous TDM</vt:lpstr>
      <vt:lpstr>Synchronous TDM</vt:lpstr>
      <vt:lpstr>Synchronous TDM</vt:lpstr>
      <vt:lpstr>Synchronous TDM</vt:lpstr>
      <vt:lpstr>Synchronous TDM</vt:lpstr>
      <vt:lpstr>Synchronous TDM</vt:lpstr>
      <vt:lpstr>Synchronous TDM</vt:lpstr>
      <vt:lpstr>Statistical TDM</vt:lpstr>
      <vt:lpstr>Statistical TDM : Addressing</vt:lpstr>
      <vt:lpstr>Statistical TDM : Addressing</vt:lpstr>
      <vt:lpstr>Statistical TDM : Slot Size</vt:lpstr>
      <vt:lpstr>Statistical TDM : No Synchronization bits for Frames</vt:lpstr>
      <vt:lpstr>Time division Multiplexing: Bandwidth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Networks</dc:title>
  <dc:creator>ismail - [2010]</dc:creator>
  <cp:lastModifiedBy>ismail - [2010]</cp:lastModifiedBy>
  <cp:revision>82</cp:revision>
  <dcterms:created xsi:type="dcterms:W3CDTF">2023-07-19T08:39:45Z</dcterms:created>
  <dcterms:modified xsi:type="dcterms:W3CDTF">2024-07-27T05:09:01Z</dcterms:modified>
</cp:coreProperties>
</file>