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88" r:id="rId2"/>
    <p:sldId id="287" r:id="rId3"/>
    <p:sldId id="258" r:id="rId4"/>
    <p:sldId id="289" r:id="rId5"/>
    <p:sldId id="290" r:id="rId6"/>
    <p:sldId id="295" r:id="rId7"/>
    <p:sldId id="265" r:id="rId8"/>
    <p:sldId id="291" r:id="rId9"/>
    <p:sldId id="292" r:id="rId10"/>
    <p:sldId id="293" r:id="rId11"/>
    <p:sldId id="294" r:id="rId12"/>
    <p:sldId id="300" r:id="rId13"/>
    <p:sldId id="302" r:id="rId14"/>
    <p:sldId id="301" r:id="rId15"/>
    <p:sldId id="310" r:id="rId16"/>
    <p:sldId id="297" r:id="rId17"/>
    <p:sldId id="298" r:id="rId18"/>
    <p:sldId id="299" r:id="rId19"/>
    <p:sldId id="326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1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666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50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0183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267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149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752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1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1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7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1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0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5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0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07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272884221014917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9EE6-2B52-CCBC-EBD0-2D4BD346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157" y="1859280"/>
            <a:ext cx="8497253" cy="2237381"/>
          </a:xfrm>
        </p:spPr>
        <p:txBody>
          <a:bodyPr>
            <a:normAutofit/>
          </a:bodyPr>
          <a:lstStyle/>
          <a:p>
            <a:r>
              <a:rPr lang="en-IN" sz="4000" dirty="0"/>
              <a:t>Predicting and interpreting oxide glass properties by machine learning using large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8380C-6C39-12AA-35D0-10A85F4B6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594500"/>
            <a:ext cx="8825658" cy="16772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Presented By:-</a:t>
            </a:r>
          </a:p>
          <a:p>
            <a:r>
              <a:rPr lang="en-US" dirty="0"/>
              <a:t>		Shubham Yadav (21075082)</a:t>
            </a:r>
          </a:p>
          <a:p>
            <a:r>
              <a:rPr lang="en-US" dirty="0"/>
              <a:t>		</a:t>
            </a:r>
            <a:r>
              <a:rPr lang="en-US" dirty="0" err="1"/>
              <a:t>sidharth</a:t>
            </a:r>
            <a:r>
              <a:rPr lang="en-US" dirty="0"/>
              <a:t> (21075084)</a:t>
            </a:r>
          </a:p>
          <a:p>
            <a:r>
              <a:rPr lang="en-US" dirty="0"/>
              <a:t>		SHASHWAT UPHADYAY</a:t>
            </a:r>
            <a:r>
              <a:rPr lang="en-IN" dirty="0"/>
              <a:t>(21075088)</a:t>
            </a:r>
          </a:p>
          <a:p>
            <a:r>
              <a:rPr lang="en-IN" dirty="0"/>
              <a:t>		Yash Agrawal(21075093)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2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A56F-42CC-9889-E322-F59BA3AC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C9A4-D81D-F352-674B-16C7600A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effectLst/>
              </a:rPr>
              <a:t>K-nearest </a:t>
            </a:r>
            <a:r>
              <a:rPr lang="en-US" sz="2000" b="0" i="0" dirty="0" err="1">
                <a:effectLst/>
              </a:rPr>
              <a:t>neighbours</a:t>
            </a:r>
            <a:r>
              <a:rPr lang="en-US" sz="2000" b="0" i="0" dirty="0">
                <a:effectLst/>
              </a:rPr>
              <a:t> (KNN) algorithm is a type of supervised ML algorithm that can be used for both classifications and regression predictive problems. The following two properties would define KNN well −</a:t>
            </a:r>
          </a:p>
          <a:p>
            <a:pPr lvl="1" algn="just"/>
            <a:r>
              <a:rPr lang="en-US" b="1" i="0" dirty="0">
                <a:effectLst/>
              </a:rPr>
              <a:t>Lazy learning algorithm</a:t>
            </a:r>
            <a:r>
              <a:rPr lang="en-US" b="0" i="0" dirty="0">
                <a:effectLst/>
              </a:rPr>
              <a:t> − KNN is a lazy learning algorithm because it does not have a specialized training phase and uses all the data for training while classification.</a:t>
            </a:r>
          </a:p>
          <a:p>
            <a:pPr lvl="1" algn="just"/>
            <a:r>
              <a:rPr lang="en-US" b="1" i="0" dirty="0">
                <a:effectLst/>
              </a:rPr>
              <a:t>Non-parametric learning algorithm</a:t>
            </a:r>
            <a:r>
              <a:rPr lang="en-US" b="0" i="0" dirty="0">
                <a:effectLst/>
              </a:rPr>
              <a:t> − KNN is also a non-parametric learning algorithm because it doesn’t assume anything about the underlying data.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691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57D4-9F46-8AF7-CB05-4243548F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0A9A-B968-12B6-4A92-39255CEE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>
                <a:effectLst/>
              </a:rPr>
              <a:t>Random Forest is a classifier that contains a number of decision trees on various subsets of the given dataset and takes the average to improve the predictive accuracy of that dataset.</a:t>
            </a:r>
          </a:p>
          <a:p>
            <a:pPr algn="just"/>
            <a:r>
              <a:rPr lang="en-US" sz="2600" b="0" i="0" dirty="0">
                <a:effectLst/>
              </a:rPr>
              <a:t>Instead of relying on one decision tree, the random forest takes the prediction from each tree and based on the majority votes of predictions, and it predicts the final output.</a:t>
            </a:r>
          </a:p>
          <a:p>
            <a:pPr algn="just"/>
            <a:r>
              <a:rPr lang="en-US" sz="2600" i="0" dirty="0">
                <a:effectLst/>
              </a:rPr>
              <a:t>The greater number of trees in the forest leads to higher accuracy and prevents the problem of overfitting.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72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7B5F-A19D-2B5F-FC6F-B544D164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CART Algorithm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48CE98-7AD4-594B-5638-03B2A554F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011680"/>
            <a:ext cx="7941627" cy="28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DBB7-205A-FC45-6C70-3C696268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KNN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7FEBE-5431-D9E4-1533-4297AB081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7691120" cy="2952432"/>
          </a:xfrm>
        </p:spPr>
      </p:pic>
    </p:spTree>
    <p:extLst>
      <p:ext uri="{BB962C8B-B14F-4D97-AF65-F5344CB8AC3E}">
        <p14:creationId xmlns:p14="http://schemas.microsoft.com/office/powerpoint/2010/main" val="23161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25F7-EE83-F7DA-1493-26F51E37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9B75FB-5046-535F-18BE-7B1F062BC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86" y="2097088"/>
            <a:ext cx="8123818" cy="32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932B-EF69-F648-1FCA-56E4E603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0DE7-F8DA-F630-B374-E8A2B36C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implemented various boosting and bagging techniques on the datasets namely</a:t>
            </a:r>
          </a:p>
          <a:p>
            <a:pPr lvl="1"/>
            <a:r>
              <a:rPr lang="en-IN" dirty="0" err="1"/>
              <a:t>CatBoost</a:t>
            </a:r>
            <a:endParaRPr lang="en-IN" dirty="0"/>
          </a:p>
          <a:p>
            <a:pPr lvl="1"/>
            <a:r>
              <a:rPr lang="en-IN" dirty="0" err="1"/>
              <a:t>XGBoost</a:t>
            </a:r>
            <a:endParaRPr lang="en-IN" dirty="0"/>
          </a:p>
          <a:p>
            <a:pPr lvl="1"/>
            <a:r>
              <a:rPr lang="en-IN" dirty="0" err="1"/>
              <a:t>LightGBM</a:t>
            </a:r>
            <a:endParaRPr lang="en-IN" dirty="0"/>
          </a:p>
          <a:p>
            <a:pPr lvl="1"/>
            <a:r>
              <a:rPr lang="en-IN" dirty="0"/>
              <a:t>An ensemble model by combining the above the gradient boosting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30883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9C34-DDD4-A607-7E31-BE66EEAD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CatBoost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9D55-AFA1-FE7E-B6AB-495BED0A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effectLst/>
              </a:rPr>
              <a:t>CatBoost</a:t>
            </a:r>
            <a:r>
              <a:rPr lang="en-US" b="0" i="0" dirty="0">
                <a:effectLst/>
              </a:rPr>
              <a:t> is an algorithm for </a:t>
            </a:r>
            <a:r>
              <a:rPr lang="en-US" b="1" i="0" dirty="0">
                <a:effectLst/>
              </a:rPr>
              <a:t>gradient boosting on decision trees</a:t>
            </a:r>
            <a:r>
              <a:rPr lang="en-US" b="0" i="0" dirty="0">
                <a:effectLst/>
              </a:rPr>
              <a:t>. It is developed by Yandex researchers and engineers and is used for search, recommendation systems, personal assistants, self-driving cars, and weather prediction. It is in open-source and can be used by anyone.</a:t>
            </a:r>
          </a:p>
          <a:p>
            <a:r>
              <a:rPr lang="en-US" sz="2400" b="1" i="0" dirty="0">
                <a:effectLst/>
              </a:rPr>
              <a:t>Main advantages of </a:t>
            </a:r>
            <a:r>
              <a:rPr lang="en-US" sz="2400" b="1" i="0" dirty="0" err="1">
                <a:effectLst/>
              </a:rPr>
              <a:t>CatBoost</a:t>
            </a:r>
            <a:r>
              <a:rPr lang="en-US" sz="2400" b="1" i="0" dirty="0">
                <a:effectLst/>
              </a:rPr>
              <a:t>:</a:t>
            </a:r>
            <a:endParaRPr lang="en-US" b="1" dirty="0"/>
          </a:p>
          <a:p>
            <a:pPr lvl="1"/>
            <a:r>
              <a:rPr lang="en-US" b="0" i="0" dirty="0">
                <a:effectLst/>
              </a:rPr>
              <a:t>Superior quality when </a:t>
            </a:r>
            <a:r>
              <a:rPr lang="en-US" dirty="0"/>
              <a:t>compared</a:t>
            </a:r>
            <a:r>
              <a:rPr lang="en-US" b="0" i="0" dirty="0">
                <a:effectLst/>
              </a:rPr>
              <a:t> with other libraries on many datasets.</a:t>
            </a:r>
          </a:p>
          <a:p>
            <a:pPr lvl="1"/>
            <a:r>
              <a:rPr lang="en-US" b="0" i="0" dirty="0">
                <a:effectLst/>
              </a:rPr>
              <a:t>Best in-class </a:t>
            </a:r>
            <a:r>
              <a:rPr lang="en-US" dirty="0"/>
              <a:t>prediction</a:t>
            </a:r>
            <a:r>
              <a:rPr lang="en-US" b="0" i="0" dirty="0">
                <a:effectLst/>
              </a:rPr>
              <a:t> speed.</a:t>
            </a:r>
          </a:p>
          <a:p>
            <a:pPr lvl="1"/>
            <a:r>
              <a:rPr lang="en-US" b="0" i="0" dirty="0">
                <a:effectLst/>
              </a:rPr>
              <a:t>Support for both </a:t>
            </a:r>
            <a:r>
              <a:rPr lang="en-US" dirty="0"/>
              <a:t>numerical and categorical</a:t>
            </a:r>
            <a:r>
              <a:rPr lang="en-US" b="0" i="0" dirty="0">
                <a:effectLst/>
              </a:rPr>
              <a:t> features.</a:t>
            </a:r>
            <a:br>
              <a:rPr lang="en-US" b="0" i="0" dirty="0">
                <a:effectLst/>
                <a:latin typeface="-apple-system"/>
              </a:rPr>
            </a:br>
            <a:endParaRPr lang="en-US" b="0" i="0" dirty="0">
              <a:effectLst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1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FF82-FF2A-A9AB-9681-782CCF2B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14F9-B664-6E11-B83C-705697D45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effectLst/>
              </a:rPr>
              <a:t>XGBoost</a:t>
            </a:r>
            <a:r>
              <a:rPr lang="en-US" b="0" i="0" dirty="0">
                <a:effectLst/>
              </a:rPr>
              <a:t> is an optimized distributed gradient boosting library designed to be highly </a:t>
            </a:r>
            <a:r>
              <a:rPr lang="en-US" b="1" i="0" dirty="0">
                <a:effectLst/>
              </a:rPr>
              <a:t>efficient</a:t>
            </a:r>
            <a:r>
              <a:rPr lang="en-US" b="0" i="0" dirty="0">
                <a:effectLst/>
              </a:rPr>
              <a:t>, </a:t>
            </a:r>
            <a:r>
              <a:rPr lang="en-US" b="1" i="0" dirty="0">
                <a:effectLst/>
              </a:rPr>
              <a:t>flexible</a:t>
            </a:r>
            <a:r>
              <a:rPr lang="en-US" b="0" i="0" dirty="0">
                <a:effectLst/>
              </a:rPr>
              <a:t> and </a:t>
            </a:r>
            <a:r>
              <a:rPr lang="en-US" b="1" i="0" dirty="0">
                <a:effectLst/>
              </a:rPr>
              <a:t>portable</a:t>
            </a:r>
            <a:r>
              <a:rPr lang="en-US" b="0" i="0" dirty="0">
                <a:effectLst/>
              </a:rPr>
              <a:t>. It implements machine learning algorithms under the </a:t>
            </a:r>
            <a:r>
              <a:rPr lang="en-US" dirty="0"/>
              <a:t>Gradient Boosting</a:t>
            </a:r>
            <a:r>
              <a:rPr lang="en-US" b="0" i="0" dirty="0">
                <a:effectLst/>
              </a:rPr>
              <a:t> framework. </a:t>
            </a:r>
            <a:r>
              <a:rPr lang="en-US" b="0" i="0" dirty="0" err="1">
                <a:effectLst/>
              </a:rPr>
              <a:t>XGBoost</a:t>
            </a:r>
            <a:r>
              <a:rPr lang="en-US" b="0" i="0" dirty="0">
                <a:effectLst/>
              </a:rPr>
              <a:t> provides a parallel tree boosting (also known as GBDT, GBM) that solves many data science problems quickly and accurately.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24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768-4E41-EDE7-9291-8E317864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LightGBM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4AA0-9D79-9E75-7952-035A36FB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300" b="1" i="0" dirty="0" err="1">
                <a:effectLst/>
              </a:rPr>
              <a:t>LightGBM</a:t>
            </a:r>
            <a:r>
              <a:rPr lang="en-US" sz="2300" b="0" i="0" dirty="0">
                <a:effectLst/>
              </a:rPr>
              <a:t> is a gradient boosting framework that uses tree based learning algorithms. It is designed to be distributed and efficient with the following 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Faster training speed and higher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Lower memory usage.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Better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Support of parallel, distributed, and GPU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Capable of handling large-scale data.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44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877F-0F18-1187-1984-D6943BF9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201A-442F-B593-3C2A-9E4919CE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 machine learning models, also known as meta-learners or meta-models, are models that learn to combine the predictions or outputs of multiple base models in order to make a final prediction or decision. </a:t>
            </a:r>
          </a:p>
          <a:p>
            <a:r>
              <a:rPr lang="en-US" dirty="0"/>
              <a:t>These models are typically used in ensemble learning approaches like stacking.</a:t>
            </a:r>
          </a:p>
          <a:p>
            <a:r>
              <a:rPr lang="en-US" dirty="0"/>
              <a:t>We used </a:t>
            </a:r>
            <a:r>
              <a:rPr lang="en-US" dirty="0" err="1"/>
              <a:t>Catboost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LightGBM</a:t>
            </a:r>
            <a:r>
              <a:rPr lang="en-US" dirty="0"/>
              <a:t> for our ensemble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62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92A3-A289-D469-A4F2-90ED0170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5B2F-D5CF-23D4-F0AB-68E843DE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+mn-lt"/>
              </a:rPr>
              <a:t>T</a:t>
            </a:r>
            <a:r>
              <a:rPr lang="en-IN" sz="2400" dirty="0">
                <a:latin typeface="+mn-lt"/>
              </a:rPr>
              <a:t>o predict various properties of glasses namely –Glass transition temperature, Liquidous temperature, Refractive Index, Young’s Modulus, Coefficient of thermal expansion and Abbe number by studying their chemical composition.</a:t>
            </a:r>
            <a:endParaRPr lang="en-IN" dirty="0">
              <a:latin typeface="+mn-lt"/>
            </a:endParaRPr>
          </a:p>
          <a:p>
            <a:r>
              <a:rPr lang="en-IN" dirty="0">
                <a:latin typeface="+mn-lt"/>
              </a:rPr>
              <a:t>Link to the Research Paper </a:t>
            </a:r>
            <a:r>
              <a:rPr lang="en-IN" dirty="0"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https://www.sciencedirect.com/science/article/pii/S0272884221014917</a:t>
            </a:r>
            <a:endParaRPr lang="en-IN" dirty="0">
              <a:latin typeface="+mn-l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065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855E-24BE-7F16-6A5E-6080F9EB0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0"/>
            <a:ext cx="8825658" cy="654423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Performance comparison for Abbe Number :-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1400" dirty="0">
                <a:solidFill>
                  <a:schemeClr val="tx1"/>
                </a:solidFill>
              </a:rPr>
              <a:t>Note – For comparing performance, we have used R2 score metric ,for all the 6 target variables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As we can see, </a:t>
            </a:r>
            <a:r>
              <a:rPr lang="en-US" sz="2400" dirty="0" err="1">
                <a:solidFill>
                  <a:schemeClr val="tx1"/>
                </a:solidFill>
              </a:rPr>
              <a:t>Catboost</a:t>
            </a:r>
            <a:r>
              <a:rPr lang="en-US" sz="2400" dirty="0">
                <a:solidFill>
                  <a:schemeClr val="tx1"/>
                </a:solidFill>
              </a:rPr>
              <a:t> outperformed the </a:t>
            </a:r>
            <a:r>
              <a:rPr lang="en-US" sz="2400" dirty="0" err="1">
                <a:solidFill>
                  <a:schemeClr val="tx1"/>
                </a:solidFill>
              </a:rPr>
              <a:t>the</a:t>
            </a:r>
            <a:r>
              <a:rPr lang="en-US" sz="2400" dirty="0">
                <a:solidFill>
                  <a:schemeClr val="tx1"/>
                </a:solidFill>
              </a:rPr>
              <a:t> Authors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Best model. Also, the  Ensemble model , XG Boost and LGBM produced more optimal results as compared to Author’s.</a:t>
            </a:r>
            <a:br>
              <a:rPr lang="en-US" sz="2800" dirty="0">
                <a:solidFill>
                  <a:srgbClr val="FF0000"/>
                </a:solidFill>
              </a:rPr>
            </a:br>
            <a:br>
              <a:rPr lang="en-US" sz="2800" dirty="0">
                <a:solidFill>
                  <a:srgbClr val="FF0000"/>
                </a:solidFill>
              </a:rPr>
            </a:br>
            <a:endParaRPr lang="en-IN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A2E713-4426-284C-546B-A4C9459B6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67149"/>
              </p:ext>
            </p:extLst>
          </p:nvPr>
        </p:nvGraphicFramePr>
        <p:xfrm>
          <a:off x="1154955" y="1093695"/>
          <a:ext cx="8128000" cy="241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500039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87773447"/>
                    </a:ext>
                  </a:extLst>
                </a:gridCol>
              </a:tblGrid>
              <a:tr h="405053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89012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r>
                        <a:rPr lang="en-IN" dirty="0"/>
                        <a:t>RF(author)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0.977 ± 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74956"/>
                  </a:ext>
                </a:extLst>
              </a:tr>
              <a:tr h="479167">
                <a:tc>
                  <a:txBody>
                    <a:bodyPr/>
                    <a:lstStyle/>
                    <a:p>
                      <a:r>
                        <a:rPr lang="en-US" dirty="0"/>
                        <a:t>Cat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3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Ensemble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54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LGBM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36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2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D8CE-1AF8-C43F-7550-92F7C2AA6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9647"/>
            <a:ext cx="8825658" cy="6391835"/>
          </a:xfrm>
        </p:spPr>
        <p:txBody>
          <a:bodyPr/>
          <a:lstStyle/>
          <a:p>
            <a:r>
              <a:rPr lang="en-US" sz="2400" dirty="0"/>
              <a:t>Performance comparison for T. </a:t>
            </a:r>
            <a:r>
              <a:rPr lang="en-US" sz="2400" dirty="0" err="1"/>
              <a:t>Iiq</a:t>
            </a:r>
            <a:r>
              <a:rPr lang="en-US" sz="2400" dirty="0"/>
              <a:t> ( Liquidous Temperature):-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As we can see , LGBM gave the most optimal result and outperformed the </a:t>
            </a:r>
            <a:r>
              <a:rPr lang="en-US" sz="2400" dirty="0" err="1">
                <a:solidFill>
                  <a:schemeClr val="tx1"/>
                </a:solidFill>
              </a:rPr>
              <a:t>the</a:t>
            </a:r>
            <a:r>
              <a:rPr lang="en-US" sz="2400" dirty="0">
                <a:solidFill>
                  <a:schemeClr val="tx1"/>
                </a:solidFill>
              </a:rPr>
              <a:t> Authors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best model. Also the  Cat Boost produced more optimal results as compared to Author’s.</a:t>
            </a:r>
            <a:br>
              <a:rPr lang="en-US" sz="8000" dirty="0">
                <a:solidFill>
                  <a:srgbClr val="FF0000"/>
                </a:solidFill>
              </a:rPr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E5BA12-7008-A9B9-AE47-711066C05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913"/>
              </p:ext>
            </p:extLst>
          </p:nvPr>
        </p:nvGraphicFramePr>
        <p:xfrm>
          <a:off x="1307355" y="1497703"/>
          <a:ext cx="8128000" cy="193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729250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816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86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RF(author)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72920"/>
                  </a:ext>
                </a:extLst>
              </a:tr>
              <a:tr h="447937">
                <a:tc>
                  <a:txBody>
                    <a:bodyPr/>
                    <a:lstStyle/>
                    <a:p>
                      <a:r>
                        <a:rPr lang="en-US" dirty="0"/>
                        <a:t>Cat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0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Ensemble Model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0.9741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3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LGBM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36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584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B3EC-D529-CB17-73CE-19FD2B4DC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42047"/>
            <a:ext cx="8825658" cy="6624919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Performance comparison for </a:t>
            </a:r>
            <a:r>
              <a:rPr lang="en-US" sz="2800" dirty="0" err="1"/>
              <a:t>Tg</a:t>
            </a:r>
            <a:r>
              <a:rPr lang="en-US" sz="2800" dirty="0"/>
              <a:t>( Transition Temperature):-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As we can see, Cat Boost and LGBM gave the most optimal results and outperformed authors</a:t>
            </a:r>
            <a:br>
              <a:rPr lang="en-US" sz="2800" dirty="0"/>
            </a:br>
            <a:r>
              <a:rPr lang="en-US" sz="2800" dirty="0"/>
              <a:t>best model. Also Ensemble model and LGBM gave more optimal results than author’s.</a:t>
            </a:r>
            <a:br>
              <a:rPr lang="en-US" sz="2800" dirty="0"/>
            </a:br>
            <a:endParaRPr lang="en-IN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6EE391-989A-0F62-F230-D250804D2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83762"/>
              </p:ext>
            </p:extLst>
          </p:nvPr>
        </p:nvGraphicFramePr>
        <p:xfrm>
          <a:off x="1154955" y="158047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98983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5690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8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RF(author)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2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Ensemble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6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LGBM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5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4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8A6F-6BEB-9EF1-4E97-9699D3823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3435"/>
            <a:ext cx="8825658" cy="6355977"/>
          </a:xfrm>
        </p:spPr>
        <p:txBody>
          <a:bodyPr/>
          <a:lstStyle/>
          <a:p>
            <a:r>
              <a:rPr lang="en-US" sz="2800" dirty="0"/>
              <a:t>Performance </a:t>
            </a:r>
            <a:r>
              <a:rPr lang="en-US" sz="2800" dirty="0" err="1"/>
              <a:t>comparision</a:t>
            </a:r>
            <a:r>
              <a:rPr lang="en-US" sz="2800" dirty="0"/>
              <a:t> for ND_300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400" dirty="0"/>
            </a:br>
            <a:r>
              <a:rPr lang="en-US" sz="2400" dirty="0"/>
              <a:t>As we can see </a:t>
            </a:r>
            <a:r>
              <a:rPr lang="en-US" sz="2400" dirty="0" err="1"/>
              <a:t>Catboost</a:t>
            </a:r>
            <a:r>
              <a:rPr lang="en-US" sz="2400" dirty="0"/>
              <a:t> gave the most optimal results and outperformed the authors best model.</a:t>
            </a:r>
            <a:br>
              <a:rPr lang="en-US" sz="2400" dirty="0"/>
            </a:br>
            <a:r>
              <a:rPr lang="en-US" sz="2400" dirty="0"/>
              <a:t>Also Ensemble model , XG Boost , LGBM gave more</a:t>
            </a:r>
            <a:br>
              <a:rPr lang="en-US" sz="2400" dirty="0"/>
            </a:br>
            <a:r>
              <a:rPr lang="en-US" sz="2400" dirty="0"/>
              <a:t>optimal results than authors.</a:t>
            </a: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B9E59F-7F58-BD4C-F2F7-FEB317BBF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74321"/>
              </p:ext>
            </p:extLst>
          </p:nvPr>
        </p:nvGraphicFramePr>
        <p:xfrm>
          <a:off x="1252070" y="170578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59533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8656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R2_score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2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RF(author)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0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70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Ensemble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0.98164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0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01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LGBM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6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271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4807-A094-64B2-8B98-4127A0EE7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7576"/>
            <a:ext cx="8825658" cy="6230472"/>
          </a:xfrm>
        </p:spPr>
        <p:txBody>
          <a:bodyPr/>
          <a:lstStyle/>
          <a:p>
            <a:r>
              <a:rPr lang="en-US" sz="2800" dirty="0"/>
              <a:t>Performance </a:t>
            </a:r>
            <a:r>
              <a:rPr lang="en-US" sz="2800" dirty="0" err="1"/>
              <a:t>comparision</a:t>
            </a:r>
            <a:r>
              <a:rPr lang="en-US" sz="2800" dirty="0"/>
              <a:t> for Young Modulus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400" dirty="0"/>
              <a:t>As we can see </a:t>
            </a:r>
            <a:r>
              <a:rPr lang="en-US" sz="2400" dirty="0" err="1"/>
              <a:t>Catboost</a:t>
            </a:r>
            <a:r>
              <a:rPr lang="en-US" sz="2400" dirty="0"/>
              <a:t> gave the most optimal results </a:t>
            </a:r>
            <a:br>
              <a:rPr lang="en-US" sz="2800" dirty="0"/>
            </a:br>
            <a:r>
              <a:rPr lang="en-US" sz="2400" dirty="0"/>
              <a:t>and outperformed the author’s best model.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A8BE24-A3BA-7C5E-C24E-8D92C73E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20979"/>
              </p:ext>
            </p:extLst>
          </p:nvPr>
        </p:nvGraphicFramePr>
        <p:xfrm>
          <a:off x="1350682" y="113204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881482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8810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R2_SCORE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6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RF(author)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0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9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Ensemble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5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6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LGBM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50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493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B94C-BCDB-8FCE-35EE-5C1B9EFAF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6188"/>
            <a:ext cx="8825658" cy="6427694"/>
          </a:xfrm>
        </p:spPr>
        <p:txBody>
          <a:bodyPr/>
          <a:lstStyle/>
          <a:p>
            <a:r>
              <a:rPr lang="en-US" sz="2800" dirty="0"/>
              <a:t>Performance </a:t>
            </a:r>
            <a:r>
              <a:rPr lang="en-US" sz="2800" dirty="0" err="1"/>
              <a:t>comparision</a:t>
            </a:r>
            <a:r>
              <a:rPr lang="en-US" sz="2800" dirty="0"/>
              <a:t> for TEC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400" dirty="0"/>
              <a:t>As we can see </a:t>
            </a:r>
            <a:r>
              <a:rPr lang="en-US" sz="2400" dirty="0" err="1"/>
              <a:t>Catboost</a:t>
            </a:r>
            <a:r>
              <a:rPr lang="en-US" sz="2400" dirty="0"/>
              <a:t> gave the most optimal results. And outperformed author’s best model . Also Ensemble </a:t>
            </a:r>
            <a:br>
              <a:rPr lang="en-US" sz="2800" dirty="0"/>
            </a:br>
            <a:r>
              <a:rPr lang="en-US" sz="2400" dirty="0"/>
              <a:t>model, XG Boost ang LGBM gave more optimal results </a:t>
            </a:r>
            <a:br>
              <a:rPr lang="en-US" sz="2800" dirty="0"/>
            </a:br>
            <a:r>
              <a:rPr lang="en-US" sz="2400" dirty="0">
                <a:latin typeface="+mn-lt"/>
              </a:rPr>
              <a:t>as compared to Author’s </a:t>
            </a:r>
            <a:r>
              <a:rPr lang="en-US" sz="2400">
                <a:latin typeface="+mn-lt"/>
              </a:rPr>
              <a:t>best model.</a:t>
            </a: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3F0FB1D-7535-5836-6877-FD9A0325D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19121"/>
              </p:ext>
            </p:extLst>
          </p:nvPr>
        </p:nvGraphicFramePr>
        <p:xfrm>
          <a:off x="1261035" y="168785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91505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78456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R2_SCORE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2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RF(author)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9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6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Ensemble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3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LGBM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72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8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F49F-BA4C-1589-29C9-ECF087B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5503-F7A1-FE70-EEFC-C1187EA0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Catboost</a:t>
            </a:r>
            <a:r>
              <a:rPr lang="en-IN" dirty="0"/>
              <a:t> and </a:t>
            </a:r>
            <a:r>
              <a:rPr lang="en-IN" dirty="0" err="1"/>
              <a:t>MetaModel</a:t>
            </a:r>
            <a:r>
              <a:rPr lang="en-IN" dirty="0"/>
              <a:t> have outperformed the accuracies in all the datasets mentioned in the paper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94102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3F7E-047B-F997-6AAA-AD67DFA12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EC8D4-60D7-36D5-51AF-C22AFB5E7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5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0743-74E6-8EFE-6ECB-888D71F2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B6A0-31E5-FEA8-D478-63E534D0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+mn-lt"/>
              </a:rPr>
              <a:t>Ceramics, copper, iron, and glasses are among the oldest synthetic, human-made materials. Objects made of glass have been known and extensively used for over 6000 years.</a:t>
            </a:r>
          </a:p>
          <a:p>
            <a:r>
              <a:rPr lang="en-US" b="0" i="0" dirty="0">
                <a:effectLst/>
                <a:latin typeface="+mn-lt"/>
              </a:rPr>
              <a:t>By far, most of these thousands of glassmaking formulations resulted from empirical trial-and-error experimental approaches, which were mainly guided by experience and accumulated knowledge.</a:t>
            </a:r>
            <a:endParaRPr lang="en-US" dirty="0">
              <a:latin typeface="+mn-lt"/>
            </a:endParaRPr>
          </a:p>
          <a:p>
            <a:r>
              <a:rPr lang="en-US" b="0" i="0" dirty="0">
                <a:effectLst/>
                <a:latin typeface="+mn-lt"/>
              </a:rPr>
              <a:t>The ultimate goal of the ML-based strategies is to specify a set of desired properties and find candidate compositions</a:t>
            </a:r>
            <a:r>
              <a:rPr lang="en-US" b="0" i="0" dirty="0">
                <a:solidFill>
                  <a:schemeClr val="bg1"/>
                </a:solidFill>
                <a:effectLst/>
                <a:latin typeface="+mn-lt"/>
              </a:rPr>
              <a:t>.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84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3B91-37B0-4D25-E016-DBA1208E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6AB08-ABD2-B452-02EE-9CF12348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Total Entries in Dataset 150,000</a:t>
            </a:r>
          </a:p>
          <a:p>
            <a:r>
              <a:rPr lang="en-IN" b="0" i="0" u="none" strike="noStrike" dirty="0">
                <a:effectLst/>
                <a:latin typeface="+mn-lt"/>
              </a:rPr>
              <a:t>Attributes: Li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Be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B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O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Na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Mg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Al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Si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P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K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Ca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Sc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 err="1">
                <a:effectLst/>
                <a:latin typeface="+mn-lt"/>
              </a:rPr>
              <a:t>Ti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V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Cr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Mn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Fe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Co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Ni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Cu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Zn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Ga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Ge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As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Se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Rb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Sr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Y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Zr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Nb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Mo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Ru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Rh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Pd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Ag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Cd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In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Sn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Sb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 err="1">
                <a:effectLst/>
                <a:latin typeface="+mn-lt"/>
              </a:rPr>
              <a:t>Te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Cs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Ba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La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Ce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 err="1">
                <a:effectLst/>
                <a:latin typeface="+mn-lt"/>
              </a:rPr>
              <a:t>Pr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Nd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 err="1">
                <a:effectLst/>
                <a:latin typeface="+mn-lt"/>
              </a:rPr>
              <a:t>Sm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Eu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Gd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Tb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Dy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Ho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Er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Tm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Yb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Lu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Hf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Ta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W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Hg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Tl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Pb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Bi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Th</a:t>
            </a:r>
            <a:r>
              <a:rPr lang="en-IN" dirty="0">
                <a:latin typeface="+mn-lt"/>
              </a:rPr>
              <a:t> </a:t>
            </a:r>
            <a:r>
              <a:rPr lang="en-IN" b="0" i="0" u="none" strike="noStrike" dirty="0">
                <a:effectLst/>
                <a:latin typeface="+mn-lt"/>
              </a:rPr>
              <a:t>U</a:t>
            </a:r>
          </a:p>
          <a:p>
            <a:r>
              <a:rPr lang="en-IN" dirty="0">
                <a:latin typeface="+mn-lt"/>
              </a:rPr>
              <a:t>Each Entry corresponds to the percentage composition of the above elements in the dataset.</a:t>
            </a:r>
          </a:p>
          <a:p>
            <a:r>
              <a:rPr lang="en-IN" dirty="0">
                <a:latin typeface="+mn-lt"/>
              </a:rPr>
              <a:t>Dataset collected through SCIGLASS</a:t>
            </a:r>
          </a:p>
          <a:p>
            <a:r>
              <a:rPr lang="en-US" dirty="0">
                <a:latin typeface="+mn-lt"/>
              </a:rPr>
              <a:t>25,000 Entries in Abbe Number Dataset</a:t>
            </a:r>
          </a:p>
          <a:p>
            <a:r>
              <a:rPr lang="en-US" dirty="0">
                <a:latin typeface="+mn-lt"/>
              </a:rPr>
              <a:t>50,000 Entries in </a:t>
            </a:r>
            <a:r>
              <a:rPr lang="en-US" dirty="0" err="1">
                <a:latin typeface="+mn-lt"/>
              </a:rPr>
              <a:t>Tg</a:t>
            </a:r>
            <a:r>
              <a:rPr lang="en-US" dirty="0">
                <a:latin typeface="+mn-lt"/>
              </a:rPr>
              <a:t> Dataset</a:t>
            </a:r>
          </a:p>
          <a:p>
            <a:pPr marL="0" indent="0">
              <a:buNone/>
            </a:pPr>
            <a:endParaRPr lang="en-US" dirty="0"/>
          </a:p>
          <a:p>
            <a:endParaRPr lang="en-IN" b="0" i="0" u="none" strike="noStrike" dirty="0">
              <a:solidFill>
                <a:schemeClr val="bg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52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E20E-4351-F3A8-7887-C04AC27A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257A-D344-FDCC-8F91-FA8F456C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Dataset only contains Oxide Glass which has an atomic oxygen fraction of 0.3</a:t>
            </a:r>
          </a:p>
          <a:p>
            <a:r>
              <a:rPr lang="en-US" dirty="0">
                <a:latin typeface="+mn-lt"/>
              </a:rPr>
              <a:t>They have excluded </a:t>
            </a:r>
            <a:r>
              <a:rPr lang="en-US" sz="2400" b="0" i="0" dirty="0">
                <a:effectLst/>
                <a:latin typeface="+mn-lt"/>
              </a:rPr>
              <a:t>S, H, C, Pt, Au, F, Cl, N, Br, and I. The rationale behind this selection is that these elements only appear in very few compositions or are considered volatile.</a:t>
            </a:r>
            <a:br>
              <a:rPr lang="en-US" sz="2400" b="0" i="0" dirty="0">
                <a:effectLst/>
                <a:latin typeface="ElsevierGulliver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79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0458-905A-1064-8A41-2D1EB293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39162"/>
          </a:xfrm>
        </p:spPr>
        <p:txBody>
          <a:bodyPr/>
          <a:lstStyle/>
          <a:p>
            <a:r>
              <a:rPr lang="en-IN" dirty="0"/>
              <a:t>Statistical </a:t>
            </a:r>
            <a:r>
              <a:rPr lang="en-IN" dirty="0" err="1"/>
              <a:t>AnalysiS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14B0A-06C1-F507-B70C-82F6A2FC8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67840"/>
            <a:ext cx="6824027" cy="345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6B54-1708-6499-5C55-8D32BA4A6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13458"/>
            <a:ext cx="9192812" cy="539380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16746-3F27-0019-30E7-AF6CAD36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6" y="386090"/>
            <a:ext cx="9205732" cy="56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3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A293-B8D4-348F-A889-FA2F424E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 in the Paper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8624-CDE4-C950-8689-2CB032E6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Author has implemented Three Machine Learning algorithms for predicting the specified properties namely-</a:t>
            </a:r>
          </a:p>
          <a:p>
            <a:pPr lvl="1"/>
            <a:r>
              <a:rPr lang="en-US" sz="2400" dirty="0"/>
              <a:t>A decision tree induction Algorithm (Classifications And Regression Tree (CART))</a:t>
            </a:r>
          </a:p>
          <a:p>
            <a:pPr lvl="1"/>
            <a:r>
              <a:rPr lang="en-US" sz="2400" dirty="0"/>
              <a:t>K-nearest </a:t>
            </a:r>
            <a:r>
              <a:rPr lang="en-US" sz="2400" dirty="0" err="1"/>
              <a:t>Neighbours</a:t>
            </a:r>
            <a:r>
              <a:rPr lang="en-US" sz="2400" dirty="0"/>
              <a:t> (KNN)</a:t>
            </a:r>
          </a:p>
          <a:p>
            <a:pPr lvl="1"/>
            <a:r>
              <a:rPr lang="en-US" sz="2400" dirty="0"/>
              <a:t>Random Forest (RF)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5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E2E5-1482-674E-16CB-663602E7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EECE-29FD-7C8D-BA31-BB7FEBE0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CART is a predictive algorithm used in Machine Learning and it explains how the target variable’s values can be predicted based on other matters. It is a decision tree where each fork is split into a predictor variable and each node has a prediction for the target variable at the end.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76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1707</TotalTime>
  <Words>1363</Words>
  <Application>Microsoft Office PowerPoint</Application>
  <PresentationFormat>Widescreen</PresentationFormat>
  <Paragraphs>149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-apple-system</vt:lpstr>
      <vt:lpstr>Arial</vt:lpstr>
      <vt:lpstr>Century Gothic</vt:lpstr>
      <vt:lpstr>ElsevierGulliver</vt:lpstr>
      <vt:lpstr>Wingdings 3</vt:lpstr>
      <vt:lpstr>Ion</vt:lpstr>
      <vt:lpstr>Predicting and interpreting oxide glass properties by machine learning using large datasets</vt:lpstr>
      <vt:lpstr>Problem Statement</vt:lpstr>
      <vt:lpstr>Introduction</vt:lpstr>
      <vt:lpstr>DataSet Description</vt:lpstr>
      <vt:lpstr>Dataset Description</vt:lpstr>
      <vt:lpstr>Statistical AnalysiS</vt:lpstr>
      <vt:lpstr>PowerPoint Presentation</vt:lpstr>
      <vt:lpstr>Work Done in the Paper</vt:lpstr>
      <vt:lpstr>CART</vt:lpstr>
      <vt:lpstr>KNN</vt:lpstr>
      <vt:lpstr>RF</vt:lpstr>
      <vt:lpstr>CART Algorithm </vt:lpstr>
      <vt:lpstr>KNN Algorithm</vt:lpstr>
      <vt:lpstr>RF Algorithm</vt:lpstr>
      <vt:lpstr>Our Progress</vt:lpstr>
      <vt:lpstr>CatBoost</vt:lpstr>
      <vt:lpstr>XGBoost</vt:lpstr>
      <vt:lpstr>LightGBM</vt:lpstr>
      <vt:lpstr>Ensemble Models</vt:lpstr>
      <vt:lpstr>   Performance comparison for Abbe Number :-        Note – For comparing performance, we have used R2 score metric ,for all the 6 target variables As we can see, Catboost outperformed the the Authors  Best model. Also, the  Ensemble model , XG Boost and LGBM produced more optimal results as compared to Author’s.  </vt:lpstr>
      <vt:lpstr>Performance comparison for T. Iiq ( Liquidous Temperature):-         As we can see , LGBM gave the most optimal result and outperformed the the Authors best model. Also the  Cat Boost produced more optimal results as compared to Author’s. </vt:lpstr>
      <vt:lpstr>          Performance comparison for Tg( Transition Temperature):-        As we can see, Cat Boost and LGBM gave the most optimal results and outperformed authors best model. Also Ensemble model and LGBM gave more optimal results than author’s. </vt:lpstr>
      <vt:lpstr>Performance comparision for ND_300       As we can see Catboost gave the most optimal results and outperformed the authors best model. Also Ensemble model , XG Boost , LGBM gave more optimal results than authors.  </vt:lpstr>
      <vt:lpstr>Performance comparision for Young Modulus        As we can see Catboost gave the most optimal results  and outperformed the author’s best model.    </vt:lpstr>
      <vt:lpstr>Performance comparision for TEC         As we can see Catboost gave the most optimal results. And outperformed author’s best model . Also Ensemble  model, XG Boost ang LGBM gave more optimal results  as compared to Author’s best model. 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and interpreting oxide glass properties by machine learning using large datasets</dc:title>
  <dc:creator>Sidharthsura656@outlook.com</dc:creator>
  <cp:lastModifiedBy>Mr. Shubham Yadav</cp:lastModifiedBy>
  <cp:revision>63</cp:revision>
  <dcterms:created xsi:type="dcterms:W3CDTF">2023-02-26T10:49:22Z</dcterms:created>
  <dcterms:modified xsi:type="dcterms:W3CDTF">2023-05-13T07:04:43Z</dcterms:modified>
</cp:coreProperties>
</file>