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4" r:id="rId4"/>
    <p:sldId id="258" r:id="rId5"/>
    <p:sldId id="263" r:id="rId6"/>
    <p:sldId id="262" r:id="rId7"/>
    <p:sldId id="268" r:id="rId8"/>
    <p:sldId id="267" r:id="rId9"/>
    <p:sldId id="273" r:id="rId10"/>
    <p:sldId id="274" r:id="rId11"/>
    <p:sldId id="275" r:id="rId12"/>
    <p:sldId id="259" r:id="rId13"/>
    <p:sldId id="270" r:id="rId14"/>
    <p:sldId id="271" r:id="rId15"/>
    <p:sldId id="26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B5EC85-623F-4AF6-8F63-AA8E32A99CC1}">
          <p14:sldIdLst>
            <p14:sldId id="256"/>
            <p14:sldId id="257"/>
            <p14:sldId id="264"/>
            <p14:sldId id="258"/>
          </p14:sldIdLst>
        </p14:section>
        <p14:section name="Untitled Section" id="{ADBD352E-E295-4660-B64A-FA8298D2C5EC}">
          <p14:sldIdLst>
            <p14:sldId id="263"/>
            <p14:sldId id="262"/>
            <p14:sldId id="268"/>
            <p14:sldId id="267"/>
            <p14:sldId id="273"/>
            <p14:sldId id="274"/>
            <p14:sldId id="275"/>
            <p14:sldId id="259"/>
            <p14:sldId id="270"/>
            <p14:sldId id="271"/>
            <p14:sldId id="26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56"/>
    <p:restoredTop sz="95775"/>
  </p:normalViewPr>
  <p:slideViewPr>
    <p:cSldViewPr snapToGrid="0" snapToObjects="1">
      <p:cViewPr>
        <p:scale>
          <a:sx n="86" d="100"/>
          <a:sy n="86" d="100"/>
        </p:scale>
        <p:origin x="152" y="10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Logistic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Sheet1!$B$2:$B$3</c:f>
              <c:numCache>
                <c:formatCode>General</c:formatCode>
                <c:ptCount val="2"/>
                <c:pt idx="0">
                  <c:v>78</c:v>
                </c:pt>
                <c:pt idx="1">
                  <c:v>76</c:v>
                </c:pt>
              </c:numCache>
            </c:numRef>
          </c:val>
          <c:extLst>
            <c:ext xmlns:c16="http://schemas.microsoft.com/office/drawing/2014/chart" uri="{C3380CC4-5D6E-409C-BE32-E72D297353CC}">
              <c16:uniqueId val="{00000000-C538-A141-A7B0-03A01487D7CB}"/>
            </c:ext>
          </c:extLst>
        </c:ser>
        <c:ser>
          <c:idx val="1"/>
          <c:order val="1"/>
          <c:tx>
            <c:strRef>
              <c:f>Sheet1!$C$1</c:f>
              <c:strCache>
                <c:ptCount val="1"/>
                <c:pt idx="0">
                  <c:v>Standard Scaler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Sheet1!$C$2:$C$3</c:f>
              <c:numCache>
                <c:formatCode>General</c:formatCode>
                <c:ptCount val="2"/>
                <c:pt idx="0">
                  <c:v>81</c:v>
                </c:pt>
                <c:pt idx="1">
                  <c:v>78</c:v>
                </c:pt>
              </c:numCache>
            </c:numRef>
          </c:val>
          <c:extLst>
            <c:ext xmlns:c16="http://schemas.microsoft.com/office/drawing/2014/chart" uri="{C3380CC4-5D6E-409C-BE32-E72D297353CC}">
              <c16:uniqueId val="{00000001-C538-A141-A7B0-03A01487D7CB}"/>
            </c:ext>
          </c:extLst>
        </c:ser>
        <c:ser>
          <c:idx val="2"/>
          <c:order val="2"/>
          <c:tx>
            <c:strRef>
              <c:f>Sheet1!$D$1</c:f>
              <c:strCache>
                <c:ptCount val="1"/>
                <c:pt idx="0">
                  <c:v>Decision Tree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Sheet1!$D$2:$D$3</c:f>
              <c:numCache>
                <c:formatCode>General</c:formatCode>
                <c:ptCount val="2"/>
                <c:pt idx="0">
                  <c:v>81</c:v>
                </c:pt>
                <c:pt idx="1">
                  <c:v>72</c:v>
                </c:pt>
              </c:numCache>
            </c:numRef>
          </c:val>
          <c:extLst>
            <c:ext xmlns:c16="http://schemas.microsoft.com/office/drawing/2014/chart" uri="{C3380CC4-5D6E-409C-BE32-E72D297353CC}">
              <c16:uniqueId val="{00000002-C538-A141-A7B0-03A01487D7CB}"/>
            </c:ext>
          </c:extLst>
        </c:ser>
        <c:ser>
          <c:idx val="3"/>
          <c:order val="3"/>
          <c:tx>
            <c:strRef>
              <c:f>Sheet1!$E$1</c:f>
              <c:strCache>
                <c:ptCount val="1"/>
                <c:pt idx="0">
                  <c:v>Random Forest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Sheet1!$E$2:$E$3</c:f>
              <c:numCache>
                <c:formatCode>General</c:formatCode>
                <c:ptCount val="2"/>
                <c:pt idx="0">
                  <c:v>86</c:v>
                </c:pt>
                <c:pt idx="1">
                  <c:v>90</c:v>
                </c:pt>
              </c:numCache>
            </c:numRef>
          </c:val>
          <c:extLst>
            <c:ext xmlns:c16="http://schemas.microsoft.com/office/drawing/2014/chart" uri="{C3380CC4-5D6E-409C-BE32-E72D297353CC}">
              <c16:uniqueId val="{00000004-C538-A141-A7B0-03A01487D7CB}"/>
            </c:ext>
          </c:extLst>
        </c:ser>
        <c:ser>
          <c:idx val="4"/>
          <c:order val="4"/>
          <c:tx>
            <c:strRef>
              <c:f>Sheet1!$F$1</c:f>
              <c:strCache>
                <c:ptCount val="1"/>
                <c:pt idx="0">
                  <c:v>Gradient Boosting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Sheet1!$F$2:$F$3</c:f>
              <c:numCache>
                <c:formatCode>General</c:formatCode>
                <c:ptCount val="2"/>
                <c:pt idx="0">
                  <c:v>85</c:v>
                </c:pt>
                <c:pt idx="1">
                  <c:v>85</c:v>
                </c:pt>
              </c:numCache>
            </c:numRef>
          </c:val>
          <c:extLst>
            <c:ext xmlns:c16="http://schemas.microsoft.com/office/drawing/2014/chart" uri="{C3380CC4-5D6E-409C-BE32-E72D297353CC}">
              <c16:uniqueId val="{00000005-C538-A141-A7B0-03A01487D7CB}"/>
            </c:ext>
          </c:extLst>
        </c:ser>
        <c:ser>
          <c:idx val="5"/>
          <c:order val="5"/>
          <c:tx>
            <c:strRef>
              <c:f>Sheet1!$G$1</c:f>
              <c:strCache>
                <c:ptCount val="1"/>
                <c:pt idx="0">
                  <c:v>XG Boost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Sheet1!$G$2:$G$3</c:f>
              <c:numCache>
                <c:formatCode>General</c:formatCode>
                <c:ptCount val="2"/>
                <c:pt idx="0">
                  <c:v>86</c:v>
                </c:pt>
                <c:pt idx="1">
                  <c:v>78</c:v>
                </c:pt>
              </c:numCache>
            </c:numRef>
          </c:val>
          <c:extLst>
            <c:ext xmlns:c16="http://schemas.microsoft.com/office/drawing/2014/chart" uri="{C3380CC4-5D6E-409C-BE32-E72D297353CC}">
              <c16:uniqueId val="{00000007-C538-A141-A7B0-03A01487D7CB}"/>
            </c:ext>
          </c:extLst>
        </c:ser>
        <c:ser>
          <c:idx val="6"/>
          <c:order val="6"/>
          <c:tx>
            <c:strRef>
              <c:f>Sheet1!$H$1</c:f>
              <c:strCache>
                <c:ptCount val="1"/>
                <c:pt idx="0">
                  <c:v>SVC</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Accuracy</c:v>
                </c:pt>
                <c:pt idx="1">
                  <c:v>Precision</c:v>
                </c:pt>
              </c:strCache>
            </c:strRef>
          </c:cat>
          <c:val>
            <c:numRef>
              <c:f>Sheet1!$H$2:$H$3</c:f>
              <c:numCache>
                <c:formatCode>General</c:formatCode>
                <c:ptCount val="2"/>
                <c:pt idx="0">
                  <c:v>67</c:v>
                </c:pt>
                <c:pt idx="1">
                  <c:v>40</c:v>
                </c:pt>
              </c:numCache>
            </c:numRef>
          </c:val>
          <c:extLst>
            <c:ext xmlns:c16="http://schemas.microsoft.com/office/drawing/2014/chart" uri="{C3380CC4-5D6E-409C-BE32-E72D297353CC}">
              <c16:uniqueId val="{00000008-C538-A141-A7B0-03A01487D7CB}"/>
            </c:ext>
          </c:extLst>
        </c:ser>
        <c:dLbls>
          <c:dLblPos val="outEnd"/>
          <c:showLegendKey val="0"/>
          <c:showVal val="1"/>
          <c:showCatName val="0"/>
          <c:showSerName val="0"/>
          <c:showPercent val="0"/>
          <c:showBubbleSize val="0"/>
        </c:dLbls>
        <c:gapWidth val="219"/>
        <c:overlap val="-27"/>
        <c:axId val="1782428320"/>
        <c:axId val="1782476304"/>
      </c:barChart>
      <c:catAx>
        <c:axId val="178242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476304"/>
        <c:crosses val="autoZero"/>
        <c:auto val="1"/>
        <c:lblAlgn val="ctr"/>
        <c:lblOffset val="100"/>
        <c:noMultiLvlLbl val="0"/>
      </c:catAx>
      <c:valAx>
        <c:axId val="1782476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2428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Logistic</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Sheet1!$B$2</c:f>
              <c:numCache>
                <c:formatCode>General</c:formatCode>
                <c:ptCount val="1"/>
                <c:pt idx="0">
                  <c:v>46</c:v>
                </c:pt>
              </c:numCache>
            </c:numRef>
          </c:val>
          <c:extLst>
            <c:ext xmlns:c16="http://schemas.microsoft.com/office/drawing/2014/chart" uri="{C3380CC4-5D6E-409C-BE32-E72D297353CC}">
              <c16:uniqueId val="{00000000-C4F6-A54D-9FB0-64595962F574}"/>
            </c:ext>
          </c:extLst>
        </c:ser>
        <c:ser>
          <c:idx val="1"/>
          <c:order val="1"/>
          <c:tx>
            <c:strRef>
              <c:f>Sheet1!$C$1</c:f>
              <c:strCache>
                <c:ptCount val="1"/>
                <c:pt idx="0">
                  <c:v>Standard Scaler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Sheet1!$C$2</c:f>
              <c:numCache>
                <c:formatCode>General</c:formatCode>
                <c:ptCount val="1"/>
                <c:pt idx="0">
                  <c:v>53</c:v>
                </c:pt>
              </c:numCache>
            </c:numRef>
          </c:val>
          <c:extLst>
            <c:ext xmlns:c16="http://schemas.microsoft.com/office/drawing/2014/chart" uri="{C3380CC4-5D6E-409C-BE32-E72D297353CC}">
              <c16:uniqueId val="{00000001-C4F6-A54D-9FB0-64595962F574}"/>
            </c:ext>
          </c:extLst>
        </c:ser>
        <c:ser>
          <c:idx val="2"/>
          <c:order val="2"/>
          <c:tx>
            <c:strRef>
              <c:f>Sheet1!$D$1</c:f>
              <c:strCache>
                <c:ptCount val="1"/>
                <c:pt idx="0">
                  <c:v>SVC</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Sheet1!$D$2</c:f>
              <c:numCache>
                <c:formatCode>General</c:formatCode>
                <c:ptCount val="1"/>
                <c:pt idx="0">
                  <c:v>7</c:v>
                </c:pt>
              </c:numCache>
            </c:numRef>
          </c:val>
          <c:extLst>
            <c:ext xmlns:c16="http://schemas.microsoft.com/office/drawing/2014/chart" uri="{C3380CC4-5D6E-409C-BE32-E72D297353CC}">
              <c16:uniqueId val="{00000002-C4F6-A54D-9FB0-64595962F574}"/>
            </c:ext>
          </c:extLst>
        </c:ser>
        <c:ser>
          <c:idx val="3"/>
          <c:order val="3"/>
          <c:tx>
            <c:strRef>
              <c:f>Sheet1!$E$1</c:f>
              <c:strCache>
                <c:ptCount val="1"/>
                <c:pt idx="0">
                  <c:v>Decision Tree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Sheet1!$E$2</c:f>
              <c:numCache>
                <c:formatCode>General</c:formatCode>
                <c:ptCount val="1"/>
                <c:pt idx="0">
                  <c:v>64</c:v>
                </c:pt>
              </c:numCache>
            </c:numRef>
          </c:val>
          <c:extLst>
            <c:ext xmlns:c16="http://schemas.microsoft.com/office/drawing/2014/chart" uri="{C3380CC4-5D6E-409C-BE32-E72D297353CC}">
              <c16:uniqueId val="{00000001-415E-364A-8998-AE080FB1661C}"/>
            </c:ext>
          </c:extLst>
        </c:ser>
        <c:ser>
          <c:idx val="4"/>
          <c:order val="4"/>
          <c:tx>
            <c:strRef>
              <c:f>Sheet1!$F$1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Sheet1!$F$2</c:f>
              <c:numCache>
                <c:formatCode>General</c:formatCode>
                <c:ptCount val="1"/>
                <c:pt idx="0">
                  <c:v>64</c:v>
                </c:pt>
              </c:numCache>
            </c:numRef>
          </c:val>
          <c:extLst>
            <c:ext xmlns:c16="http://schemas.microsoft.com/office/drawing/2014/chart" uri="{C3380CC4-5D6E-409C-BE32-E72D297353CC}">
              <c16:uniqueId val="{00000002-415E-364A-8998-AE080FB1661C}"/>
            </c:ext>
          </c:extLst>
        </c:ser>
        <c:ser>
          <c:idx val="5"/>
          <c:order val="5"/>
          <c:tx>
            <c:strRef>
              <c:f>Sheet1!$G$1</c:f>
              <c:strCache>
                <c:ptCount val="1"/>
                <c:pt idx="0">
                  <c:v>Gradient Boosting</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Sheet1!$G$2</c:f>
              <c:numCache>
                <c:formatCode>General</c:formatCode>
                <c:ptCount val="1"/>
                <c:pt idx="0">
                  <c:v>64</c:v>
                </c:pt>
              </c:numCache>
            </c:numRef>
          </c:val>
          <c:extLst>
            <c:ext xmlns:c16="http://schemas.microsoft.com/office/drawing/2014/chart" uri="{C3380CC4-5D6E-409C-BE32-E72D297353CC}">
              <c16:uniqueId val="{00000003-415E-364A-8998-AE080FB1661C}"/>
            </c:ext>
          </c:extLst>
        </c:ser>
        <c:ser>
          <c:idx val="6"/>
          <c:order val="6"/>
          <c:tx>
            <c:strRef>
              <c:f>Sheet1!$H$1</c:f>
              <c:strCache>
                <c:ptCount val="1"/>
                <c:pt idx="0">
                  <c:v>XG Boost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Recall</c:v>
                </c:pt>
              </c:strCache>
            </c:strRef>
          </c:cat>
          <c:val>
            <c:numRef>
              <c:f>Sheet1!$H$2</c:f>
              <c:numCache>
                <c:formatCode>General</c:formatCode>
                <c:ptCount val="1"/>
                <c:pt idx="0">
                  <c:v>78</c:v>
                </c:pt>
              </c:numCache>
            </c:numRef>
          </c:val>
          <c:extLst>
            <c:ext xmlns:c16="http://schemas.microsoft.com/office/drawing/2014/chart" uri="{C3380CC4-5D6E-409C-BE32-E72D297353CC}">
              <c16:uniqueId val="{00000004-415E-364A-8998-AE080FB1661C}"/>
            </c:ext>
          </c:extLst>
        </c:ser>
        <c:dLbls>
          <c:dLblPos val="inEnd"/>
          <c:showLegendKey val="0"/>
          <c:showVal val="1"/>
          <c:showCatName val="0"/>
          <c:showSerName val="0"/>
          <c:showPercent val="0"/>
          <c:showBubbleSize val="0"/>
        </c:dLbls>
        <c:gapWidth val="219"/>
        <c:overlap val="-27"/>
        <c:axId val="1820028400"/>
        <c:axId val="1819791920"/>
      </c:barChart>
      <c:catAx>
        <c:axId val="1820028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9791920"/>
        <c:crosses val="autoZero"/>
        <c:auto val="1"/>
        <c:lblAlgn val="ctr"/>
        <c:lblOffset val="100"/>
        <c:noMultiLvlLbl val="0"/>
      </c:catAx>
      <c:valAx>
        <c:axId val="1819791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028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08A6D-C20A-49E5-AE8D-38E3FC4477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460ADB5-92F8-40A8-8711-C55F08D9E161}">
      <dgm:prSet/>
      <dgm:spPr/>
      <dgm:t>
        <a:bodyPr/>
        <a:lstStyle/>
        <a:p>
          <a:r>
            <a:rPr lang="en-IN" b="1" u="sng"/>
            <a:t>Standard Scaler</a:t>
          </a:r>
          <a:r>
            <a:rPr lang="en-IN"/>
            <a:t> :-Standardization scales each input variable separately by subtracting the mean (called centering) and dividing by the standard deviation to shift the distribution to have a mean of zero and a standard deviation of one</a:t>
          </a:r>
          <a:endParaRPr lang="en-US"/>
        </a:p>
      </dgm:t>
    </dgm:pt>
    <dgm:pt modelId="{B046921A-CDBD-4A56-8AEF-C5ED23243A40}" type="parTrans" cxnId="{3FF648D8-4F3D-4B6C-ABD4-0A2EDFA740FD}">
      <dgm:prSet/>
      <dgm:spPr/>
      <dgm:t>
        <a:bodyPr/>
        <a:lstStyle/>
        <a:p>
          <a:endParaRPr lang="en-US"/>
        </a:p>
      </dgm:t>
    </dgm:pt>
    <dgm:pt modelId="{719AE90B-2688-4474-9744-637DDC06C31F}" type="sibTrans" cxnId="{3FF648D8-4F3D-4B6C-ABD4-0A2EDFA740FD}">
      <dgm:prSet/>
      <dgm:spPr/>
      <dgm:t>
        <a:bodyPr/>
        <a:lstStyle/>
        <a:p>
          <a:endParaRPr lang="en-US"/>
        </a:p>
      </dgm:t>
    </dgm:pt>
    <dgm:pt modelId="{284963F9-3249-4A24-90ED-DE3274996B07}">
      <dgm:prSet/>
      <dgm:spPr/>
      <dgm:t>
        <a:bodyPr/>
        <a:lstStyle/>
        <a:p>
          <a:endParaRPr lang="en-IN" b="1" u="sng" dirty="0"/>
        </a:p>
        <a:p>
          <a:r>
            <a:rPr lang="en-IN" b="1" u="sng" dirty="0"/>
            <a:t>SVC</a:t>
          </a:r>
          <a:r>
            <a:rPr lang="en-IN" dirty="0"/>
            <a:t> :-  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lang="en-US" dirty="0"/>
        </a:p>
      </dgm:t>
    </dgm:pt>
    <dgm:pt modelId="{3FA14E03-F8CC-4523-BD58-3C6922148AAD}" type="parTrans" cxnId="{681CC126-E288-4A0B-B1B9-A4BBF1D281C3}">
      <dgm:prSet/>
      <dgm:spPr/>
      <dgm:t>
        <a:bodyPr/>
        <a:lstStyle/>
        <a:p>
          <a:endParaRPr lang="en-US"/>
        </a:p>
      </dgm:t>
    </dgm:pt>
    <dgm:pt modelId="{45F92F28-D353-45FC-B1ED-B6446C98BFB6}" type="sibTrans" cxnId="{681CC126-E288-4A0B-B1B9-A4BBF1D281C3}">
      <dgm:prSet/>
      <dgm:spPr/>
      <dgm:t>
        <a:bodyPr/>
        <a:lstStyle/>
        <a:p>
          <a:endParaRPr lang="en-US"/>
        </a:p>
      </dgm:t>
    </dgm:pt>
    <dgm:pt modelId="{F46C1783-4D20-DF48-8B18-42A95F5FC979}" type="pres">
      <dgm:prSet presAssocID="{95708A6D-C20A-49E5-AE8D-38E3FC4477F3}" presName="vert0" presStyleCnt="0">
        <dgm:presLayoutVars>
          <dgm:dir/>
          <dgm:animOne val="branch"/>
          <dgm:animLvl val="lvl"/>
        </dgm:presLayoutVars>
      </dgm:prSet>
      <dgm:spPr/>
    </dgm:pt>
    <dgm:pt modelId="{C5BC6F9B-2D95-A143-878B-2E2BD5CC4BD6}" type="pres">
      <dgm:prSet presAssocID="{0460ADB5-92F8-40A8-8711-C55F08D9E161}" presName="thickLine" presStyleLbl="alignNode1" presStyleIdx="0" presStyleCnt="2"/>
      <dgm:spPr/>
    </dgm:pt>
    <dgm:pt modelId="{EE029839-1CB7-6144-B5C2-0ACCF7D86346}" type="pres">
      <dgm:prSet presAssocID="{0460ADB5-92F8-40A8-8711-C55F08D9E161}" presName="horz1" presStyleCnt="0"/>
      <dgm:spPr/>
    </dgm:pt>
    <dgm:pt modelId="{2AA8548F-D3FB-6949-8CA5-910BE233F19B}" type="pres">
      <dgm:prSet presAssocID="{0460ADB5-92F8-40A8-8711-C55F08D9E161}" presName="tx1" presStyleLbl="revTx" presStyleIdx="0" presStyleCnt="2"/>
      <dgm:spPr/>
    </dgm:pt>
    <dgm:pt modelId="{8F9C5BAE-FEE8-4949-AF4E-69241E5CB52E}" type="pres">
      <dgm:prSet presAssocID="{0460ADB5-92F8-40A8-8711-C55F08D9E161}" presName="vert1" presStyleCnt="0"/>
      <dgm:spPr/>
    </dgm:pt>
    <dgm:pt modelId="{91F19EB5-D246-4644-A8D3-FCB7A7C8A25A}" type="pres">
      <dgm:prSet presAssocID="{284963F9-3249-4A24-90ED-DE3274996B07}" presName="thickLine" presStyleLbl="alignNode1" presStyleIdx="1" presStyleCnt="2"/>
      <dgm:spPr/>
    </dgm:pt>
    <dgm:pt modelId="{1052F005-6EC4-0F45-9642-D1FFE00F285B}" type="pres">
      <dgm:prSet presAssocID="{284963F9-3249-4A24-90ED-DE3274996B07}" presName="horz1" presStyleCnt="0"/>
      <dgm:spPr/>
    </dgm:pt>
    <dgm:pt modelId="{5EB979A5-A6D9-0A4F-A11F-0D2F822AF4A2}" type="pres">
      <dgm:prSet presAssocID="{284963F9-3249-4A24-90ED-DE3274996B07}" presName="tx1" presStyleLbl="revTx" presStyleIdx="1" presStyleCnt="2"/>
      <dgm:spPr/>
    </dgm:pt>
    <dgm:pt modelId="{4D915CBF-8EAB-7543-A58A-BDA5FA870EA3}" type="pres">
      <dgm:prSet presAssocID="{284963F9-3249-4A24-90ED-DE3274996B07}" presName="vert1" presStyleCnt="0"/>
      <dgm:spPr/>
    </dgm:pt>
  </dgm:ptLst>
  <dgm:cxnLst>
    <dgm:cxn modelId="{581FB40C-2C77-BF48-AC35-540B979D62F1}" type="presOf" srcId="{284963F9-3249-4A24-90ED-DE3274996B07}" destId="{5EB979A5-A6D9-0A4F-A11F-0D2F822AF4A2}" srcOrd="0" destOrd="0" presId="urn:microsoft.com/office/officeart/2008/layout/LinedList"/>
    <dgm:cxn modelId="{681CC126-E288-4A0B-B1B9-A4BBF1D281C3}" srcId="{95708A6D-C20A-49E5-AE8D-38E3FC4477F3}" destId="{284963F9-3249-4A24-90ED-DE3274996B07}" srcOrd="1" destOrd="0" parTransId="{3FA14E03-F8CC-4523-BD58-3C6922148AAD}" sibTransId="{45F92F28-D353-45FC-B1ED-B6446C98BFB6}"/>
    <dgm:cxn modelId="{BCE7712D-D1BA-E74D-B5FE-6304B242899D}" type="presOf" srcId="{95708A6D-C20A-49E5-AE8D-38E3FC4477F3}" destId="{F46C1783-4D20-DF48-8B18-42A95F5FC979}" srcOrd="0" destOrd="0" presId="urn:microsoft.com/office/officeart/2008/layout/LinedList"/>
    <dgm:cxn modelId="{3FF648D8-4F3D-4B6C-ABD4-0A2EDFA740FD}" srcId="{95708A6D-C20A-49E5-AE8D-38E3FC4477F3}" destId="{0460ADB5-92F8-40A8-8711-C55F08D9E161}" srcOrd="0" destOrd="0" parTransId="{B046921A-CDBD-4A56-8AEF-C5ED23243A40}" sibTransId="{719AE90B-2688-4474-9744-637DDC06C31F}"/>
    <dgm:cxn modelId="{A5390DF7-C5AB-4647-805A-37F7E3393797}" type="presOf" srcId="{0460ADB5-92F8-40A8-8711-C55F08D9E161}" destId="{2AA8548F-D3FB-6949-8CA5-910BE233F19B}" srcOrd="0" destOrd="0" presId="urn:microsoft.com/office/officeart/2008/layout/LinedList"/>
    <dgm:cxn modelId="{00146D89-CD20-7047-BD7E-4C36C3178C03}" type="presParOf" srcId="{F46C1783-4D20-DF48-8B18-42A95F5FC979}" destId="{C5BC6F9B-2D95-A143-878B-2E2BD5CC4BD6}" srcOrd="0" destOrd="0" presId="urn:microsoft.com/office/officeart/2008/layout/LinedList"/>
    <dgm:cxn modelId="{59B1EC30-0A9A-254B-94A1-BD422E844B2C}" type="presParOf" srcId="{F46C1783-4D20-DF48-8B18-42A95F5FC979}" destId="{EE029839-1CB7-6144-B5C2-0ACCF7D86346}" srcOrd="1" destOrd="0" presId="urn:microsoft.com/office/officeart/2008/layout/LinedList"/>
    <dgm:cxn modelId="{417CA2C5-E0BE-8248-82E3-75A04862F7E0}" type="presParOf" srcId="{EE029839-1CB7-6144-B5C2-0ACCF7D86346}" destId="{2AA8548F-D3FB-6949-8CA5-910BE233F19B}" srcOrd="0" destOrd="0" presId="urn:microsoft.com/office/officeart/2008/layout/LinedList"/>
    <dgm:cxn modelId="{97255F52-6B3D-5F45-8F3F-CF09029F7596}" type="presParOf" srcId="{EE029839-1CB7-6144-B5C2-0ACCF7D86346}" destId="{8F9C5BAE-FEE8-4949-AF4E-69241E5CB52E}" srcOrd="1" destOrd="0" presId="urn:microsoft.com/office/officeart/2008/layout/LinedList"/>
    <dgm:cxn modelId="{C0793C55-523F-1B45-A889-FD2B173E2C06}" type="presParOf" srcId="{F46C1783-4D20-DF48-8B18-42A95F5FC979}" destId="{91F19EB5-D246-4644-A8D3-FCB7A7C8A25A}" srcOrd="2" destOrd="0" presId="urn:microsoft.com/office/officeart/2008/layout/LinedList"/>
    <dgm:cxn modelId="{45B96559-B08D-9540-A9DA-08132441E2D4}" type="presParOf" srcId="{F46C1783-4D20-DF48-8B18-42A95F5FC979}" destId="{1052F005-6EC4-0F45-9642-D1FFE00F285B}" srcOrd="3" destOrd="0" presId="urn:microsoft.com/office/officeart/2008/layout/LinedList"/>
    <dgm:cxn modelId="{0D573B21-71A9-F541-B45B-DA63F0312E93}" type="presParOf" srcId="{1052F005-6EC4-0F45-9642-D1FFE00F285B}" destId="{5EB979A5-A6D9-0A4F-A11F-0D2F822AF4A2}" srcOrd="0" destOrd="0" presId="urn:microsoft.com/office/officeart/2008/layout/LinedList"/>
    <dgm:cxn modelId="{B508A1C8-959F-B24C-B502-F7F0C2B4CA94}" type="presParOf" srcId="{1052F005-6EC4-0F45-9642-D1FFE00F285B}" destId="{4D915CBF-8EAB-7543-A58A-BDA5FA870EA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C6F9B-2D95-A143-878B-2E2BD5CC4BD6}">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8548F-D3FB-6949-8CA5-910BE233F19B}">
      <dsp:nvSpPr>
        <dsp:cNvPr id="0" name=""/>
        <dsp:cNvSpPr/>
      </dsp:nvSpPr>
      <dsp:spPr>
        <a:xfrm>
          <a:off x="0" y="0"/>
          <a:ext cx="10058399" cy="281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b="1" u="sng" kern="1200"/>
            <a:t>Standard Scaler</a:t>
          </a:r>
          <a:r>
            <a:rPr lang="en-IN" sz="2700" kern="1200"/>
            <a:t> :-Standardization scales each input variable separately by subtracting the mean (called centering) and dividing by the standard deviation to shift the distribution to have a mean of zero and a standard deviation of one</a:t>
          </a:r>
          <a:endParaRPr lang="en-US" sz="2700" kern="1200"/>
        </a:p>
      </dsp:txBody>
      <dsp:txXfrm>
        <a:off x="0" y="0"/>
        <a:ext cx="10058399" cy="2813698"/>
      </dsp:txXfrm>
    </dsp:sp>
    <dsp:sp modelId="{91F19EB5-D246-4644-A8D3-FCB7A7C8A25A}">
      <dsp:nvSpPr>
        <dsp:cNvPr id="0" name=""/>
        <dsp:cNvSpPr/>
      </dsp:nvSpPr>
      <dsp:spPr>
        <a:xfrm>
          <a:off x="0" y="281369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979A5-A6D9-0A4F-A11F-0D2F822AF4A2}">
      <dsp:nvSpPr>
        <dsp:cNvPr id="0" name=""/>
        <dsp:cNvSpPr/>
      </dsp:nvSpPr>
      <dsp:spPr>
        <a:xfrm>
          <a:off x="0" y="2813698"/>
          <a:ext cx="10058399" cy="281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IN" sz="2700" b="1" u="sng" kern="1200" dirty="0"/>
        </a:p>
        <a:p>
          <a:pPr marL="0" lvl="0" indent="0" algn="l" defTabSz="1200150">
            <a:lnSpc>
              <a:spcPct val="90000"/>
            </a:lnSpc>
            <a:spcBef>
              <a:spcPct val="0"/>
            </a:spcBef>
            <a:spcAft>
              <a:spcPct val="35000"/>
            </a:spcAft>
            <a:buNone/>
          </a:pPr>
          <a:r>
            <a:rPr lang="en-IN" sz="2700" b="1" u="sng" kern="1200" dirty="0"/>
            <a:t>SVC</a:t>
          </a:r>
          <a:r>
            <a:rPr lang="en-IN" sz="2700" kern="1200" dirty="0"/>
            <a:t> :-  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endParaRPr lang="en-US" sz="2700" kern="1200" dirty="0"/>
        </a:p>
      </dsp:txBody>
      <dsp:txXfrm>
        <a:off x="0" y="2813698"/>
        <a:ext cx="10058399" cy="28136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11/25/21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11/25/21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11/25/21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11/25/21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prakharshukla93/85-heart-failure-prediction" TargetMode="External"/><Relationship Id="rId2" Type="http://schemas.openxmlformats.org/officeDocument/2006/relationships/hyperlink" Target="https://www.kaggle.com/dongtrieumd/hf-predi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machine-learning/?ref=shm" TargetMode="External"/><Relationship Id="rId3" Type="http://schemas.openxmlformats.org/officeDocument/2006/relationships/hyperlink" Target="https://www.equiskill.com/understanding-logistic-regression/" TargetMode="External"/><Relationship Id="rId7" Type="http://schemas.openxmlformats.org/officeDocument/2006/relationships/hyperlink" Target="https://www.kaggle.com/andrewmvd/heart-failure-clinical-data" TargetMode="External"/><Relationship Id="rId2" Type="http://schemas.openxmlformats.org/officeDocument/2006/relationships/hyperlink" Target="https://www.geeksforgeeks.org/decision-tree/" TargetMode="External"/><Relationship Id="rId1" Type="http://schemas.openxmlformats.org/officeDocument/2006/relationships/slideLayout" Target="../slideLayouts/slideLayout2.xml"/><Relationship Id="rId6" Type="http://schemas.openxmlformats.org/officeDocument/2006/relationships/hyperlink" Target="https://medium.com/analytics-vidhya/introduction-to-xgboost-algorithm-d2e7fad76b04" TargetMode="External"/><Relationship Id="rId5" Type="http://schemas.openxmlformats.org/officeDocument/2006/relationships/hyperlink" Target="https://www.omnisci.com/technical-glossary/feature-engineering%20%5b12" TargetMode="External"/><Relationship Id="rId4" Type="http://schemas.openxmlformats.org/officeDocument/2006/relationships/hyperlink" Target="https://www.javatpoint.com/machine-learning-random-forest-algorithm" TargetMode="External"/><Relationship Id="rId9" Type="http://schemas.openxmlformats.org/officeDocument/2006/relationships/hyperlink" Target="https://www.youtube.com/channel/UCNU_lfiiWBdtULKOw6X0Di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4C39-A158-2A4A-8283-FE0F2A5E3971}"/>
              </a:ext>
            </a:extLst>
          </p:cNvPr>
          <p:cNvSpPr>
            <a:spLocks noGrp="1"/>
          </p:cNvSpPr>
          <p:nvPr>
            <p:ph type="ctrTitle"/>
          </p:nvPr>
        </p:nvSpPr>
        <p:spPr>
          <a:xfrm>
            <a:off x="947865" y="1535266"/>
            <a:ext cx="9966960" cy="3035808"/>
          </a:xfrm>
        </p:spPr>
        <p:txBody>
          <a:bodyPr/>
          <a:lstStyle/>
          <a:p>
            <a:r>
              <a:rPr lang="en-US" dirty="0"/>
              <a:t>Heart failure predictor</a:t>
            </a:r>
          </a:p>
        </p:txBody>
      </p:sp>
      <p:sp>
        <p:nvSpPr>
          <p:cNvPr id="3" name="Subtitle 2">
            <a:extLst>
              <a:ext uri="{FF2B5EF4-FFF2-40B4-BE49-F238E27FC236}">
                <a16:creationId xmlns:a16="http://schemas.microsoft.com/office/drawing/2014/main" id="{5626D9AE-CB87-CD45-9D0F-038499806854}"/>
              </a:ext>
            </a:extLst>
          </p:cNvPr>
          <p:cNvSpPr>
            <a:spLocks noGrp="1"/>
          </p:cNvSpPr>
          <p:nvPr>
            <p:ph type="subTitle" idx="1"/>
          </p:nvPr>
        </p:nvSpPr>
        <p:spPr/>
        <p:txBody>
          <a:bodyPr/>
          <a:lstStyle/>
          <a:p>
            <a:r>
              <a:rPr lang="en-US" dirty="0"/>
              <a:t>YASH KUMAR GARG.    11906097</a:t>
            </a:r>
          </a:p>
          <a:p>
            <a:r>
              <a:rPr lang="en-US" dirty="0"/>
              <a:t>ABHISHEK BHADORIA. 11905997</a:t>
            </a:r>
          </a:p>
        </p:txBody>
      </p:sp>
    </p:spTree>
    <p:extLst>
      <p:ext uri="{BB962C8B-B14F-4D97-AF65-F5344CB8AC3E}">
        <p14:creationId xmlns:p14="http://schemas.microsoft.com/office/powerpoint/2010/main" val="62057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6" descr="Decision Tree - GeeksforGeeks">
            <a:extLst>
              <a:ext uri="{FF2B5EF4-FFF2-40B4-BE49-F238E27FC236}">
                <a16:creationId xmlns:a16="http://schemas.microsoft.com/office/drawing/2014/main" id="{C8E2BD89-CD10-5949-959E-3E5345C3975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1616" y="0"/>
            <a:ext cx="5112461" cy="38343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6400799" y="644577"/>
            <a:ext cx="5299585" cy="5527623"/>
          </a:xfrm>
        </p:spPr>
        <p:txBody>
          <a:bodyPr>
            <a:normAutofit/>
          </a:bodyPr>
          <a:lstStyle/>
          <a:p>
            <a:r>
              <a:rPr lang="en-IN" b="1" u="sng" dirty="0"/>
              <a:t>Decision tree </a:t>
            </a:r>
            <a:r>
              <a:rPr lang="en-IN" b="1" dirty="0"/>
              <a:t>:- </a:t>
            </a:r>
            <a:r>
              <a:rPr lang="en-IN"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p>
          <a:p>
            <a:pPr marL="0" indent="0">
              <a:buNone/>
            </a:pPr>
            <a:endParaRPr lang="en-IN" sz="1800" dirty="0"/>
          </a:p>
          <a:p>
            <a:r>
              <a:rPr lang="en-IN" sz="1800" b="1" u="sng" dirty="0"/>
              <a:t>Gradient boosting </a:t>
            </a:r>
            <a:r>
              <a:rPr lang="en-IN" sz="1800" dirty="0"/>
              <a:t>:-  </a:t>
            </a:r>
            <a:r>
              <a:rPr lang="en-US" sz="1800" dirty="0"/>
              <a:t>Gradient boosting classifiers are a group of machine learning algorithms that combine many weak learning models together to create a strong predictive model. Decision trees are usually used when doing gradient boosting.</a:t>
            </a:r>
          </a:p>
          <a:p>
            <a:pPr marL="0" indent="0">
              <a:buNone/>
            </a:pPr>
            <a:endParaRPr lang="en-IN" sz="1700" dirty="0"/>
          </a:p>
          <a:p>
            <a:pPr marL="0" indent="0">
              <a:buNone/>
            </a:pPr>
            <a:endParaRPr lang="en-IN" sz="1800" dirty="0"/>
          </a:p>
          <a:p>
            <a:pPr marL="0" indent="0">
              <a:buNone/>
            </a:pPr>
            <a:endParaRPr lang="en-IN" sz="1800" dirty="0"/>
          </a:p>
        </p:txBody>
      </p:sp>
      <p:grpSp>
        <p:nvGrpSpPr>
          <p:cNvPr id="25" name="Group 2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076" name="Picture 4" descr="Gradient Boosting for Classification | Paperspace Blog">
            <a:extLst>
              <a:ext uri="{FF2B5EF4-FFF2-40B4-BE49-F238E27FC236}">
                <a16:creationId xmlns:a16="http://schemas.microsoft.com/office/drawing/2014/main" id="{FD282AF8-8034-3D4C-9A87-EA1657BC67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12781"/>
            <a:ext cx="6066502" cy="74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7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68E7D22F-6F37-B748-BED1-9DC428B67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144" y="505918"/>
            <a:ext cx="5216577" cy="2923082"/>
          </a:xfrm>
          <a:prstGeom prst="rect">
            <a:avLst/>
          </a:prstGeom>
        </p:spPr>
      </p:pic>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8156351" y="629587"/>
            <a:ext cx="3544034" cy="5542613"/>
          </a:xfrm>
        </p:spPr>
        <p:txBody>
          <a:bodyPr>
            <a:normAutofit/>
          </a:bodyPr>
          <a:lstStyle/>
          <a:p>
            <a:pPr marL="0" indent="0">
              <a:buNone/>
            </a:pPr>
            <a:r>
              <a:rPr lang="en-IN" sz="1800" b="1" u="sng" dirty="0"/>
              <a:t>RANDOM FOREST:- </a:t>
            </a:r>
            <a:r>
              <a:rPr lang="en-IN" sz="1800" dirty="0"/>
              <a:t>Random Forest is a classifier that contains a number of decision trees on various subsets of the given dataset and takes the average to improve the predictive accuracy of that dataset.</a:t>
            </a:r>
          </a:p>
          <a:p>
            <a:pPr marL="0" indent="0">
              <a:buNone/>
            </a:pPr>
            <a:endParaRPr lang="en-IN" sz="1600" dirty="0"/>
          </a:p>
          <a:p>
            <a:pPr marL="0" indent="0">
              <a:buNone/>
            </a:pPr>
            <a:endParaRPr lang="en-IN" sz="1600" dirty="0"/>
          </a:p>
          <a:p>
            <a:r>
              <a:rPr lang="en-IN" sz="1800" b="1" u="sng" dirty="0" err="1"/>
              <a:t>Xgboost</a:t>
            </a:r>
            <a:r>
              <a:rPr lang="en-IN" sz="1800" dirty="0"/>
              <a:t> :- </a:t>
            </a:r>
            <a:r>
              <a:rPr lang="en-US" sz="1800" dirty="0" err="1"/>
              <a:t>XGBoost</a:t>
            </a:r>
            <a:r>
              <a:rPr lang="en-US" sz="1800" dirty="0"/>
              <a:t> is an optimized distributed gradient boosting library designed to be highly efficient, flexible and portable. It implements machine learning algorithms under the Gradient Boosting framework.</a:t>
            </a:r>
            <a:endParaRPr lang="en-IN" sz="18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u="sng" dirty="0"/>
          </a:p>
        </p:txBody>
      </p:sp>
      <p:grpSp>
        <p:nvGrpSpPr>
          <p:cNvPr id="25" name="Group 2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100" name="Picture 4" descr="Introduction to XGBoost Algorithm | by Nadeem | Analytics Vidhya | Medium">
            <a:extLst>
              <a:ext uri="{FF2B5EF4-FFF2-40B4-BE49-F238E27FC236}">
                <a16:creationId xmlns:a16="http://schemas.microsoft.com/office/drawing/2014/main" id="{594EE426-5284-2C41-A426-709D5B8026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5841" y="3429001"/>
            <a:ext cx="6014546" cy="344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3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869A-C4E8-F34F-B2EF-EC6CB0E3EEEE}"/>
              </a:ext>
            </a:extLst>
          </p:cNvPr>
          <p:cNvSpPr>
            <a:spLocks noGrp="1"/>
          </p:cNvSpPr>
          <p:nvPr>
            <p:ph type="title"/>
          </p:nvPr>
        </p:nvSpPr>
        <p:spPr>
          <a:xfrm>
            <a:off x="1069848" y="484632"/>
            <a:ext cx="10058400" cy="1164286"/>
          </a:xfrm>
        </p:spPr>
        <p:txBody>
          <a:bodyPr>
            <a:normAutofit fontScale="90000"/>
          </a:bodyPr>
          <a:lstStyle/>
          <a:p>
            <a:r>
              <a:rPr lang="en-US" dirty="0"/>
              <a:t>FEATURE ENGINERRING</a:t>
            </a:r>
            <a:br>
              <a:rPr lang="en-US" dirty="0"/>
            </a:br>
            <a:endParaRPr lang="en-US" dirty="0"/>
          </a:p>
        </p:txBody>
      </p:sp>
      <p:sp>
        <p:nvSpPr>
          <p:cNvPr id="3" name="Content Placeholder 2">
            <a:extLst>
              <a:ext uri="{FF2B5EF4-FFF2-40B4-BE49-F238E27FC236}">
                <a16:creationId xmlns:a16="http://schemas.microsoft.com/office/drawing/2014/main" id="{3B870DB8-C42E-9F4E-B55A-B2A4BE89B0A5}"/>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F18BC9F6-ED6D-2640-A7C7-6A62FBCC2F63}"/>
              </a:ext>
            </a:extLst>
          </p:cNvPr>
          <p:cNvSpPr txBox="1"/>
          <p:nvPr/>
        </p:nvSpPr>
        <p:spPr>
          <a:xfrm>
            <a:off x="1069848" y="1873770"/>
            <a:ext cx="10058400" cy="1477328"/>
          </a:xfrm>
          <a:prstGeom prst="rect">
            <a:avLst/>
          </a:prstGeom>
          <a:noFill/>
        </p:spPr>
        <p:txBody>
          <a:bodyPr wrap="square" rtlCol="0">
            <a:spAutoFit/>
          </a:bodyPr>
          <a:lstStyle/>
          <a:p>
            <a:r>
              <a:rPr lang="en-IN" dirty="0"/>
              <a:t>Feature engineering refers to the process of using domain knowledge to select and transform the most relevant variables from raw data when creating a predictive model using machine learning or statistical </a:t>
            </a:r>
            <a:r>
              <a:rPr lang="en-IN" dirty="0" err="1"/>
              <a:t>modeling</a:t>
            </a:r>
            <a:r>
              <a:rPr lang="en-IN" dirty="0"/>
              <a:t>. The goal of feature engineering and selection is to improve the performance of machine learning (ML) algorithms.</a:t>
            </a:r>
          </a:p>
          <a:p>
            <a:endParaRPr lang="en-US" dirty="0"/>
          </a:p>
        </p:txBody>
      </p:sp>
      <p:pic>
        <p:nvPicPr>
          <p:cNvPr id="7" name="Picture 6" descr="Diagram&#10;&#10;Description automatically generated">
            <a:extLst>
              <a:ext uri="{FF2B5EF4-FFF2-40B4-BE49-F238E27FC236}">
                <a16:creationId xmlns:a16="http://schemas.microsoft.com/office/drawing/2014/main" id="{227688BE-C5EA-5E46-BEBF-19FDC6559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105" y="3575950"/>
            <a:ext cx="5286747" cy="2647846"/>
          </a:xfrm>
          <a:prstGeom prst="rect">
            <a:avLst/>
          </a:prstGeom>
        </p:spPr>
      </p:pic>
    </p:spTree>
    <p:extLst>
      <p:ext uri="{BB962C8B-B14F-4D97-AF65-F5344CB8AC3E}">
        <p14:creationId xmlns:p14="http://schemas.microsoft.com/office/powerpoint/2010/main" val="337798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0817-41F2-43FF-B759-89E6C31789CF}"/>
              </a:ext>
            </a:extLst>
          </p:cNvPr>
          <p:cNvSpPr>
            <a:spLocks noGrp="1"/>
          </p:cNvSpPr>
          <p:nvPr>
            <p:ph type="title"/>
          </p:nvPr>
        </p:nvSpPr>
        <p:spPr>
          <a:xfrm>
            <a:off x="1069848" y="185738"/>
            <a:ext cx="10058400" cy="1385887"/>
          </a:xfrm>
        </p:spPr>
        <p:txBody>
          <a:bodyPr/>
          <a:lstStyle/>
          <a:p>
            <a:r>
              <a:rPr lang="en-US" dirty="0"/>
              <a:t>COMPARE MODELS</a:t>
            </a:r>
            <a:endParaRPr lang="en-IN" dirty="0"/>
          </a:p>
        </p:txBody>
      </p:sp>
      <p:graphicFrame>
        <p:nvGraphicFramePr>
          <p:cNvPr id="4" name="Content Placeholder 3">
            <a:extLst>
              <a:ext uri="{FF2B5EF4-FFF2-40B4-BE49-F238E27FC236}">
                <a16:creationId xmlns:a16="http://schemas.microsoft.com/office/drawing/2014/main" id="{F660867A-C6E2-8A4B-AF11-C8D7D0685C78}"/>
              </a:ext>
            </a:extLst>
          </p:cNvPr>
          <p:cNvGraphicFramePr>
            <a:graphicFrameLocks noGrp="1"/>
          </p:cNvGraphicFramePr>
          <p:nvPr>
            <p:ph idx="1"/>
            <p:extLst>
              <p:ext uri="{D42A27DB-BD31-4B8C-83A1-F6EECF244321}">
                <p14:modId xmlns:p14="http://schemas.microsoft.com/office/powerpoint/2010/main" val="2114605295"/>
              </p:ext>
            </p:extLst>
          </p:nvPr>
        </p:nvGraphicFramePr>
        <p:xfrm>
          <a:off x="1069975" y="1357313"/>
          <a:ext cx="10160000" cy="49006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390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8B87-FCA7-4A56-8887-371C70FFB747}"/>
              </a:ext>
            </a:extLst>
          </p:cNvPr>
          <p:cNvSpPr>
            <a:spLocks noGrp="1"/>
          </p:cNvSpPr>
          <p:nvPr>
            <p:ph type="title"/>
          </p:nvPr>
        </p:nvSpPr>
        <p:spPr>
          <a:xfrm>
            <a:off x="1069848" y="289560"/>
            <a:ext cx="10058400" cy="1402080"/>
          </a:xfrm>
        </p:spPr>
        <p:txBody>
          <a:bodyPr/>
          <a:lstStyle/>
          <a:p>
            <a:r>
              <a:rPr lang="en-US" dirty="0"/>
              <a:t>COMPARE MODELS </a:t>
            </a:r>
            <a:endParaRPr lang="en-IN" dirty="0"/>
          </a:p>
        </p:txBody>
      </p:sp>
      <p:graphicFrame>
        <p:nvGraphicFramePr>
          <p:cNvPr id="4" name="Content Placeholder 3">
            <a:extLst>
              <a:ext uri="{FF2B5EF4-FFF2-40B4-BE49-F238E27FC236}">
                <a16:creationId xmlns:a16="http://schemas.microsoft.com/office/drawing/2014/main" id="{52056779-08E8-8B43-BCA0-66DF26C4EA25}"/>
              </a:ext>
            </a:extLst>
          </p:cNvPr>
          <p:cNvGraphicFramePr>
            <a:graphicFrameLocks noGrp="1"/>
          </p:cNvGraphicFramePr>
          <p:nvPr>
            <p:ph idx="1"/>
            <p:extLst>
              <p:ext uri="{D42A27DB-BD31-4B8C-83A1-F6EECF244321}">
                <p14:modId xmlns:p14="http://schemas.microsoft.com/office/powerpoint/2010/main" val="1861333314"/>
              </p:ext>
            </p:extLst>
          </p:nvPr>
        </p:nvGraphicFramePr>
        <p:xfrm>
          <a:off x="1069975" y="1691640"/>
          <a:ext cx="10058400" cy="448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47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DC27-03B1-4B19-8848-C57FC41C257D}"/>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39CACE45-566F-4BB1-A8B8-0632B0C55E8C}"/>
              </a:ext>
            </a:extLst>
          </p:cNvPr>
          <p:cNvSpPr>
            <a:spLocks noGrp="1"/>
          </p:cNvSpPr>
          <p:nvPr>
            <p:ph idx="1"/>
          </p:nvPr>
        </p:nvSpPr>
        <p:spPr/>
        <p:txBody>
          <a:bodyPr/>
          <a:lstStyle/>
          <a:p>
            <a:r>
              <a:rPr lang="en-US" dirty="0">
                <a:hlinkClick r:id="rId2"/>
              </a:rPr>
              <a:t>https://www.kaggle.com/dongtrieumd/hf-prediction</a:t>
            </a:r>
            <a:r>
              <a:rPr lang="en-US" dirty="0"/>
              <a:t>  - The accuracy of this project is only 80% . He </a:t>
            </a:r>
            <a:r>
              <a:rPr lang="en-US" dirty="0" err="1"/>
              <a:t>doesnot</a:t>
            </a:r>
            <a:r>
              <a:rPr lang="en-US" dirty="0"/>
              <a:t> implement all models properly.</a:t>
            </a:r>
          </a:p>
          <a:p>
            <a:endParaRPr lang="en-US" dirty="0"/>
          </a:p>
          <a:p>
            <a:r>
              <a:rPr lang="en-US" dirty="0">
                <a:hlinkClick r:id="rId3"/>
              </a:rPr>
              <a:t>https://www.kaggle.com/prakharshukla93/85-heart-failure-prediction</a:t>
            </a:r>
            <a:r>
              <a:rPr lang="en-US" dirty="0"/>
              <a:t> - In this project although he gets accuracy of 85% using KNN . But his project lacks in reaching the users.</a:t>
            </a:r>
          </a:p>
        </p:txBody>
      </p:sp>
    </p:spTree>
    <p:extLst>
      <p:ext uri="{BB962C8B-B14F-4D97-AF65-F5344CB8AC3E}">
        <p14:creationId xmlns:p14="http://schemas.microsoft.com/office/powerpoint/2010/main" val="237882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BFE4-9267-384A-A7F2-06DF056F6AC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4D7F1D7-7977-E040-B956-42126C484998}"/>
              </a:ext>
            </a:extLst>
          </p:cNvPr>
          <p:cNvSpPr>
            <a:spLocks noGrp="1"/>
          </p:cNvSpPr>
          <p:nvPr>
            <p:ph idx="1"/>
          </p:nvPr>
        </p:nvSpPr>
        <p:spPr/>
        <p:txBody>
          <a:bodyPr/>
          <a:lstStyle/>
          <a:p>
            <a:r>
              <a:rPr lang="en-US" dirty="0">
                <a:hlinkClick r:id="rId2"/>
              </a:rPr>
              <a:t>https://www.geeksforgeeks.org/decision-tree/</a:t>
            </a:r>
            <a:r>
              <a:rPr lang="en-US" dirty="0"/>
              <a:t>.   [10]</a:t>
            </a:r>
          </a:p>
          <a:p>
            <a:r>
              <a:rPr lang="en-IN" u="sng" dirty="0">
                <a:hlinkClick r:id="rId3"/>
              </a:rPr>
              <a:t>https://www.equiskill.com/understanding-logistic-regression/</a:t>
            </a:r>
            <a:r>
              <a:rPr lang="en-IN" u="sng" dirty="0"/>
              <a:t>  [8]</a:t>
            </a:r>
            <a:endParaRPr lang="en-US" dirty="0"/>
          </a:p>
          <a:p>
            <a:r>
              <a:rPr lang="en-US" dirty="0">
                <a:hlinkClick r:id="rId4"/>
              </a:rPr>
              <a:t>https://www.javatpoint.com/machine-learning-random-forest-algorithm</a:t>
            </a:r>
            <a:r>
              <a:rPr lang="en-US" dirty="0"/>
              <a:t>  [11 ]</a:t>
            </a:r>
          </a:p>
          <a:p>
            <a:r>
              <a:rPr lang="en-US" dirty="0">
                <a:hlinkClick r:id="rId5"/>
              </a:rPr>
              <a:t>https://www.omnisci.com/technical-glossary/feature-engineering    [12</a:t>
            </a:r>
            <a:r>
              <a:rPr lang="en-US" dirty="0"/>
              <a:t>]</a:t>
            </a:r>
          </a:p>
          <a:p>
            <a:r>
              <a:rPr lang="en-IN" u="sng" dirty="0">
                <a:hlinkClick r:id="rId6"/>
              </a:rPr>
              <a:t>https://medium.com/analytics-vidhya/introduction-to-xgboost-algorithm-d2e7fad76b04</a:t>
            </a:r>
            <a:r>
              <a:rPr lang="en-IN" u="sng" dirty="0"/>
              <a:t> [ 11]</a:t>
            </a:r>
          </a:p>
          <a:p>
            <a:r>
              <a:rPr lang="en-US" dirty="0">
                <a:hlinkClick r:id="rId7"/>
              </a:rPr>
              <a:t>https://www.kaggle.com/andrewmvd/heart-failure-clinical-data</a:t>
            </a:r>
            <a:r>
              <a:rPr lang="en-US" dirty="0"/>
              <a:t> [dataset]</a:t>
            </a:r>
          </a:p>
          <a:p>
            <a:r>
              <a:rPr lang="en-US" dirty="0">
                <a:hlinkClick r:id="rId8"/>
              </a:rPr>
              <a:t>https://www.geeksforgeeks.org/machine-learning/?ref=shm</a:t>
            </a:r>
            <a:r>
              <a:rPr lang="en-US" dirty="0"/>
              <a:t> [study purpose]</a:t>
            </a:r>
          </a:p>
          <a:p>
            <a:r>
              <a:rPr lang="en-US" dirty="0">
                <a:hlinkClick r:id="rId9"/>
              </a:rPr>
              <a:t>https://www.youtube.com/channel/UCNU_lfiiWBdtULKOw6X0Dig</a:t>
            </a:r>
            <a:r>
              <a:rPr lang="en-US" dirty="0"/>
              <a:t> [study purpose]</a:t>
            </a:r>
          </a:p>
          <a:p>
            <a:endParaRPr lang="en-US" dirty="0"/>
          </a:p>
          <a:p>
            <a:endParaRPr lang="en-US" dirty="0"/>
          </a:p>
        </p:txBody>
      </p:sp>
    </p:spTree>
    <p:extLst>
      <p:ext uri="{BB962C8B-B14F-4D97-AF65-F5344CB8AC3E}">
        <p14:creationId xmlns:p14="http://schemas.microsoft.com/office/powerpoint/2010/main" val="54209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15FB-55F4-5F4C-B7C3-4B435D651FC1}"/>
              </a:ext>
            </a:extLst>
          </p:cNvPr>
          <p:cNvSpPr>
            <a:spLocks noGrp="1"/>
          </p:cNvSpPr>
          <p:nvPr>
            <p:ph type="title"/>
          </p:nvPr>
        </p:nvSpPr>
        <p:spPr>
          <a:xfrm>
            <a:off x="1069848" y="475206"/>
            <a:ext cx="10058400" cy="1609344"/>
          </a:xfrm>
        </p:spPr>
        <p:txBody>
          <a:bodyPr/>
          <a:lstStyle/>
          <a:p>
            <a:r>
              <a:rPr lang="en-US" dirty="0"/>
              <a:t>WHY HEARTH FAILURE PREDICTOR??</a:t>
            </a:r>
          </a:p>
        </p:txBody>
      </p:sp>
      <p:sp>
        <p:nvSpPr>
          <p:cNvPr id="3" name="Content Placeholder 2">
            <a:extLst>
              <a:ext uri="{FF2B5EF4-FFF2-40B4-BE49-F238E27FC236}">
                <a16:creationId xmlns:a16="http://schemas.microsoft.com/office/drawing/2014/main" id="{00EEB9A0-CA93-C84B-8646-4AA14C69FE31}"/>
              </a:ext>
            </a:extLst>
          </p:cNvPr>
          <p:cNvSpPr>
            <a:spLocks noGrp="1"/>
          </p:cNvSpPr>
          <p:nvPr>
            <p:ph idx="1"/>
          </p:nvPr>
        </p:nvSpPr>
        <p:spPr>
          <a:xfrm>
            <a:off x="1069848" y="2084550"/>
            <a:ext cx="10058400" cy="4511856"/>
          </a:xfrm>
        </p:spPr>
        <p:txBody>
          <a:bodyPr/>
          <a:lstStyle/>
          <a:p>
            <a:r>
              <a:rPr lang="en-US" sz="2400" dirty="0">
                <a:solidFill>
                  <a:schemeClr val="tx1"/>
                </a:solidFill>
              </a:rPr>
              <a:t>Because Heart disease is very common now a days so that the regular checkup is very necessary and that’s why we choose this one.</a:t>
            </a:r>
          </a:p>
          <a:p>
            <a:r>
              <a:rPr lang="en-US" sz="2400" dirty="0">
                <a:solidFill>
                  <a:schemeClr val="tx1"/>
                </a:solidFill>
              </a:rPr>
              <a:t>No one fully utilize this dataset </a:t>
            </a:r>
            <a:r>
              <a:rPr lang="en-US" sz="2400" dirty="0"/>
              <a:t>and implemented properly.</a:t>
            </a:r>
            <a:endParaRPr lang="en-US" sz="2400" dirty="0">
              <a:solidFill>
                <a:schemeClr val="tx1"/>
              </a:solidFill>
            </a:endParaRPr>
          </a:p>
          <a:p>
            <a:r>
              <a:rPr lang="en-US" sz="2400" dirty="0"/>
              <a:t>Earlier it is developed in code-based structure and now we had developed it in user friendly manner.</a:t>
            </a:r>
            <a:endParaRPr lang="en-US" sz="2400" dirty="0">
              <a:solidFill>
                <a:schemeClr val="tx1"/>
              </a:solidFill>
            </a:endParaRPr>
          </a:p>
          <a:p>
            <a:r>
              <a:rPr lang="en-US" sz="2400" dirty="0"/>
              <a:t>Cost Effective and ease of use.</a:t>
            </a:r>
            <a:endParaRPr lang="en-US" sz="2400" dirty="0">
              <a:solidFill>
                <a:srgbClr val="FF0000"/>
              </a:solidFill>
            </a:endParaRPr>
          </a:p>
          <a:p>
            <a:endParaRPr lang="en-US" dirty="0"/>
          </a:p>
        </p:txBody>
      </p:sp>
    </p:spTree>
    <p:extLst>
      <p:ext uri="{BB962C8B-B14F-4D97-AF65-F5344CB8AC3E}">
        <p14:creationId xmlns:p14="http://schemas.microsoft.com/office/powerpoint/2010/main" val="299908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7" name="Rectangle 1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7A1A9-B524-48EE-847B-814172F12CBF}"/>
              </a:ext>
            </a:extLst>
          </p:cNvPr>
          <p:cNvSpPr>
            <a:spLocks noGrp="1"/>
          </p:cNvSpPr>
          <p:nvPr>
            <p:ph type="title"/>
          </p:nvPr>
        </p:nvSpPr>
        <p:spPr>
          <a:xfrm>
            <a:off x="1051560" y="4355692"/>
            <a:ext cx="9085940" cy="1472224"/>
          </a:xfrm>
        </p:spPr>
        <p:txBody>
          <a:bodyPr vert="horz" lIns="91440" tIns="45720" rIns="91440" bIns="45720" rtlCol="0" anchor="b">
            <a:normAutofit/>
          </a:bodyPr>
          <a:lstStyle/>
          <a:p>
            <a:r>
              <a:rPr lang="en-US" sz="6600" dirty="0">
                <a:blipFill dpi="0" rotWithShape="1">
                  <a:blip r:embed="rId4"/>
                  <a:srcRect/>
                  <a:tile tx="6350" ty="-127000" sx="65000" sy="64000" flip="none" algn="tl"/>
                </a:blipFill>
              </a:rPr>
              <a:t>CLINICAL RECORDS DATASET</a:t>
            </a:r>
          </a:p>
        </p:txBody>
      </p:sp>
      <p:pic>
        <p:nvPicPr>
          <p:cNvPr id="4" name="Picture 3" descr="Table&#10;&#10;Description automatically generated with medium confidence">
            <a:extLst>
              <a:ext uri="{FF2B5EF4-FFF2-40B4-BE49-F238E27FC236}">
                <a16:creationId xmlns:a16="http://schemas.microsoft.com/office/drawing/2014/main" id="{803EA655-3636-4DA1-9BFA-9D37267D2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627" y="899563"/>
            <a:ext cx="10982294" cy="2546334"/>
          </a:xfrm>
          <a:prstGeom prst="rect">
            <a:avLst/>
          </a:prstGeom>
        </p:spPr>
      </p:pic>
      <p:grpSp>
        <p:nvGrpSpPr>
          <p:cNvPr id="39" name="Group 22">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4" name="Oval 23">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24">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2423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BCBFC-EDBF-D84C-A26B-FFAD743D96F2}"/>
              </a:ext>
            </a:extLst>
          </p:cNvPr>
          <p:cNvSpPr>
            <a:spLocks noGrp="1"/>
          </p:cNvSpPr>
          <p:nvPr>
            <p:ph type="title"/>
          </p:nvPr>
        </p:nvSpPr>
        <p:spPr>
          <a:xfrm>
            <a:off x="8156350" y="484632"/>
            <a:ext cx="3544035" cy="1609344"/>
          </a:xfrm>
          <a:ln>
            <a:noFill/>
          </a:ln>
        </p:spPr>
        <p:txBody>
          <a:bodyPr>
            <a:normAutofit/>
          </a:bodyPr>
          <a:lstStyle/>
          <a:p>
            <a:r>
              <a:rPr lang="en-US" sz="3200" dirty="0"/>
              <a:t>DATASET </a:t>
            </a:r>
            <a:r>
              <a:rPr lang="en-US" sz="3200" dirty="0" err="1"/>
              <a:t>InFO</a:t>
            </a:r>
            <a:endParaRPr lang="en-US" sz="3200" dirty="0"/>
          </a:p>
        </p:txBody>
      </p:sp>
      <p:pic>
        <p:nvPicPr>
          <p:cNvPr id="4" name="Picture 3">
            <a:extLst>
              <a:ext uri="{FF2B5EF4-FFF2-40B4-BE49-F238E27FC236}">
                <a16:creationId xmlns:a16="http://schemas.microsoft.com/office/drawing/2014/main" id="{E0800306-77F3-4805-9610-7ED17B7C31E2}"/>
              </a:ext>
            </a:extLst>
          </p:cNvPr>
          <p:cNvPicPr>
            <a:picLocks noChangeAspect="1"/>
          </p:cNvPicPr>
          <p:nvPr/>
        </p:nvPicPr>
        <p:blipFill rotWithShape="1">
          <a:blip r:embed="rId4">
            <a:extLst>
              <a:ext uri="{28A0092B-C50C-407E-A947-70E740481C1C}">
                <a14:useLocalDpi xmlns:a14="http://schemas.microsoft.com/office/drawing/2010/main" val="0"/>
              </a:ext>
            </a:extLst>
          </a:blip>
          <a:srcRect t="9092" b="12361"/>
          <a:stretch/>
        </p:blipFill>
        <p:spPr>
          <a:xfrm>
            <a:off x="633999" y="792038"/>
            <a:ext cx="6882269" cy="5284185"/>
          </a:xfrm>
          <a:prstGeom prst="rect">
            <a:avLst/>
          </a:prstGeom>
        </p:spPr>
      </p:pic>
      <p:sp>
        <p:nvSpPr>
          <p:cNvPr id="3" name="Content Placeholder 2">
            <a:extLst>
              <a:ext uri="{FF2B5EF4-FFF2-40B4-BE49-F238E27FC236}">
                <a16:creationId xmlns:a16="http://schemas.microsoft.com/office/drawing/2014/main" id="{BAD02F74-BEC6-0243-A5B2-D12D76E7C14C}"/>
              </a:ext>
            </a:extLst>
          </p:cNvPr>
          <p:cNvSpPr>
            <a:spLocks noGrp="1"/>
          </p:cNvSpPr>
          <p:nvPr>
            <p:ph idx="1"/>
          </p:nvPr>
        </p:nvSpPr>
        <p:spPr>
          <a:xfrm>
            <a:off x="8156351" y="2121408"/>
            <a:ext cx="3544034" cy="4050792"/>
          </a:xfrm>
        </p:spPr>
        <p:txBody>
          <a:bodyPr>
            <a:normAutofit/>
          </a:bodyPr>
          <a:lstStyle/>
          <a:p>
            <a:pPr marL="0" indent="0">
              <a:buNone/>
            </a:pPr>
            <a:endParaRPr lang="en-US" sz="1600" dirty="0"/>
          </a:p>
          <a:p>
            <a:endParaRPr lang="en-US" sz="1600" dirty="0"/>
          </a:p>
        </p:txBody>
      </p:sp>
      <p:grpSp>
        <p:nvGrpSpPr>
          <p:cNvPr id="26" name="Group 2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9608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404055-EA0C-4C22-BB5D-09E798C75C8D}"/>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6600" cap="all" dirty="0">
                <a:blipFill dpi="0" rotWithShape="1">
                  <a:blip r:embed="rId4"/>
                  <a:srcRect/>
                  <a:tile tx="6350" ty="-127000" sx="65000" sy="64000" flip="none" algn="tl"/>
                </a:blipFill>
                <a:latin typeface="+mj-lt"/>
                <a:ea typeface="+mj-ea"/>
                <a:cs typeface="+mj-cs"/>
              </a:rPr>
              <a:t>Death event in the dataset</a:t>
            </a:r>
          </a:p>
        </p:txBody>
      </p:sp>
      <p:pic>
        <p:nvPicPr>
          <p:cNvPr id="4" name="Picture 3">
            <a:extLst>
              <a:ext uri="{FF2B5EF4-FFF2-40B4-BE49-F238E27FC236}">
                <a16:creationId xmlns:a16="http://schemas.microsoft.com/office/drawing/2014/main" id="{5812B4B0-DD2A-4E0E-BBC2-3F57447888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7" y="640080"/>
            <a:ext cx="5436868" cy="3316489"/>
          </a:xfrm>
          <a:prstGeom prst="rect">
            <a:avLst/>
          </a:prstGeom>
        </p:spPr>
      </p:pic>
      <p:grpSp>
        <p:nvGrpSpPr>
          <p:cNvPr id="24" name="Group 23">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253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1" name="Rectangle 20">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DF75ECA-A699-4038-9048-79D6A3EFC026}"/>
              </a:ext>
            </a:extLst>
          </p:cNvPr>
          <p:cNvSpPr txBox="1"/>
          <p:nvPr/>
        </p:nvSpPr>
        <p:spPr>
          <a:xfrm>
            <a:off x="1051560" y="4355692"/>
            <a:ext cx="9085940" cy="1472224"/>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6100" cap="all">
                <a:blipFill dpi="0" rotWithShape="1">
                  <a:blip r:embed="rId4"/>
                  <a:srcRect/>
                  <a:tile tx="6350" ty="-127000" sx="65000" sy="64000" flip="none" algn="tl"/>
                </a:blipFill>
                <a:latin typeface="+mj-lt"/>
                <a:ea typeface="+mj-ea"/>
                <a:cs typeface="+mj-cs"/>
              </a:rPr>
              <a:t>Correlation Analysis-Kendall</a:t>
            </a:r>
          </a:p>
        </p:txBody>
      </p:sp>
      <p:pic>
        <p:nvPicPr>
          <p:cNvPr id="5" name="Picture 4" descr="Table&#10;&#10;Description automatically generated">
            <a:extLst>
              <a:ext uri="{FF2B5EF4-FFF2-40B4-BE49-F238E27FC236}">
                <a16:creationId xmlns:a16="http://schemas.microsoft.com/office/drawing/2014/main" id="{6F2F891B-C908-42BF-8F1C-FE3D433168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57" y="1254744"/>
            <a:ext cx="10916463" cy="2701825"/>
          </a:xfrm>
          <a:prstGeom prst="rect">
            <a:avLst/>
          </a:prstGeom>
        </p:spPr>
      </p:pic>
      <p:grpSp>
        <p:nvGrpSpPr>
          <p:cNvPr id="25" name="Group 24">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6" name="Oval 25">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5184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7A83D-6267-4426-8240-45C3794CE5AC}"/>
              </a:ext>
            </a:extLst>
          </p:cNvPr>
          <p:cNvSpPr>
            <a:spLocks noGrp="1"/>
          </p:cNvSpPr>
          <p:nvPr>
            <p:ph type="title"/>
          </p:nvPr>
        </p:nvSpPr>
        <p:spPr>
          <a:xfrm>
            <a:off x="8156350" y="484632"/>
            <a:ext cx="3544035" cy="1609344"/>
          </a:xfrm>
          <a:ln>
            <a:noFill/>
          </a:ln>
        </p:spPr>
        <p:txBody>
          <a:bodyPr>
            <a:normAutofit/>
          </a:bodyPr>
          <a:lstStyle/>
          <a:p>
            <a:r>
              <a:rPr lang="en-US" sz="3200"/>
              <a:t>LIMITATION</a:t>
            </a:r>
            <a:endParaRPr lang="en-IN" sz="3200"/>
          </a:p>
        </p:txBody>
      </p:sp>
      <p:pic>
        <p:nvPicPr>
          <p:cNvPr id="4" name="Picture 3">
            <a:extLst>
              <a:ext uri="{FF2B5EF4-FFF2-40B4-BE49-F238E27FC236}">
                <a16:creationId xmlns:a16="http://schemas.microsoft.com/office/drawing/2014/main" id="{3C0F203E-BC8F-5740-B900-C33E5EC62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99" y="1360847"/>
            <a:ext cx="5782041" cy="4146566"/>
          </a:xfrm>
          <a:prstGeom prst="rect">
            <a:avLst/>
          </a:prstGeom>
        </p:spPr>
      </p:pic>
      <p:sp>
        <p:nvSpPr>
          <p:cNvPr id="10" name="Content Placeholder 2">
            <a:extLst>
              <a:ext uri="{FF2B5EF4-FFF2-40B4-BE49-F238E27FC236}">
                <a16:creationId xmlns:a16="http://schemas.microsoft.com/office/drawing/2014/main" id="{352D7263-AE76-45DF-97ED-EDB6F667EC53}"/>
              </a:ext>
            </a:extLst>
          </p:cNvPr>
          <p:cNvSpPr>
            <a:spLocks noGrp="1"/>
          </p:cNvSpPr>
          <p:nvPr>
            <p:ph idx="1"/>
          </p:nvPr>
        </p:nvSpPr>
        <p:spPr>
          <a:xfrm>
            <a:off x="8156351" y="2121408"/>
            <a:ext cx="3544034" cy="4050792"/>
          </a:xfrm>
        </p:spPr>
        <p:txBody>
          <a:bodyPr>
            <a:normAutofit/>
          </a:bodyPr>
          <a:lstStyle/>
          <a:p>
            <a:r>
              <a:rPr lang="en-IN" sz="1600"/>
              <a:t>Dataset has only 299 entry.</a:t>
            </a:r>
          </a:p>
          <a:p>
            <a:r>
              <a:rPr lang="en-IN" sz="1600"/>
              <a:t>Time Feature is more dominant</a:t>
            </a:r>
          </a:p>
          <a:p>
            <a:r>
              <a:rPr lang="en-IN" sz="1600"/>
              <a:t>Accuracy is not up to the mark</a:t>
            </a:r>
          </a:p>
          <a:p>
            <a:endParaRPr lang="en-IN" sz="160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7455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3079D-D2B7-4F10-A3D3-8949D4F12D96}"/>
              </a:ext>
            </a:extLst>
          </p:cNvPr>
          <p:cNvSpPr>
            <a:spLocks noGrp="1"/>
          </p:cNvSpPr>
          <p:nvPr>
            <p:ph type="title"/>
          </p:nvPr>
        </p:nvSpPr>
        <p:spPr>
          <a:xfrm>
            <a:off x="1069848" y="484632"/>
            <a:ext cx="10058400" cy="1609344"/>
          </a:xfrm>
        </p:spPr>
        <p:txBody>
          <a:bodyPr>
            <a:normAutofit/>
          </a:bodyPr>
          <a:lstStyle/>
          <a:p>
            <a:r>
              <a:rPr lang="en-US" dirty="0"/>
              <a:t>MODEL USES &amp; DESCRIBE MODEL </a:t>
            </a:r>
            <a:endParaRPr lang="en-IN" dirty="0"/>
          </a:p>
        </p:txBody>
      </p:sp>
      <p:sp>
        <p:nvSpPr>
          <p:cNvPr id="3" name="Content Placeholder 2">
            <a:extLst>
              <a:ext uri="{FF2B5EF4-FFF2-40B4-BE49-F238E27FC236}">
                <a16:creationId xmlns:a16="http://schemas.microsoft.com/office/drawing/2014/main" id="{14C61ACF-CE4C-4157-9D4D-2C4641D641F9}"/>
              </a:ext>
            </a:extLst>
          </p:cNvPr>
          <p:cNvSpPr>
            <a:spLocks noGrp="1"/>
          </p:cNvSpPr>
          <p:nvPr>
            <p:ph idx="1"/>
          </p:nvPr>
        </p:nvSpPr>
        <p:spPr>
          <a:xfrm>
            <a:off x="1069848" y="2320412"/>
            <a:ext cx="10058400" cy="3851787"/>
          </a:xfrm>
        </p:spPr>
        <p:txBody>
          <a:bodyPr>
            <a:normAutofit/>
          </a:bodyPr>
          <a:lstStyle/>
          <a:p>
            <a:r>
              <a:rPr lang="en-IN" sz="1800" b="1" u="sng" dirty="0"/>
              <a:t>Logistic Regression </a:t>
            </a:r>
            <a:r>
              <a:rPr lang="en-IN" sz="1800" dirty="0"/>
              <a:t>:-</a:t>
            </a:r>
          </a:p>
          <a:p>
            <a:pPr marL="0" indent="0">
              <a:buNone/>
            </a:pPr>
            <a:r>
              <a:rPr lang="en-IN" sz="1800" dirty="0"/>
              <a:t>                                        In statistics, the </a:t>
            </a:r>
            <a:r>
              <a:rPr lang="en-IN" sz="1800" b="1" dirty="0"/>
              <a:t>logistic model</a:t>
            </a:r>
            <a:r>
              <a:rPr lang="en-IN" sz="1800" dirty="0"/>
              <a:t> (or </a:t>
            </a:r>
            <a:r>
              <a:rPr lang="en-IN" sz="1800" b="1" dirty="0"/>
              <a:t>logit model</a:t>
            </a:r>
            <a:r>
              <a:rPr lang="en-IN" sz="1800" dirty="0"/>
              <a:t>)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with a sum of one.</a:t>
            </a:r>
          </a:p>
          <a:p>
            <a:pPr marL="0" indent="0">
              <a:buNone/>
            </a:pPr>
            <a:endParaRPr lang="en-US" sz="1800" dirty="0"/>
          </a:p>
          <a:p>
            <a:pPr marL="0" indent="0">
              <a:buNone/>
            </a:pPr>
            <a:endParaRPr lang="en-US" sz="1400" dirty="0"/>
          </a:p>
          <a:p>
            <a:pPr marL="0" indent="0">
              <a:buNone/>
            </a:pPr>
            <a:endParaRPr lang="en-IN" sz="14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 name="Picture 2" descr="Understanding Logistic Regression – Equiskill.com">
            <a:extLst>
              <a:ext uri="{FF2B5EF4-FFF2-40B4-BE49-F238E27FC236}">
                <a16:creationId xmlns:a16="http://schemas.microsoft.com/office/drawing/2014/main" id="{A7A173E2-D1D9-884D-B735-47EEF5BD5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2" y="4103716"/>
            <a:ext cx="7958138" cy="241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92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AEC9F8B6-1B06-4505-8F7A-7054C7D1BC5E}"/>
              </a:ext>
            </a:extLst>
          </p:cNvPr>
          <p:cNvGraphicFramePr>
            <a:graphicFrameLocks noGrp="1"/>
          </p:cNvGraphicFramePr>
          <p:nvPr>
            <p:ph idx="1"/>
            <p:extLst>
              <p:ext uri="{D42A27DB-BD31-4B8C-83A1-F6EECF244321}">
                <p14:modId xmlns:p14="http://schemas.microsoft.com/office/powerpoint/2010/main" val="2571862393"/>
              </p:ext>
            </p:extLst>
          </p:nvPr>
        </p:nvGraphicFramePr>
        <p:xfrm>
          <a:off x="1069848" y="544802"/>
          <a:ext cx="10058400" cy="56273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6" name="Picture 5" descr="Text&#10;&#10;Description automatically generated with medium confidence">
            <a:extLst>
              <a:ext uri="{FF2B5EF4-FFF2-40B4-BE49-F238E27FC236}">
                <a16:creationId xmlns:a16="http://schemas.microsoft.com/office/drawing/2014/main" id="{155F4EA1-BBDD-0041-9FD1-23FE01A2BE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3700" y="2360342"/>
            <a:ext cx="2541874" cy="937494"/>
          </a:xfrm>
          <a:prstGeom prst="rect">
            <a:avLst/>
          </a:prstGeom>
        </p:spPr>
      </p:pic>
    </p:spTree>
    <p:extLst>
      <p:ext uri="{BB962C8B-B14F-4D97-AF65-F5344CB8AC3E}">
        <p14:creationId xmlns:p14="http://schemas.microsoft.com/office/powerpoint/2010/main" val="1952870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450</TotalTime>
  <Words>714</Words>
  <Application>Microsoft Macintosh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Rockwell Extra Bold</vt:lpstr>
      <vt:lpstr>Wingdings</vt:lpstr>
      <vt:lpstr>Wood Type</vt:lpstr>
      <vt:lpstr>Heart failure predictor</vt:lpstr>
      <vt:lpstr>WHY HEARTH FAILURE PREDICTOR??</vt:lpstr>
      <vt:lpstr>CLINICAL RECORDS DATASET</vt:lpstr>
      <vt:lpstr>DATASET InFO</vt:lpstr>
      <vt:lpstr>PowerPoint Presentation</vt:lpstr>
      <vt:lpstr>PowerPoint Presentation</vt:lpstr>
      <vt:lpstr>LIMITATION</vt:lpstr>
      <vt:lpstr>MODEL USES &amp; DESCRIBE MODEL </vt:lpstr>
      <vt:lpstr>PowerPoint Presentation</vt:lpstr>
      <vt:lpstr>PowerPoint Presentation</vt:lpstr>
      <vt:lpstr>PowerPoint Presentation</vt:lpstr>
      <vt:lpstr>FEATURE ENGINERRING </vt:lpstr>
      <vt:lpstr>COMPARE MODELS</vt:lpstr>
      <vt:lpstr>COMPARE MODELS </vt:lpstr>
      <vt:lpstr>RELATED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predictor</dc:title>
  <dc:creator>Yash Kumar Garg</dc:creator>
  <cp:lastModifiedBy>Yash Kumar Garg</cp:lastModifiedBy>
  <cp:revision>6</cp:revision>
  <dcterms:created xsi:type="dcterms:W3CDTF">2021-11-23T17:23:50Z</dcterms:created>
  <dcterms:modified xsi:type="dcterms:W3CDTF">2021-11-25T17:27:02Z</dcterms:modified>
</cp:coreProperties>
</file>