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9" r:id="rId3"/>
    <p:sldId id="261" r:id="rId4"/>
    <p:sldId id="262" r:id="rId5"/>
    <p:sldId id="28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44" autoAdjust="0"/>
    <p:restoredTop sz="94660"/>
  </p:normalViewPr>
  <p:slideViewPr>
    <p:cSldViewPr>
      <p:cViewPr varScale="1">
        <p:scale>
          <a:sx n="68" d="100"/>
          <a:sy n="68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232815-7647-46DA-90F0-F311A3E8B5A1}" type="datetimeFigureOut">
              <a:rPr lang="en-US" smtClean="0"/>
              <a:pPr/>
              <a:t>7/25/2013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58784E-AA56-401C-AC64-CA5BE5F038D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7772400" cy="1362456"/>
          </a:xfrm>
        </p:spPr>
        <p:txBody>
          <a:bodyPr/>
          <a:lstStyle/>
          <a:p>
            <a:r>
              <a:rPr sz="540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sz="5400" u="sng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HEAP</a:t>
            </a:r>
            <a: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sz="5400" u="sng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SORT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15333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2800" b="1" dirty="0" smtClean="0"/>
              <a:t>  Heap is a complete binary tree.</a:t>
            </a:r>
          </a:p>
          <a:p>
            <a:pPr lvl="0">
              <a:buFont typeface="Wingdings" pitchFamily="2" charset="2"/>
              <a:buChar char="Ø"/>
            </a:pPr>
            <a:endParaRPr lang="en-IN" sz="2800" b="1" dirty="0" smtClean="0"/>
          </a:p>
          <a:p>
            <a:pPr lvl="0">
              <a:buFont typeface="Wingdings" pitchFamily="2" charset="2"/>
              <a:buChar char="Ø"/>
            </a:pPr>
            <a:r>
              <a:rPr lang="en-IN" sz="2800" b="1" dirty="0" smtClean="0"/>
              <a:t>  Heap sort is always O(n log n).</a:t>
            </a:r>
          </a:p>
          <a:p>
            <a:pPr lvl="0">
              <a:buFont typeface="Wingdings" pitchFamily="2" charset="2"/>
              <a:buChar char="Ø"/>
            </a:pPr>
            <a:endParaRPr lang="en-IN" sz="2800" b="1" dirty="0" smtClean="0"/>
          </a:p>
          <a:p>
            <a:pPr>
              <a:buFont typeface="Wingdings" pitchFamily="2" charset="2"/>
              <a:buChar char="Ø"/>
            </a:pPr>
            <a:r>
              <a:rPr lang="en-IN" sz="2800" b="1" dirty="0" smtClean="0"/>
              <a:t>  Heap sort is better in time – critical         applications .</a:t>
            </a:r>
            <a:endParaRPr lang="en-IN" sz="28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2867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sz="6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sz="6000" dirty="0" smtClean="0">
                <a:solidFill>
                  <a:schemeClr val="tx1"/>
                </a:solidFill>
              </a:rPr>
              <a:t>  </a:t>
            </a:r>
            <a:r>
              <a:rPr lang="en-IN" sz="6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Sorting performing </a:t>
            </a:r>
            <a:r>
              <a:rPr lang="en-IN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-IN" sz="6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delete Max operations</a:t>
            </a:r>
            <a:r>
              <a:rPr lang="en-IN" sz="2400" dirty="0" smtClean="0">
                <a:solidFill>
                  <a:schemeClr val="tx1"/>
                </a:solidFill>
              </a:rPr>
              <a:t/>
            </a:r>
            <a:br>
              <a:rPr lang="en-IN" sz="2400" dirty="0" smtClean="0">
                <a:solidFill>
                  <a:schemeClr val="tx1"/>
                </a:solidFill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:\Users\Admin\Documents\HeapSort Example_files\L13ex-Fig08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044409"/>
            <a:ext cx="4071934" cy="195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Documents\HeapSort Example_files\L13ex-Fig10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143380"/>
            <a:ext cx="4357686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1785926"/>
            <a:ext cx="392912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Delete the top element 19.</a:t>
            </a:r>
            <a:endParaRPr kumimoji="0" lang="en-US" sz="3600" b="1" i="0" u="sng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Store 19 in a temporary place. A hole is created at the top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4549676"/>
            <a:ext cx="350043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Swap 19 with the last element of the heap. </a:t>
            </a:r>
            <a:endParaRPr kumimoji="0" lang="en-US" sz="2400" b="1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 10 will be adjusted in the heap, its cell will no longer be a part of the heap. </a:t>
            </a:r>
            <a:endParaRPr kumimoji="0" lang="en-US" sz="2400" b="1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28670"/>
            <a:ext cx="4214810" cy="23574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Percolate once more (10 is less that 15, so it cannot be inserted  in the previous hole).</a:t>
            </a: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pic>
        <p:nvPicPr>
          <p:cNvPr id="4" name="Content Placeholder 3" descr="C:\Users\Admin\Documents\HeapSort Example_files\L13ex-Fig1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428736"/>
            <a:ext cx="492919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Documents\HeapSort Example_files\L13ex-Fig1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357694"/>
            <a:ext cx="4810121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4286256"/>
            <a:ext cx="39290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Now 10 can be inserted in the hole.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57298"/>
            <a:ext cx="9144000" cy="642942"/>
          </a:xfrm>
        </p:spPr>
        <p:txBody>
          <a:bodyPr>
            <a:normAutofit fontScale="90000"/>
          </a:bodyPr>
          <a:lstStyle/>
          <a:p>
            <a:r>
              <a:rPr lang="en-IN" sz="4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Delete Max the top element 17.</a:t>
            </a:r>
            <a:r>
              <a:rPr lang="en-IN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Store 17 in a temporary place. A hole is created at the top.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C:\Users\Admin\Documents\HeapSort Example_files\L13ex-Fig13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571612"/>
            <a:ext cx="450059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Documents\HeapSort Example_files\L13ex-Fig14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48144"/>
            <a:ext cx="4500594" cy="266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1643050"/>
            <a:ext cx="34289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Swap 17 with the last element of the heap.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 10 will be adjusted in the heap, its cell will no longer be a part of the heap.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3857628"/>
            <a:ext cx="335755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Instead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becomes a cell from the sorted array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00042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element 10 is less than the children of the hole, and we percolate the hole down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Admin\Documents\HeapSort Example_files\L13ex-Fig15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857364"/>
            <a:ext cx="485778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Documents\HeapSort Example_files\L13ex-Fig1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572008"/>
            <a:ext cx="564357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3786190"/>
            <a:ext cx="3625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Insert 10 in the hole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Documents\HeapSort Example_files\L13ex-Fig17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57752" y="928670"/>
            <a:ext cx="428624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Documents\HeapSort Example_files\L13ex-Fig18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857628"/>
            <a:ext cx="4286248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4000496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Delete Max 16</a:t>
            </a:r>
            <a:endParaRPr kumimoji="0" lang="en-US" sz="3600" b="1" i="0" u="sng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Store 16 in a temporary place. A hole is created at the top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041571"/>
            <a:ext cx="4572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b="1" dirty="0" smtClean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sz="3200" b="1" dirty="0" smtClean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As 7 will be adjusted in the heap, its cell will no longer be a part of the heap. Instead it becomes a cell from the sorted array.</a:t>
            </a:r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786058"/>
            <a:ext cx="64293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Swap 16 with the last element of the heap. </a:t>
            </a:r>
            <a:endParaRPr lang="en-IN" sz="3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Documents\HeapSort Example_files\L13ex-Fig19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4778" y="1000108"/>
            <a:ext cx="492922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Documents\HeapSort Example_files\L13ex-Fig20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071918"/>
            <a:ext cx="478631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357166"/>
            <a:ext cx="474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35729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85720" y="571480"/>
            <a:ext cx="3643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 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Percolate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hole down (7 cannot be inserted there - it is less than the children of the hole)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20" y="3929066"/>
            <a:ext cx="3757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Insert 7 in the hole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Documents\HeapSort Example_files\L13ex-Fig2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678661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500042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 Delete Max the top element 15</a:t>
            </a:r>
            <a:endParaRPr kumimoji="0" lang="en-US" sz="4800" b="1" i="0" u="sng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lang="en-US" sz="4800" b="1" u="sng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n-US" sz="4800" b="1" i="0" u="sng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1428736"/>
            <a:ext cx="80724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Store 15 in a temporary location. A hole is created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500042"/>
            <a:ext cx="364333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Swap 15 with the last element of the heap. </a:t>
            </a:r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 10 will be adjusted in the heap, its cell will no longer be a part of the heap. </a:t>
            </a:r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Instead it becomes a position from the sorted array.</a:t>
            </a:r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C:\Users\Admin\Documents\HeapSort Example_files\L13ex-Fig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75" y="1785926"/>
            <a:ext cx="5381625" cy="271464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Documents\HeapSort Example_files\L13ex-Fig23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7686" y="928670"/>
            <a:ext cx="478631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Documents\HeapSort Example_files\L13ex-Fig24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071942"/>
            <a:ext cx="4786314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78579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Store 10 in the hole (10 is greater than the children of the hole)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571744"/>
            <a:ext cx="5857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Delete Max the top element 10.</a:t>
            </a:r>
            <a:endParaRPr lang="en-IN" sz="3600" b="1" u="sng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28625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Remove 10 from the heap and store it into a temporary location.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Documents\HeapSort Example_files\L13ex-Fig25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000108"/>
            <a:ext cx="478631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Documents\HeapSort Example_files\L13ex-Fig2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214686"/>
            <a:ext cx="435768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Documents\HeapSort Example_files\L13ex-Fig2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5357826"/>
            <a:ext cx="450056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4929198"/>
            <a:ext cx="350043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7 is the last element from the heap, so now the array is sorted.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571876"/>
            <a:ext cx="4357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Store 7 in the hole (as the only remaining element in the heap.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421481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Swap 10 with the last element of the heap.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As 7 will be adjusted in the heap, its cell will no longer be a part of the heap. Instead it becomes a cell from the sorted array.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IN" sz="49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49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two types of </a:t>
            </a:r>
            <a:r>
              <a:rPr lang="en-IN" sz="49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Heap:</a:t>
            </a:r>
            <a:endParaRPr lang="en-IN" sz="49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1</a:t>
            </a:r>
            <a:r>
              <a:rPr lang="en-IN" dirty="0" smtClean="0"/>
              <a:t>. </a:t>
            </a:r>
            <a:r>
              <a:rPr lang="en-IN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Max-heap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 </a:t>
            </a:r>
            <a:r>
              <a:rPr lang="en-IN" dirty="0"/>
              <a:t>OR  </a:t>
            </a:r>
            <a:r>
              <a:rPr lang="en-IN" sz="3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Descending heap</a:t>
            </a:r>
            <a:r>
              <a:rPr lang="en-IN" dirty="0"/>
              <a:t>:-</a:t>
            </a:r>
          </a:p>
          <a:p>
            <a:pPr lvl="0">
              <a:buNone/>
            </a:pPr>
            <a:r>
              <a:rPr lang="en-IN" dirty="0" smtClean="0"/>
              <a:t>     A max-heap </a:t>
            </a:r>
            <a:r>
              <a:rPr lang="en-IN" dirty="0"/>
              <a:t>is a complete binary tree in which the value in each internal node is </a:t>
            </a:r>
            <a:r>
              <a:rPr lang="en-IN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IN" dirty="0"/>
              <a:t> than or equal to the values in the children of that nodes 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IN" dirty="0"/>
              <a:t>2</a:t>
            </a:r>
            <a:r>
              <a:rPr lang="en-IN" dirty="0">
                <a:solidFill>
                  <a:srgbClr val="FF0000"/>
                </a:solidFill>
              </a:rPr>
              <a:t>. </a:t>
            </a:r>
            <a:r>
              <a:rPr lang="en-IN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Min-heap</a:t>
            </a: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/>
              <a:t>OR  </a:t>
            </a:r>
            <a:r>
              <a:rPr lang="en-IN" sz="3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Ascending heap</a:t>
            </a:r>
            <a:r>
              <a:rPr lang="en-IN" dirty="0"/>
              <a:t>:-</a:t>
            </a:r>
          </a:p>
          <a:p>
            <a:pPr lvl="0">
              <a:buNone/>
            </a:pPr>
            <a:r>
              <a:rPr lang="en-IN" dirty="0" smtClean="0"/>
              <a:t>    A min-heap </a:t>
            </a:r>
            <a:r>
              <a:rPr lang="en-IN" dirty="0"/>
              <a:t>is a complete binary tree in which the value in each internal node is </a:t>
            </a:r>
            <a:r>
              <a:rPr lang="en-IN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IN" dirty="0"/>
              <a:t> than or equal to the values in the children of that nodes 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2714620"/>
            <a:ext cx="27847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 </a:t>
            </a:r>
            <a:endParaRPr lang="en-IN" sz="8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5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Working  Of  Heap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Heap sort is a comparison based sorting             algorithm to create a sorted array.</a:t>
            </a:r>
          </a:p>
          <a:p>
            <a:pPr lvl="0"/>
            <a:endParaRPr lang="en-IN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Replace that root with last node of heap tree that keep the root at proper position . i.e. always keep nodes value should be equal to or greater than all its children’s.</a:t>
            </a:r>
            <a:endParaRPr lang="en-IN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83058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:</a:t>
            </a:r>
            <a:endParaRPr lang="en-IN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85720" y="1714488"/>
            <a:ext cx="256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42844" y="2357430"/>
            <a:ext cx="1154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3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3000372"/>
            <a:ext cx="10259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3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714488"/>
            <a:ext cx="72152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rgbClr val="FF0000"/>
                </a:solidFill>
              </a:rPr>
              <a:t>BUILD_HEAP(A).</a:t>
            </a:r>
          </a:p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rgbClr val="FF0000"/>
                </a:solidFill>
              </a:rPr>
              <a:t>For 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i</a:t>
            </a:r>
            <a:r>
              <a:rPr lang="en-US" sz="3200" b="1" dirty="0" smtClean="0">
                <a:solidFill>
                  <a:srgbClr val="FF0000"/>
                </a:solidFill>
              </a:rPr>
              <a:t>&lt;-</a:t>
            </a:r>
            <a:r>
              <a:rPr lang="en-US" sz="3200" b="1" dirty="0" err="1" smtClean="0">
                <a:solidFill>
                  <a:srgbClr val="FF0000"/>
                </a:solidFill>
              </a:rPr>
              <a:t>lenth</a:t>
            </a:r>
            <a:r>
              <a:rPr lang="en-US" sz="3200" b="1" dirty="0" smtClean="0">
                <a:solidFill>
                  <a:srgbClr val="FF0000"/>
                </a:solidFill>
              </a:rPr>
              <a:t>(A) down to 2 do</a:t>
            </a:r>
          </a:p>
          <a:p>
            <a:pPr marL="514350" indent="-514350"/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   Exchange A[l]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&lt;--&gt;</a:t>
            </a:r>
            <a:r>
              <a:rPr lang="en-US" sz="3200" b="1" dirty="0" smtClean="0">
                <a:solidFill>
                  <a:srgbClr val="FF0000"/>
                </a:solidFill>
              </a:rPr>
              <a:t>A[</a:t>
            </a:r>
            <a:r>
              <a:rPr lang="en-US" sz="3200" b="1" dirty="0" err="1" smtClean="0">
                <a:solidFill>
                  <a:srgbClr val="FF0000"/>
                </a:solidFill>
              </a:rPr>
              <a:t>i</a:t>
            </a:r>
            <a:r>
              <a:rPr lang="en-US" sz="3200" b="1" dirty="0" smtClean="0">
                <a:solidFill>
                  <a:srgbClr val="FF0000"/>
                </a:solidFill>
              </a:rPr>
              <a:t>]</a:t>
            </a:r>
          </a:p>
          <a:p>
            <a:pPr marL="514350" indent="-514350"/>
            <a:r>
              <a:rPr lang="en-US" sz="3200" b="1" dirty="0" smtClean="0">
                <a:solidFill>
                  <a:srgbClr val="FF0000"/>
                </a:solidFill>
              </a:rPr>
              <a:t>      </a:t>
            </a:r>
            <a:r>
              <a:rPr lang="en-US" sz="3200" b="1" dirty="0" err="1" smtClean="0">
                <a:solidFill>
                  <a:srgbClr val="FF0000"/>
                </a:solidFill>
              </a:rPr>
              <a:t>Heap_size</a:t>
            </a:r>
            <a:r>
              <a:rPr lang="en-US" sz="3200" b="1" dirty="0" smtClean="0">
                <a:solidFill>
                  <a:srgbClr val="FF0000"/>
                </a:solidFill>
              </a:rPr>
              <a:t>[A]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en-US" sz="3200" b="1" dirty="0" err="1" smtClean="0">
                <a:solidFill>
                  <a:srgbClr val="FF0000"/>
                </a:solidFill>
              </a:rPr>
              <a:t>heap_size</a:t>
            </a:r>
            <a:r>
              <a:rPr lang="en-US" sz="3200" b="1" dirty="0" smtClean="0">
                <a:solidFill>
                  <a:srgbClr val="FF0000"/>
                </a:solidFill>
              </a:rPr>
              <a:t>[A]-1</a:t>
            </a:r>
          </a:p>
          <a:p>
            <a:pPr marL="514350" indent="-514350"/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200" b="1" dirty="0" err="1" smtClean="0">
                <a:solidFill>
                  <a:srgbClr val="FF0000"/>
                </a:solidFill>
              </a:rPr>
              <a:t>heapify</a:t>
            </a:r>
            <a:r>
              <a:rPr lang="en-US" sz="3200" b="1" dirty="0" smtClean="0">
                <a:solidFill>
                  <a:srgbClr val="FF0000"/>
                </a:solidFill>
              </a:rPr>
              <a:t>(</a:t>
            </a:r>
            <a:r>
              <a:rPr lang="en-US" sz="3200" b="1" dirty="0" err="1" smtClean="0">
                <a:solidFill>
                  <a:srgbClr val="FF0000"/>
                </a:solidFill>
              </a:rPr>
              <a:t>A,i</a:t>
            </a:r>
            <a:r>
              <a:rPr lang="en-US" sz="3200" b="1" dirty="0" smtClean="0">
                <a:solidFill>
                  <a:srgbClr val="FF0000"/>
                </a:solidFill>
              </a:rPr>
              <a:t>).</a:t>
            </a:r>
          </a:p>
          <a:p>
            <a:pPr marL="514350" indent="-514350"/>
            <a:endParaRPr lang="en-US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604"/>
            <a:ext cx="85725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HEAPIFY(A ,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/>
            </a:pP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left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</a:t>
            </a:r>
          </a:p>
          <a:p>
            <a:pPr marL="514350" indent="-514350">
              <a:buAutoNum type="arabicParenR"/>
            </a:pP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rright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</a:t>
            </a:r>
          </a:p>
          <a:p>
            <a:pPr marL="514350" indent="-514350">
              <a:buAutoNum type="arabicParenR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 l&lt;=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heap_size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[A] and A[l]&gt;A[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</a:t>
            </a:r>
          </a:p>
          <a:p>
            <a:pPr marL="514350" indent="-514350">
              <a:buAutoNum type="arabicParenR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Then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largestl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arenR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Else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then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i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arenR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 r&lt;=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heap_size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[A] and A[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&gt;A[largest]</a:t>
            </a:r>
          </a:p>
          <a:p>
            <a:pPr marL="514350" indent="-514350">
              <a:buAutoNum type="arabicParenR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Then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largestR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arenR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largest != I</a:t>
            </a:r>
          </a:p>
          <a:p>
            <a:pPr marL="514350" indent="-514350">
              <a:buAutoNum type="arabicParenR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Then exchange A[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]&lt;--&gt; A[largest]</a:t>
            </a:r>
          </a:p>
          <a:p>
            <a:pPr marL="514350" indent="-514350">
              <a:buAutoNum type="arabicParenR"/>
            </a:pP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Heapify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(A , largest). 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5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26432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is the array: 15, 19, 10, 7, 17, 6</a:t>
            </a:r>
          </a:p>
          <a:p>
            <a:pPr>
              <a:buFont typeface="Wingdings" pitchFamily="2" charset="2"/>
              <a:buChar char="q"/>
            </a:pPr>
            <a:endParaRPr lang="en-IN" sz="4400" b="1" u="sng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dirty="0" smtClean="0"/>
              <a:t> </a:t>
            </a:r>
            <a:r>
              <a:rPr lang="en-IN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Building the heap tree.</a:t>
            </a:r>
          </a:p>
          <a:p>
            <a:pPr>
              <a:buFont typeface="Wingdings" pitchFamily="2" charset="2"/>
              <a:buChar char="Ø"/>
            </a:pPr>
            <a:endParaRPr lang="en-US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Admin\Documents\HeapSort Example_files\L13ex-Fig0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43314"/>
            <a:ext cx="9144000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85860"/>
            <a:ext cx="9144000" cy="642918"/>
          </a:xfrm>
        </p:spPr>
        <p:txBody>
          <a:bodyPr>
            <a:noAutofit/>
          </a:bodyPr>
          <a:lstStyle/>
          <a:p>
            <a:r>
              <a:rPr lang="en-IN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I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 with the rightmost node at height     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1 - the node at position 3.</a:t>
            </a:r>
            <a:r>
              <a:rPr lang="en-IN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328614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214554"/>
            <a:ext cx="4852993" cy="440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3929058" y="3571876"/>
            <a:ext cx="1143008" cy="78581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2867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I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4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Next comes array[2]. Its children are smaller, so no percolation is needed.</a:t>
            </a:r>
            <a:r>
              <a:rPr lang="en-IN" sz="2400" dirty="0" smtClean="0">
                <a:solidFill>
                  <a:srgbClr val="FF0000"/>
                </a:solidFill>
              </a:rPr>
              <a:t/>
            </a:r>
            <a:br>
              <a:rPr lang="en-IN" sz="2400" dirty="0" smtClean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2786050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428868"/>
            <a:ext cx="307180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3714744" y="4000504"/>
            <a:ext cx="1285884" cy="4286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7072330" y="6072206"/>
            <a:ext cx="571504" cy="7857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3071834" cy="310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Down Arrow 9"/>
          <p:cNvSpPr/>
          <p:nvPr/>
        </p:nvSpPr>
        <p:spPr>
          <a:xfrm>
            <a:off x="1428728" y="785794"/>
            <a:ext cx="357190" cy="7143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3286116" y="3857628"/>
            <a:ext cx="1000132" cy="4286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C:\Users\Admin\Documents\HeapSort Example_files\L13ex-Fig07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428868"/>
            <a:ext cx="464343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286248" y="78579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Now the tree is ordered, and the binary heap is built.</a:t>
            </a:r>
            <a:endParaRPr lang="en-I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</TotalTime>
  <Words>743</Words>
  <Application>Microsoft Office PowerPoint</Application>
  <PresentationFormat>On-screen Show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        HEAP   SORT</vt:lpstr>
      <vt:lpstr>There are two types of Heap:</vt:lpstr>
      <vt:lpstr>  Working  Of  Heap Sort</vt:lpstr>
      <vt:lpstr>Algorithm :</vt:lpstr>
      <vt:lpstr>Slide 5</vt:lpstr>
      <vt:lpstr>                Example</vt:lpstr>
      <vt:lpstr>STEP 2: Start with the rightmost node at height       1 - the node at position 3. </vt:lpstr>
      <vt:lpstr>STEP 3: Next comes array[2]. Its children are smaller, so no percolation is needed. </vt:lpstr>
      <vt:lpstr>Slide 9</vt:lpstr>
      <vt:lpstr>2.  Sorting performing      delete Max operations </vt:lpstr>
      <vt:lpstr> Percolate once more (10 is less that 15, so it cannot be inserted  in the previous hole). </vt:lpstr>
      <vt:lpstr>2. Delete Max the top element 17.  Store 17 in a temporary place. A hole is created at the top. </vt:lpstr>
      <vt:lpstr> The element 10 is less than the children of the hole, and we percolate the hole down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  SORT</dc:title>
  <dc:creator>Admin</dc:creator>
  <cp:lastModifiedBy>Admin</cp:lastModifiedBy>
  <cp:revision>19</cp:revision>
  <dcterms:created xsi:type="dcterms:W3CDTF">2013-07-25T07:32:46Z</dcterms:created>
  <dcterms:modified xsi:type="dcterms:W3CDTF">2013-07-25T09:47:30Z</dcterms:modified>
</cp:coreProperties>
</file>